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Default Extension="tiff" ContentType="image/tiff"/>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637" r:id="rId2"/>
    <p:sldId id="654" r:id="rId3"/>
    <p:sldId id="257" r:id="rId4"/>
    <p:sldId id="259" r:id="rId5"/>
    <p:sldId id="261" r:id="rId6"/>
    <p:sldId id="262" r:id="rId7"/>
    <p:sldId id="650" r:id="rId8"/>
    <p:sldId id="269" r:id="rId9"/>
    <p:sldId id="270" r:id="rId10"/>
    <p:sldId id="271" r:id="rId11"/>
    <p:sldId id="272" r:id="rId12"/>
    <p:sldId id="273" r:id="rId13"/>
    <p:sldId id="274" r:id="rId14"/>
    <p:sldId id="275" r:id="rId15"/>
    <p:sldId id="651" r:id="rId16"/>
    <p:sldId id="277" r:id="rId17"/>
    <p:sldId id="279" r:id="rId18"/>
    <p:sldId id="281" r:id="rId19"/>
    <p:sldId id="649" r:id="rId20"/>
    <p:sldId id="286" r:id="rId21"/>
    <p:sldId id="291" r:id="rId22"/>
    <p:sldId id="293" r:id="rId23"/>
    <p:sldId id="295" r:id="rId24"/>
    <p:sldId id="297" r:id="rId25"/>
    <p:sldId id="294" r:id="rId26"/>
    <p:sldId id="300" r:id="rId27"/>
    <p:sldId id="299" r:id="rId28"/>
    <p:sldId id="303" r:id="rId29"/>
    <p:sldId id="302" r:id="rId30"/>
    <p:sldId id="306" r:id="rId31"/>
    <p:sldId id="305" r:id="rId32"/>
    <p:sldId id="308" r:id="rId33"/>
    <p:sldId id="309" r:id="rId34"/>
    <p:sldId id="310" r:id="rId35"/>
    <p:sldId id="315" r:id="rId36"/>
    <p:sldId id="313" r:id="rId37"/>
    <p:sldId id="312" r:id="rId38"/>
    <p:sldId id="423" r:id="rId39"/>
    <p:sldId id="424" r:id="rId40"/>
    <p:sldId id="425" r:id="rId41"/>
    <p:sldId id="426" r:id="rId42"/>
    <p:sldId id="524" r:id="rId43"/>
    <p:sldId id="646" r:id="rId44"/>
    <p:sldId id="647" r:id="rId45"/>
    <p:sldId id="431" r:id="rId46"/>
    <p:sldId id="432" r:id="rId47"/>
    <p:sldId id="433" r:id="rId48"/>
    <p:sldId id="435" r:id="rId49"/>
    <p:sldId id="436" r:id="rId50"/>
    <p:sldId id="437" r:id="rId51"/>
    <p:sldId id="438" r:id="rId52"/>
    <p:sldId id="439" r:id="rId53"/>
    <p:sldId id="440" r:id="rId54"/>
    <p:sldId id="633" r:id="rId55"/>
    <p:sldId id="441" r:id="rId56"/>
    <p:sldId id="442" r:id="rId57"/>
    <p:sldId id="382" r:id="rId58"/>
    <p:sldId id="381" r:id="rId59"/>
    <p:sldId id="391" r:id="rId60"/>
    <p:sldId id="390" r:id="rId61"/>
    <p:sldId id="389" r:id="rId62"/>
    <p:sldId id="387" r:id="rId63"/>
    <p:sldId id="396" r:id="rId64"/>
    <p:sldId id="395" r:id="rId65"/>
    <p:sldId id="394" r:id="rId66"/>
    <p:sldId id="393" r:id="rId67"/>
    <p:sldId id="392" r:id="rId68"/>
    <p:sldId id="405" r:id="rId69"/>
    <p:sldId id="404" r:id="rId70"/>
    <p:sldId id="403" r:id="rId71"/>
    <p:sldId id="402" r:id="rId72"/>
    <p:sldId id="401" r:id="rId73"/>
    <p:sldId id="398" r:id="rId74"/>
    <p:sldId id="632" r:id="rId75"/>
    <p:sldId id="397" r:id="rId76"/>
    <p:sldId id="411" r:id="rId77"/>
    <p:sldId id="409" r:id="rId78"/>
    <p:sldId id="408" r:id="rId79"/>
    <p:sldId id="420" r:id="rId80"/>
    <p:sldId id="419" r:id="rId81"/>
    <p:sldId id="418" r:id="rId82"/>
    <p:sldId id="417" r:id="rId83"/>
    <p:sldId id="415" r:id="rId84"/>
    <p:sldId id="414" r:id="rId85"/>
    <p:sldId id="413" r:id="rId86"/>
    <p:sldId id="412" r:id="rId87"/>
    <p:sldId id="525" r:id="rId88"/>
    <p:sldId id="653" r:id="rId89"/>
    <p:sldId id="527" r:id="rId90"/>
    <p:sldId id="526" r:id="rId91"/>
    <p:sldId id="529" r:id="rId92"/>
    <p:sldId id="539" r:id="rId93"/>
    <p:sldId id="538" r:id="rId94"/>
    <p:sldId id="536" r:id="rId95"/>
    <p:sldId id="535" r:id="rId96"/>
    <p:sldId id="534" r:id="rId97"/>
    <p:sldId id="545" r:id="rId98"/>
    <p:sldId id="544" r:id="rId99"/>
    <p:sldId id="543" r:id="rId100"/>
    <p:sldId id="542" r:id="rId101"/>
    <p:sldId id="540" r:id="rId102"/>
    <p:sldId id="550" r:id="rId103"/>
    <p:sldId id="548" r:id="rId104"/>
    <p:sldId id="547" r:id="rId105"/>
    <p:sldId id="546" r:id="rId106"/>
    <p:sldId id="555" r:id="rId107"/>
    <p:sldId id="638" r:id="rId108"/>
    <p:sldId id="639" r:id="rId109"/>
    <p:sldId id="640" r:id="rId110"/>
    <p:sldId id="641" r:id="rId111"/>
    <p:sldId id="642" r:id="rId112"/>
    <p:sldId id="643" r:id="rId113"/>
    <p:sldId id="644" r:id="rId114"/>
    <p:sldId id="645" r:id="rId115"/>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itchFamily="18" charset="0"/>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CC"/>
    <a:srgbClr val="43AEFF"/>
    <a:srgbClr val="FF33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745" autoAdjust="0"/>
    <p:restoredTop sz="94660" autoAdjust="0"/>
  </p:normalViewPr>
  <p:slideViewPr>
    <p:cSldViewPr>
      <p:cViewPr>
        <p:scale>
          <a:sx n="70" d="100"/>
          <a:sy n="70" d="100"/>
        </p:scale>
        <p:origin x="-822" y="-108"/>
      </p:cViewPr>
      <p:guideLst>
        <p:guide orient="horz" pos="2160"/>
        <p:guide pos="2880"/>
      </p:guideLst>
    </p:cSldViewPr>
  </p:slideViewPr>
  <p:outlineViewPr>
    <p:cViewPr>
      <p:scale>
        <a:sx n="33" d="100"/>
        <a:sy n="33" d="100"/>
      </p:scale>
      <p:origin x="0" y="160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Lst>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slide" Target="slides/slide114.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8" Type="http://schemas.openxmlformats.org/officeDocument/2006/relationships/slide" Target="slides/slide45.xml"/><Relationship Id="rId13" Type="http://schemas.openxmlformats.org/officeDocument/2006/relationships/slide" Target="slides/slide51.xml"/><Relationship Id="rId18" Type="http://schemas.openxmlformats.org/officeDocument/2006/relationships/slide" Target="slides/slide105.xml"/><Relationship Id="rId3" Type="http://schemas.openxmlformats.org/officeDocument/2006/relationships/slide" Target="slides/slide39.xml"/><Relationship Id="rId7" Type="http://schemas.openxmlformats.org/officeDocument/2006/relationships/slide" Target="slides/slide44.xml"/><Relationship Id="rId12" Type="http://schemas.openxmlformats.org/officeDocument/2006/relationships/slide" Target="slides/slide49.xml"/><Relationship Id="rId17" Type="http://schemas.openxmlformats.org/officeDocument/2006/relationships/slide" Target="slides/slide56.xml"/><Relationship Id="rId2" Type="http://schemas.openxmlformats.org/officeDocument/2006/relationships/slide" Target="slides/slide38.xml"/><Relationship Id="rId16" Type="http://schemas.openxmlformats.org/officeDocument/2006/relationships/slide" Target="slides/slide55.xml"/><Relationship Id="rId1" Type="http://schemas.openxmlformats.org/officeDocument/2006/relationships/slide" Target="slides/slide32.xml"/><Relationship Id="rId6" Type="http://schemas.openxmlformats.org/officeDocument/2006/relationships/slide" Target="slides/slide43.xml"/><Relationship Id="rId11" Type="http://schemas.openxmlformats.org/officeDocument/2006/relationships/slide" Target="slides/slide48.xml"/><Relationship Id="rId5" Type="http://schemas.openxmlformats.org/officeDocument/2006/relationships/slide" Target="slides/slide41.xml"/><Relationship Id="rId15" Type="http://schemas.openxmlformats.org/officeDocument/2006/relationships/slide" Target="slides/slide53.xml"/><Relationship Id="rId10" Type="http://schemas.openxmlformats.org/officeDocument/2006/relationships/slide" Target="slides/slide47.xml"/><Relationship Id="rId4" Type="http://schemas.openxmlformats.org/officeDocument/2006/relationships/slide" Target="slides/slide40.xml"/><Relationship Id="rId9" Type="http://schemas.openxmlformats.org/officeDocument/2006/relationships/slide" Target="slides/slide46.xml"/><Relationship Id="rId14" Type="http://schemas.openxmlformats.org/officeDocument/2006/relationships/slide" Target="slides/slide5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p:nvSpPr>
        <p:spPr>
          <a:xfrm>
            <a:off x="685800" y="3196686"/>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ctrTitle"/>
          </p:nvPr>
        </p:nvSpPr>
        <p:spPr>
          <a:xfrm>
            <a:off x="685800" y="1676401"/>
            <a:ext cx="7772400" cy="1538286"/>
          </a:xfrm>
        </p:spPr>
        <p:txBody>
          <a:bodyPr anchor="b"/>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371600" y="3214686"/>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1AA2CA8F-A0B9-4960-A2BD-A86A5BEC7378}" type="slidenum">
              <a:rPr lang="en-US" altLang="zh-CN" smtClean="0"/>
              <a:pPr/>
              <a:t>‹#›</a:t>
            </a:fld>
            <a:endParaRPr lang="en-US" altLang="zh-CN"/>
          </a:p>
        </p:txBody>
      </p:sp>
    </p:spTree>
  </p:cSld>
  <p:clrMapOvr>
    <a:masterClrMapping/>
  </p:clrMapOvr>
  <p:transition>
    <p:checke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15B653BD-9DD5-42BE-A0A0-C361159F45E0}" type="slidenum">
              <a:rPr lang="en-US" altLang="zh-CN" smtClean="0"/>
              <a:pPr/>
              <a:t>‹#›</a:t>
            </a:fld>
            <a:endParaRPr lang="en-US" altLang="zh-CN"/>
          </a:p>
        </p:txBody>
      </p:sp>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Tree>
  </p:cSld>
  <p:clrMapOvr>
    <a:masterClrMapping/>
  </p:clrMapOvr>
  <p:transition>
    <p:checke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5206" y="274638"/>
            <a:ext cx="1471594" cy="6011882"/>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686568" cy="6011882"/>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3F9C8387-B0EA-40BB-BA15-E00A32A0124E}" type="slidenum">
              <a:rPr lang="en-US" altLang="zh-CN" smtClean="0"/>
              <a:pPr/>
              <a:t>‹#›</a:t>
            </a:fld>
            <a:endParaRPr lang="en-US" altLang="zh-CN"/>
          </a:p>
        </p:txBody>
      </p:sp>
    </p:spTree>
  </p:cSld>
  <p:clrMapOvr>
    <a:masterClrMapping/>
  </p:clrMapOvr>
  <p:transition>
    <p:checke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73152" y="6400800"/>
            <a:ext cx="3200400" cy="283800"/>
          </a:xfrm>
        </p:spPr>
        <p:txBody>
          <a:bodyPr/>
          <a:lstStyle/>
          <a:p>
            <a:endParaRPr lang="en-US" altLang="zh-CN"/>
          </a:p>
        </p:txBody>
      </p:sp>
      <p:sp>
        <p:nvSpPr>
          <p:cNvPr id="5" name="页脚占位符 4"/>
          <p:cNvSpPr>
            <a:spLocks noGrp="1"/>
          </p:cNvSpPr>
          <p:nvPr>
            <p:ph type="ftr" sz="quarter" idx="11"/>
          </p:nvPr>
        </p:nvSpPr>
        <p:spPr>
          <a:xfrm>
            <a:off x="5330952" y="6400800"/>
            <a:ext cx="3733800" cy="283800"/>
          </a:xfrm>
        </p:spPr>
        <p:txBody>
          <a:bodyPr/>
          <a:lstStyle/>
          <a:p>
            <a:endParaRPr lang="en-US" altLang="zh-CN"/>
          </a:p>
        </p:txBody>
      </p:sp>
      <p:sp>
        <p:nvSpPr>
          <p:cNvPr id="6" name="灯片编号占位符 5"/>
          <p:cNvSpPr>
            <a:spLocks noGrp="1"/>
          </p:cNvSpPr>
          <p:nvPr>
            <p:ph type="sldNum" sz="quarter" idx="12"/>
          </p:nvPr>
        </p:nvSpPr>
        <p:spPr/>
        <p:txBody>
          <a:bodyPr/>
          <a:lstStyle/>
          <a:p>
            <a:fld id="{7F3E6418-6E40-4B5D-B952-B67D5B45BD35}" type="slidenum">
              <a:rPr lang="en-US" altLang="zh-CN" smtClean="0"/>
              <a:pPr/>
              <a:t>‹#›</a:t>
            </a:fld>
            <a:endParaRPr lang="en-US" altLang="zh-CN"/>
          </a:p>
        </p:txBody>
      </p:sp>
    </p:spTree>
  </p:cSld>
  <p:clrMapOvr>
    <a:masterClrMapping/>
  </p:clrMapOvr>
  <p:transition>
    <p:checke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p:nvSpPr>
        <p:spPr>
          <a:xfrm>
            <a:off x="685800" y="3143248"/>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722313" y="3143248"/>
            <a:ext cx="7772400" cy="1362075"/>
          </a:xfrm>
        </p:spPr>
        <p:txBody>
          <a:bodyPr anchor="t"/>
          <a:lstStyle>
            <a:lvl1pPr algn="ctr">
              <a:defRPr sz="4000" b="0"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1643061"/>
            <a:ext cx="7772400" cy="1500187"/>
          </a:xfrm>
        </p:spPr>
        <p:txBody>
          <a:bodyPr anchor="b"/>
          <a:lstStyle>
            <a:lvl1pPr marL="0" indent="0" algn="ctr">
              <a:buNone/>
              <a:defRPr sz="2000">
                <a:solidFill>
                  <a:schemeClr val="tx1">
                    <a:tint val="75000"/>
                  </a:schemeClr>
                </a:solidFill>
              </a:defRPr>
            </a:lvl1pPr>
            <a:lvl2pPr marL="457200" indent="0" algn="ctr">
              <a:buNone/>
              <a:defRPr sz="1800">
                <a:solidFill>
                  <a:schemeClr val="tx1">
                    <a:tint val="75000"/>
                  </a:schemeClr>
                </a:solidFill>
              </a:defRPr>
            </a:lvl2pPr>
            <a:lvl3pPr marL="914400" indent="0" algn="ctr">
              <a:buNone/>
              <a:defRPr sz="1600">
                <a:solidFill>
                  <a:schemeClr val="tx1">
                    <a:tint val="75000"/>
                  </a:schemeClr>
                </a:solidFill>
              </a:defRPr>
            </a:lvl3pPr>
            <a:lvl4pPr marL="1371600" indent="0" algn="ctr">
              <a:buNone/>
              <a:defRPr sz="1400">
                <a:solidFill>
                  <a:schemeClr val="tx1">
                    <a:tint val="75000"/>
                  </a:schemeClr>
                </a:solidFill>
              </a:defRPr>
            </a:lvl4pPr>
            <a:lvl5pPr marL="1828800" indent="0" algn="ctr">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697B0734-DB46-4B18-96D3-3F09B19DEE8A}" type="slidenum">
              <a:rPr lang="en-US" altLang="zh-CN" smtClean="0"/>
              <a:pPr/>
              <a:t>‹#›</a:t>
            </a:fld>
            <a:endParaRPr lang="en-US" altLang="zh-CN"/>
          </a:p>
        </p:txBody>
      </p:sp>
    </p:spTree>
  </p:cSld>
  <p:clrMapOvr>
    <a:masterClrMapping/>
  </p:clrMapOvr>
  <p:transition>
    <p:checke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endParaRPr lang="en-US" altLang="zh-CN"/>
          </a:p>
        </p:txBody>
      </p:sp>
      <p:sp>
        <p:nvSpPr>
          <p:cNvPr id="6" name="页脚占位符 5"/>
          <p:cNvSpPr>
            <a:spLocks noGrp="1"/>
          </p:cNvSpPr>
          <p:nvPr>
            <p:ph type="ftr" sz="quarter" idx="11"/>
          </p:nvPr>
        </p:nvSpPr>
        <p:spPr/>
        <p:txBody>
          <a:bodyPr/>
          <a:lstStyle/>
          <a:p>
            <a:endParaRPr lang="en-US" altLang="zh-CN"/>
          </a:p>
        </p:txBody>
      </p:sp>
      <p:sp>
        <p:nvSpPr>
          <p:cNvPr id="7" name="灯片编号占位符 6"/>
          <p:cNvSpPr>
            <a:spLocks noGrp="1"/>
          </p:cNvSpPr>
          <p:nvPr>
            <p:ph type="sldNum" sz="quarter" idx="12"/>
          </p:nvPr>
        </p:nvSpPr>
        <p:spPr/>
        <p:txBody>
          <a:bodyPr/>
          <a:lstStyle/>
          <a:p>
            <a:fld id="{EE6DCA8A-3C47-4A61-AF1F-B8179BD3DDB6}" type="slidenum">
              <a:rPr lang="en-US" altLang="zh-CN" smtClean="0"/>
              <a:pPr/>
              <a:t>‹#›</a:t>
            </a:fld>
            <a:endParaRPr lang="en-US" altLang="zh-CN"/>
          </a:p>
        </p:txBody>
      </p:sp>
    </p:spTree>
  </p:cSld>
  <p:clrMapOvr>
    <a:masterClrMapping/>
  </p:clrMapOvr>
  <p:transition>
    <p:checke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endParaRPr lang="en-US" altLang="zh-CN"/>
          </a:p>
        </p:txBody>
      </p:sp>
      <p:sp>
        <p:nvSpPr>
          <p:cNvPr id="8" name="页脚占位符 7"/>
          <p:cNvSpPr>
            <a:spLocks noGrp="1"/>
          </p:cNvSpPr>
          <p:nvPr>
            <p:ph type="ftr" sz="quarter" idx="11"/>
          </p:nvPr>
        </p:nvSpPr>
        <p:spPr/>
        <p:txBody>
          <a:bodyPr/>
          <a:lstStyle/>
          <a:p>
            <a:endParaRPr lang="en-US" altLang="zh-CN"/>
          </a:p>
        </p:txBody>
      </p:sp>
      <p:sp>
        <p:nvSpPr>
          <p:cNvPr id="9" name="灯片编号占位符 8"/>
          <p:cNvSpPr>
            <a:spLocks noGrp="1"/>
          </p:cNvSpPr>
          <p:nvPr>
            <p:ph type="sldNum" sz="quarter" idx="12"/>
          </p:nvPr>
        </p:nvSpPr>
        <p:spPr/>
        <p:txBody>
          <a:bodyPr/>
          <a:lstStyle/>
          <a:p>
            <a:fld id="{E4E4D106-519F-4C09-8863-F965C3D12ABD}" type="slidenum">
              <a:rPr lang="en-US" altLang="zh-CN" smtClean="0"/>
              <a:pPr/>
              <a:t>‹#›</a:t>
            </a:fld>
            <a:endParaRPr lang="en-US" altLang="zh-CN"/>
          </a:p>
        </p:txBody>
      </p:sp>
    </p:spTree>
  </p:cSld>
  <p:clrMapOvr>
    <a:masterClrMapping/>
  </p:clrMapOvr>
  <p:transition>
    <p:checke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endParaRPr lang="en-US" altLang="zh-CN"/>
          </a:p>
        </p:txBody>
      </p:sp>
      <p:sp>
        <p:nvSpPr>
          <p:cNvPr id="4" name="页脚占位符 3"/>
          <p:cNvSpPr>
            <a:spLocks noGrp="1"/>
          </p:cNvSpPr>
          <p:nvPr>
            <p:ph type="ftr" sz="quarter" idx="11"/>
          </p:nvPr>
        </p:nvSpPr>
        <p:spPr/>
        <p:txBody>
          <a:bodyPr/>
          <a:lstStyle/>
          <a:p>
            <a:endParaRPr lang="en-US" altLang="zh-CN"/>
          </a:p>
        </p:txBody>
      </p:sp>
      <p:sp>
        <p:nvSpPr>
          <p:cNvPr id="5" name="灯片编号占位符 4"/>
          <p:cNvSpPr>
            <a:spLocks noGrp="1"/>
          </p:cNvSpPr>
          <p:nvPr>
            <p:ph type="sldNum" sz="quarter" idx="12"/>
          </p:nvPr>
        </p:nvSpPr>
        <p:spPr/>
        <p:txBody>
          <a:bodyPr/>
          <a:lstStyle/>
          <a:p>
            <a:fld id="{805B0572-A70E-4FD4-8513-BA8C19D0325D}" type="slidenum">
              <a:rPr lang="en-US" altLang="zh-CN" smtClean="0"/>
              <a:pPr/>
              <a:t>‹#›</a:t>
            </a:fld>
            <a:endParaRPr lang="en-US" altLang="zh-CN"/>
          </a:p>
        </p:txBody>
      </p:sp>
    </p:spTree>
  </p:cSld>
  <p:clrMapOvr>
    <a:masterClrMapping/>
  </p:clrMapOvr>
  <p:transition>
    <p:checke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p>
            <a:fld id="{12F168BA-E87F-4720-A860-D2BD6BC054EF}" type="slidenum">
              <a:rPr lang="en-US" altLang="zh-CN" smtClean="0"/>
              <a:pPr/>
              <a:t>‹#›</a:t>
            </a:fld>
            <a:endParaRPr lang="en-US" altLang="zh-CN"/>
          </a:p>
        </p:txBody>
      </p:sp>
    </p:spTree>
  </p:cSld>
  <p:clrMapOvr>
    <a:masterClrMapping/>
  </p:clrMapOvr>
  <p:transition>
    <p:checke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2786050" y="1053546"/>
            <a:ext cx="59040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2786050" y="228600"/>
            <a:ext cx="5900752" cy="842946"/>
          </a:xfrm>
        </p:spPr>
        <p:txBody>
          <a:bodyPr anchor="b"/>
          <a:lstStyle>
            <a:lvl1pPr algn="ctr">
              <a:defRPr sz="2800" b="0"/>
            </a:lvl1pPr>
          </a:lstStyle>
          <a:p>
            <a:r>
              <a:rPr kumimoji="0" lang="zh-CN" altLang="en-US" smtClean="0"/>
              <a:t>单击此处编辑母版标题样式</a:t>
            </a:r>
            <a:endParaRPr kumimoji="0" lang="en-US"/>
          </a:p>
        </p:txBody>
      </p:sp>
      <p:sp>
        <p:nvSpPr>
          <p:cNvPr id="3" name="内容占位符 2"/>
          <p:cNvSpPr>
            <a:spLocks noGrp="1"/>
          </p:cNvSpPr>
          <p:nvPr>
            <p:ph idx="1"/>
          </p:nvPr>
        </p:nvSpPr>
        <p:spPr>
          <a:xfrm>
            <a:off x="2786050" y="1142984"/>
            <a:ext cx="5900750" cy="51435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457205" y="1142984"/>
            <a:ext cx="2257408" cy="5143536"/>
          </a:xfrm>
        </p:spPr>
        <p:txBody>
          <a:bodyPr anchor="ct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endParaRPr lang="en-US" altLang="zh-CN"/>
          </a:p>
        </p:txBody>
      </p:sp>
      <p:sp>
        <p:nvSpPr>
          <p:cNvPr id="6" name="页脚占位符 5"/>
          <p:cNvSpPr>
            <a:spLocks noGrp="1"/>
          </p:cNvSpPr>
          <p:nvPr>
            <p:ph type="ftr" sz="quarter" idx="11"/>
          </p:nvPr>
        </p:nvSpPr>
        <p:spPr/>
        <p:txBody>
          <a:bodyPr/>
          <a:lstStyle/>
          <a:p>
            <a:endParaRPr lang="en-US" altLang="zh-CN"/>
          </a:p>
        </p:txBody>
      </p:sp>
      <p:sp>
        <p:nvSpPr>
          <p:cNvPr id="7" name="灯片编号占位符 6"/>
          <p:cNvSpPr>
            <a:spLocks noGrp="1"/>
          </p:cNvSpPr>
          <p:nvPr>
            <p:ph type="sldNum" sz="quarter" idx="12"/>
          </p:nvPr>
        </p:nvSpPr>
        <p:spPr/>
        <p:txBody>
          <a:bodyPr/>
          <a:lstStyle/>
          <a:p>
            <a:fld id="{698F02CD-6801-4676-AAB1-4418A5E5E85C}" type="slidenum">
              <a:rPr lang="en-US" altLang="zh-CN" smtClean="0"/>
              <a:pPr/>
              <a:t>‹#›</a:t>
            </a:fld>
            <a:endParaRPr lang="en-US" altLang="zh-CN"/>
          </a:p>
        </p:txBody>
      </p:sp>
    </p:spTree>
  </p:cSld>
  <p:clrMapOvr>
    <a:masterClrMapping/>
  </p:clrMapOvr>
  <p:transition>
    <p:checke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533400" y="304800"/>
            <a:ext cx="6400800" cy="685800"/>
          </a:xfrm>
        </p:spPr>
        <p:txBody>
          <a:bodyPr anchor="ctr"/>
          <a:lstStyle>
            <a:lvl1pPr algn="l">
              <a:defRPr sz="2400" b="0"/>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701552" y="1143000"/>
            <a:ext cx="7223248" cy="3980172"/>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2362200" y="5410200"/>
            <a:ext cx="5657888" cy="804862"/>
          </a:xfrm>
        </p:spPr>
        <p:txBody>
          <a:bodyPr anchor="ctr"/>
          <a:lstStyle>
            <a:lvl1pPr marL="0" indent="0" algn="r">
              <a:buNone/>
              <a:defRPr sz="1200" b="0"/>
            </a:lvl1pPr>
            <a:lvl2pPr marL="457200" indent="0" algn="r">
              <a:buNone/>
              <a:defRPr sz="1200" b="0"/>
            </a:lvl2pPr>
            <a:lvl3pPr marL="914400" indent="0" algn="r">
              <a:buNone/>
              <a:defRPr sz="1200" b="0"/>
            </a:lvl3pPr>
            <a:lvl4pPr marL="1371600" indent="0" algn="r">
              <a:buNone/>
              <a:defRPr sz="1200" b="0"/>
            </a:lvl4pPr>
            <a:lvl5pPr marL="1828800" indent="0" algn="r">
              <a:buNone/>
              <a:defRPr sz="1200" b="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endParaRPr lang="en-US" altLang="zh-CN"/>
          </a:p>
        </p:txBody>
      </p:sp>
      <p:sp>
        <p:nvSpPr>
          <p:cNvPr id="6" name="页脚占位符 5"/>
          <p:cNvSpPr>
            <a:spLocks noGrp="1"/>
          </p:cNvSpPr>
          <p:nvPr>
            <p:ph type="ftr" sz="quarter" idx="11"/>
          </p:nvPr>
        </p:nvSpPr>
        <p:spPr/>
        <p:txBody>
          <a:bodyPr/>
          <a:lstStyle/>
          <a:p>
            <a:endParaRPr lang="en-US" altLang="zh-CN"/>
          </a:p>
        </p:txBody>
      </p:sp>
      <p:sp>
        <p:nvSpPr>
          <p:cNvPr id="7" name="灯片编号占位符 6"/>
          <p:cNvSpPr>
            <a:spLocks noGrp="1"/>
          </p:cNvSpPr>
          <p:nvPr>
            <p:ph type="sldNum" sz="quarter" idx="12"/>
          </p:nvPr>
        </p:nvSpPr>
        <p:spPr/>
        <p:txBody>
          <a:bodyPr/>
          <a:lstStyle/>
          <a:p>
            <a:fld id="{6FE02691-AEC2-45DE-BE6F-030D100CD0E6}" type="slidenum">
              <a:rPr lang="en-US" altLang="zh-CN" smtClean="0"/>
              <a:pPr/>
              <a:t>‹#›</a:t>
            </a:fld>
            <a:endParaRPr lang="en-US" altLang="zh-CN"/>
          </a:p>
        </p:txBody>
      </p:sp>
    </p:spTree>
  </p:cSld>
  <p:clrMapOvr>
    <a:masterClrMapping/>
  </p:clrMapOvr>
  <p:transition>
    <p:checke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6.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5.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矩形 6"/>
          <p:cNvSpPr/>
          <p:nvPr/>
        </p:nvSpPr>
        <p:spPr>
          <a:xfrm>
            <a:off x="0" y="6678000"/>
            <a:ext cx="9144000" cy="180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占位符 1"/>
          <p:cNvSpPr>
            <a:spLocks noGrp="1"/>
          </p:cNvSpPr>
          <p:nvPr>
            <p:ph type="title"/>
          </p:nvPr>
        </p:nvSpPr>
        <p:spPr>
          <a:xfrm>
            <a:off x="457200" y="274638"/>
            <a:ext cx="8229600" cy="1143000"/>
          </a:xfrm>
          <a:prstGeom prst="rect">
            <a:avLst/>
          </a:prstGeom>
        </p:spPr>
        <p:txBody>
          <a:bodyPr vert="horz" rtlCol="0" anchor="ctr">
            <a:normAutofit/>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600200"/>
            <a:ext cx="8229600" cy="4686320"/>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76200" y="6400800"/>
            <a:ext cx="3200400" cy="283800"/>
          </a:xfrm>
          <a:prstGeom prst="rect">
            <a:avLst/>
          </a:prstGeom>
        </p:spPr>
        <p:txBody>
          <a:bodyPr vert="horz" rtlCol="0" anchor="b"/>
          <a:lstStyle>
            <a:lvl1pPr algn="l" eaLnBrk="1" latinLnBrk="0" hangingPunct="1">
              <a:defRPr kumimoji="0" sz="1100">
                <a:solidFill>
                  <a:schemeClr val="tx2">
                    <a:lumMod val="75000"/>
                    <a:lumOff val="25000"/>
                  </a:schemeClr>
                </a:solidFill>
              </a:defRPr>
            </a:lvl1pPr>
          </a:lstStyle>
          <a:p>
            <a:endParaRPr lang="en-US" altLang="zh-CN"/>
          </a:p>
        </p:txBody>
      </p:sp>
      <p:sp>
        <p:nvSpPr>
          <p:cNvPr id="5" name="页脚占位符 4"/>
          <p:cNvSpPr>
            <a:spLocks noGrp="1"/>
          </p:cNvSpPr>
          <p:nvPr>
            <p:ph type="ftr" sz="quarter" idx="3"/>
          </p:nvPr>
        </p:nvSpPr>
        <p:spPr>
          <a:xfrm>
            <a:off x="5334000" y="6400800"/>
            <a:ext cx="3733800" cy="283800"/>
          </a:xfrm>
          <a:prstGeom prst="rect">
            <a:avLst/>
          </a:prstGeom>
        </p:spPr>
        <p:txBody>
          <a:bodyPr vert="horz" rtlCol="0" anchor="ctr"/>
          <a:lstStyle>
            <a:lvl1pPr algn="r" eaLnBrk="1" latinLnBrk="0" hangingPunct="1">
              <a:defRPr kumimoji="0" sz="1100">
                <a:solidFill>
                  <a:schemeClr val="tx2">
                    <a:lumMod val="75000"/>
                    <a:lumOff val="25000"/>
                  </a:schemeClr>
                </a:solidFill>
              </a:defRPr>
            </a:lvl1pPr>
          </a:lstStyle>
          <a:p>
            <a:endParaRPr lang="en-US" altLang="zh-CN"/>
          </a:p>
        </p:txBody>
      </p:sp>
      <p:sp>
        <p:nvSpPr>
          <p:cNvPr id="6" name="灯片编号占位符 5"/>
          <p:cNvSpPr>
            <a:spLocks noGrp="1"/>
          </p:cNvSpPr>
          <p:nvPr>
            <p:ph type="sldNum" sz="quarter" idx="4"/>
          </p:nvPr>
        </p:nvSpPr>
        <p:spPr>
          <a:xfrm>
            <a:off x="4114800" y="6400800"/>
            <a:ext cx="914400" cy="283464"/>
          </a:xfrm>
          <a:prstGeom prst="rect">
            <a:avLst/>
          </a:prstGeom>
          <a:noFill/>
        </p:spPr>
        <p:txBody>
          <a:bodyPr vert="horz" lIns="45720" rIns="45720" rtlCol="0" anchor="ctr"/>
          <a:lstStyle>
            <a:lvl1pPr algn="ctr" eaLnBrk="1" latinLnBrk="0" hangingPunct="1">
              <a:defRPr kumimoji="0" sz="1100" b="0">
                <a:solidFill>
                  <a:schemeClr val="tx2">
                    <a:lumMod val="75000"/>
                    <a:lumOff val="25000"/>
                  </a:schemeClr>
                </a:solidFill>
              </a:defRPr>
            </a:lvl1pPr>
          </a:lstStyle>
          <a:p>
            <a:fld id="{5003A364-79A9-42CD-A55D-3D1730329A2F}" type="slidenum">
              <a:rPr lang="en-US" altLang="zh-CN" smtClean="0"/>
              <a:pPr/>
              <a:t>‹#›</a:t>
            </a:fld>
            <a:endParaRPr lang="en-US" altLang="zh-CN"/>
          </a:p>
        </p:txBody>
      </p:sp>
      <p:sp>
        <p:nvSpPr>
          <p:cNvPr id="8" name="矩形 7"/>
          <p:cNvSpPr/>
          <p:nvPr/>
        </p:nvSpPr>
        <p:spPr>
          <a:xfrm>
            <a:off x="0" y="0"/>
            <a:ext cx="9144000" cy="108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pic>
        <p:nvPicPr>
          <p:cNvPr id="9" name="Picture 7" descr="GIF-395"/>
          <p:cNvPicPr>
            <a:picLocks noChangeAspect="1" noChangeArrowheads="1" noCrop="1"/>
          </p:cNvPicPr>
          <p:nvPr/>
        </p:nvPicPr>
        <p:blipFill>
          <a:blip r:embed="rId13"/>
          <a:srcRect/>
          <a:stretch>
            <a:fillRect/>
          </a:stretch>
        </p:blipFill>
        <p:spPr bwMode="auto">
          <a:xfrm flipV="1">
            <a:off x="0" y="457200"/>
            <a:ext cx="5181600" cy="74613"/>
          </a:xfrm>
          <a:prstGeom prst="rect">
            <a:avLst/>
          </a:prstGeom>
          <a:noFill/>
        </p:spPr>
      </p:pic>
      <p:pic>
        <p:nvPicPr>
          <p:cNvPr id="10" name="Picture 8" descr="BJ2040"/>
          <p:cNvPicPr>
            <a:picLocks noChangeAspect="1" noChangeArrowheads="1"/>
          </p:cNvPicPr>
          <p:nvPr/>
        </p:nvPicPr>
        <p:blipFill>
          <a:blip r:embed="rId14"/>
          <a:srcRect/>
          <a:stretch>
            <a:fillRect/>
          </a:stretch>
        </p:blipFill>
        <p:spPr bwMode="auto">
          <a:xfrm>
            <a:off x="0" y="6096000"/>
            <a:ext cx="5410200" cy="762000"/>
          </a:xfrm>
          <a:prstGeom prst="rect">
            <a:avLst/>
          </a:prstGeom>
          <a:noFill/>
        </p:spPr>
      </p:pic>
      <p:pic>
        <p:nvPicPr>
          <p:cNvPr id="11" name="Picture 9" descr="BJ2040"/>
          <p:cNvPicPr>
            <a:picLocks noChangeAspect="1" noChangeArrowheads="1"/>
          </p:cNvPicPr>
          <p:nvPr/>
        </p:nvPicPr>
        <p:blipFill>
          <a:blip r:embed="rId14"/>
          <a:srcRect/>
          <a:stretch>
            <a:fillRect/>
          </a:stretch>
        </p:blipFill>
        <p:spPr bwMode="auto">
          <a:xfrm flipV="1">
            <a:off x="4572000" y="6248400"/>
            <a:ext cx="4572000" cy="609600"/>
          </a:xfrm>
          <a:prstGeom prst="rect">
            <a:avLst/>
          </a:prstGeom>
          <a:noFill/>
        </p:spPr>
      </p:pic>
      <p:pic>
        <p:nvPicPr>
          <p:cNvPr id="12" name="Picture 10" descr="BJ2044"/>
          <p:cNvPicPr>
            <a:picLocks noChangeAspect="1" noChangeArrowheads="1"/>
          </p:cNvPicPr>
          <p:nvPr/>
        </p:nvPicPr>
        <p:blipFill>
          <a:blip r:embed="rId15" cstate="print"/>
          <a:srcRect/>
          <a:stretch>
            <a:fillRect/>
          </a:stretch>
        </p:blipFill>
        <p:spPr bwMode="auto">
          <a:xfrm flipH="1">
            <a:off x="8001000" y="0"/>
            <a:ext cx="1143000" cy="762000"/>
          </a:xfrm>
          <a:prstGeom prst="rect">
            <a:avLst/>
          </a:prstGeom>
          <a:noFill/>
        </p:spPr>
      </p:pic>
      <p:pic>
        <p:nvPicPr>
          <p:cNvPr id="13" name="Picture 11" descr="GIF100"/>
          <p:cNvPicPr>
            <a:picLocks noChangeAspect="1" noChangeArrowheads="1" noCrop="1"/>
          </p:cNvPicPr>
          <p:nvPr/>
        </p:nvPicPr>
        <p:blipFill>
          <a:blip r:embed="rId16"/>
          <a:srcRect/>
          <a:stretch>
            <a:fillRect/>
          </a:stretch>
        </p:blipFill>
        <p:spPr bwMode="auto">
          <a:xfrm>
            <a:off x="0" y="0"/>
            <a:ext cx="457200" cy="452438"/>
          </a:xfrm>
          <a:prstGeom prst="rect">
            <a:avLst/>
          </a:prstGeom>
          <a:noFill/>
        </p:spPr>
      </p:pic>
      <p:sp>
        <p:nvSpPr>
          <p:cNvPr id="14" name="Text Box 15"/>
          <p:cNvSpPr txBox="1">
            <a:spLocks noChangeArrowheads="1"/>
          </p:cNvSpPr>
          <p:nvPr/>
        </p:nvSpPr>
        <p:spPr bwMode="auto">
          <a:xfrm>
            <a:off x="762000" y="30163"/>
            <a:ext cx="3686175" cy="457200"/>
          </a:xfrm>
          <a:prstGeom prst="rect">
            <a:avLst/>
          </a:prstGeom>
          <a:noFill/>
          <a:ln w="9525">
            <a:noFill/>
            <a:miter lim="800000"/>
            <a:headEnd/>
            <a:tailEnd/>
          </a:ln>
          <a:effectLst/>
        </p:spPr>
        <p:txBody>
          <a:bodyPr wrap="none">
            <a:spAutoFit/>
          </a:bodyPr>
          <a:lstStyle/>
          <a:p>
            <a:r>
              <a:rPr lang="zh-CN" altLang="en-US">
                <a:latin typeface="华文行楷" pitchFamily="2" charset="-122"/>
                <a:ea typeface="华文行楷" pitchFamily="2" charset="-122"/>
              </a:rPr>
              <a:t>第 </a:t>
            </a:r>
            <a:r>
              <a:rPr lang="en-US" altLang="zh-CN">
                <a:latin typeface="华文行楷" pitchFamily="2" charset="-122"/>
                <a:ea typeface="华文行楷" pitchFamily="2" charset="-122"/>
              </a:rPr>
              <a:t>3 </a:t>
            </a:r>
            <a:r>
              <a:rPr lang="zh-CN" altLang="en-US">
                <a:latin typeface="华文行楷" pitchFamily="2" charset="-122"/>
                <a:ea typeface="华文行楷" pitchFamily="2" charset="-122"/>
              </a:rPr>
              <a:t>章 图搜索与问题求解 </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checker/>
  </p:transition>
  <p:timing>
    <p:tnLst>
      <p:par>
        <p:cTn id="1" dur="indefinite" restart="never" nodeType="tmRoot"/>
      </p:par>
    </p:tnLst>
  </p:timing>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50000"/>
        <a:buFont typeface="Wingdings 2"/>
        <a:buChar char="ß"/>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50000"/>
        <a:buFont typeface="Wingdings 2"/>
        <a:buChar char="Þ"/>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5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oleObject" Target="../embeddings/oleObject5.bin"/><Relationship Id="rId7"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oleObject" Target="../embeddings/oleObject6.bin"/><Relationship Id="rId9" Type="http://schemas.openxmlformats.org/officeDocument/2006/relationships/oleObject" Target="../embeddings/oleObject11.bin"/></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7.xml"/><Relationship Id="rId5" Type="http://schemas.openxmlformats.org/officeDocument/2006/relationships/slide" Target="slide100.xml"/><Relationship Id="rId4" Type="http://schemas.openxmlformats.org/officeDocument/2006/relationships/slide" Target="slide7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slide" Target="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Rectangle 3"/>
          <p:cNvSpPr>
            <a:spLocks noGrp="1" noRot="1" noChangeArrowheads="1"/>
          </p:cNvSpPr>
          <p:nvPr>
            <p:ph idx="1"/>
          </p:nvPr>
        </p:nvSpPr>
        <p:spPr>
          <a:xfrm>
            <a:off x="431794" y="428604"/>
            <a:ext cx="8143932" cy="5786478"/>
          </a:xfrm>
        </p:spPr>
        <p:txBody>
          <a:bodyPr>
            <a:normAutofit fontScale="40000" lnSpcReduction="20000"/>
          </a:bodyPr>
          <a:lstStyle/>
          <a:p>
            <a:pPr algn="ctr">
              <a:lnSpc>
                <a:spcPct val="170000"/>
              </a:lnSpc>
              <a:buNone/>
            </a:pPr>
            <a:r>
              <a:rPr lang="zh-CN" sz="8000" dirty="0" smtClean="0">
                <a:solidFill>
                  <a:srgbClr val="FF0000"/>
                </a:solidFill>
                <a:effectLst>
                  <a:outerShdw blurRad="38100" dist="38100" dir="2700000" algn="tl">
                    <a:srgbClr val="000000">
                      <a:alpha val="43137"/>
                    </a:srgbClr>
                  </a:outerShdw>
                </a:effectLst>
                <a:latin typeface="华文彩云" pitchFamily="2" charset="-122"/>
                <a:ea typeface="华文彩云" pitchFamily="2" charset="-122"/>
              </a:rPr>
              <a:t>第</a:t>
            </a:r>
            <a:r>
              <a:rPr lang="en-US" altLang="zh-CN" sz="8000" dirty="0" smtClean="0">
                <a:solidFill>
                  <a:srgbClr val="FF0000"/>
                </a:solidFill>
                <a:effectLst>
                  <a:outerShdw blurRad="38100" dist="38100" dir="2700000" algn="tl">
                    <a:srgbClr val="000000">
                      <a:alpha val="43137"/>
                    </a:srgbClr>
                  </a:outerShdw>
                </a:effectLst>
                <a:latin typeface="华文彩云" pitchFamily="2" charset="-122"/>
                <a:ea typeface="华文彩云" pitchFamily="2" charset="-122"/>
              </a:rPr>
              <a:t>2</a:t>
            </a:r>
            <a:r>
              <a:rPr lang="zh-CN" sz="8000" dirty="0" smtClean="0">
                <a:solidFill>
                  <a:srgbClr val="FF0000"/>
                </a:solidFill>
                <a:effectLst>
                  <a:outerShdw blurRad="38100" dist="38100" dir="2700000" algn="tl">
                    <a:srgbClr val="000000">
                      <a:alpha val="43137"/>
                    </a:srgbClr>
                  </a:outerShdw>
                </a:effectLst>
                <a:latin typeface="华文彩云" pitchFamily="2" charset="-122"/>
                <a:ea typeface="华文彩云" pitchFamily="2" charset="-122"/>
              </a:rPr>
              <a:t>篇 </a:t>
            </a:r>
            <a:r>
              <a:rPr lang="zh-CN" altLang="en-US" sz="8000" dirty="0" smtClean="0">
                <a:solidFill>
                  <a:srgbClr val="FF0000"/>
                </a:solidFill>
                <a:effectLst>
                  <a:outerShdw blurRad="38100" dist="38100" dir="2700000" algn="tl">
                    <a:srgbClr val="000000">
                      <a:alpha val="43137"/>
                    </a:srgbClr>
                  </a:outerShdw>
                </a:effectLst>
                <a:latin typeface="华文彩云" pitchFamily="2" charset="-122"/>
                <a:ea typeface="华文彩云" pitchFamily="2" charset="-122"/>
              </a:rPr>
              <a:t>搜索</a:t>
            </a:r>
            <a:r>
              <a:rPr lang="zh-CN" sz="8000" dirty="0" smtClean="0">
                <a:solidFill>
                  <a:srgbClr val="FF0000"/>
                </a:solidFill>
                <a:effectLst>
                  <a:outerShdw blurRad="38100" dist="38100" dir="2700000" algn="tl">
                    <a:srgbClr val="000000">
                      <a:alpha val="43137"/>
                    </a:srgbClr>
                  </a:outerShdw>
                </a:effectLst>
                <a:latin typeface="华文彩云" pitchFamily="2" charset="-122"/>
                <a:ea typeface="华文彩云" pitchFamily="2" charset="-122"/>
              </a:rPr>
              <a:t>与</a:t>
            </a:r>
            <a:r>
              <a:rPr lang="zh-CN" altLang="en-US" sz="8000" dirty="0" smtClean="0">
                <a:solidFill>
                  <a:srgbClr val="FF0000"/>
                </a:solidFill>
                <a:effectLst>
                  <a:outerShdw blurRad="38100" dist="38100" dir="2700000" algn="tl">
                    <a:srgbClr val="000000">
                      <a:alpha val="43137"/>
                    </a:srgbClr>
                  </a:outerShdw>
                </a:effectLst>
                <a:latin typeface="华文彩云" pitchFamily="2" charset="-122"/>
                <a:ea typeface="华文彩云" pitchFamily="2" charset="-122"/>
              </a:rPr>
              <a:t>求解</a:t>
            </a:r>
            <a:endParaRPr lang="zh-CN" sz="8000" dirty="0" smtClean="0">
              <a:solidFill>
                <a:srgbClr val="FF0000"/>
              </a:solidFill>
              <a:effectLst>
                <a:outerShdw blurRad="38100" dist="38100" dir="2700000" algn="tl">
                  <a:srgbClr val="000000">
                    <a:alpha val="43137"/>
                  </a:srgbClr>
                </a:outerShdw>
              </a:effectLst>
              <a:latin typeface="华文彩云" pitchFamily="2" charset="-122"/>
              <a:ea typeface="华文彩云" pitchFamily="2" charset="-122"/>
            </a:endParaRPr>
          </a:p>
          <a:p>
            <a:pPr algn="ctr">
              <a:lnSpc>
                <a:spcPct val="120000"/>
              </a:lnSpc>
              <a:spcBef>
                <a:spcPts val="600"/>
              </a:spcBef>
              <a:buNone/>
            </a:pPr>
            <a:r>
              <a:rPr lang="zh-CN" altLang="en-US" sz="3100" dirty="0" smtClean="0">
                <a:solidFill>
                  <a:srgbClr val="0070C0"/>
                </a:solidFill>
                <a:latin typeface="华文新魏" pitchFamily="2" charset="-122"/>
                <a:ea typeface="华文新魏" pitchFamily="2" charset="-122"/>
              </a:rPr>
              <a:t>      </a:t>
            </a:r>
            <a:r>
              <a:rPr lang="en-US" altLang="zh-CN" sz="6500" dirty="0" smtClean="0">
                <a:solidFill>
                  <a:srgbClr val="0070C0"/>
                </a:solidFill>
                <a:latin typeface="隶书" pitchFamily="49" charset="-122"/>
                <a:ea typeface="隶书" pitchFamily="49" charset="-122"/>
              </a:rPr>
              <a:t>『</a:t>
            </a:r>
            <a:r>
              <a:rPr lang="zh-CN" altLang="en-US" sz="6500" dirty="0" smtClean="0">
                <a:solidFill>
                  <a:srgbClr val="0070C0"/>
                </a:solidFill>
                <a:latin typeface="隶书" pitchFamily="49" charset="-122"/>
                <a:ea typeface="隶书" pitchFamily="49" charset="-122"/>
              </a:rPr>
              <a:t>导语</a:t>
            </a:r>
            <a:r>
              <a:rPr lang="en-US" altLang="zh-CN" sz="6500" dirty="0" smtClean="0">
                <a:solidFill>
                  <a:srgbClr val="0070C0"/>
                </a:solidFill>
                <a:latin typeface="隶书" pitchFamily="49" charset="-122"/>
                <a:ea typeface="隶书" pitchFamily="49" charset="-122"/>
              </a:rPr>
              <a:t>』</a:t>
            </a:r>
          </a:p>
          <a:p>
            <a:pPr>
              <a:lnSpc>
                <a:spcPct val="120000"/>
              </a:lnSpc>
              <a:buNone/>
            </a:pPr>
            <a:endParaRPr lang="en-US" altLang="zh-CN" sz="3100" dirty="0" smtClean="0">
              <a:solidFill>
                <a:srgbClr val="0070C0"/>
              </a:solidFill>
              <a:latin typeface="华文新魏" pitchFamily="2" charset="-122"/>
              <a:ea typeface="华文新魏" pitchFamily="2" charset="-122"/>
            </a:endParaRPr>
          </a:p>
          <a:p>
            <a:pPr>
              <a:lnSpc>
                <a:spcPct val="120000"/>
              </a:lnSpc>
              <a:spcBef>
                <a:spcPts val="0"/>
              </a:spcBef>
              <a:buNone/>
            </a:pPr>
            <a:r>
              <a:rPr lang="zh-CN" altLang="en-US" sz="5500" dirty="0" smtClean="0">
                <a:solidFill>
                  <a:srgbClr val="0070C0"/>
                </a:solidFill>
                <a:latin typeface="华文新魏" pitchFamily="2" charset="-122"/>
                <a:ea typeface="华文新魏" pitchFamily="2" charset="-122"/>
              </a:rPr>
              <a:t>              搜索是人工智能技术中进行问题求解的基本技术，不管是符号智能还是计算智能以及统计智能和交互智能，不管是解决具体应用问题，还是智能行为本身，最终往往都归结为某种搜索，都要用某种搜索算法来实现。</a:t>
            </a:r>
          </a:p>
          <a:p>
            <a:pPr>
              <a:spcBef>
                <a:spcPts val="1200"/>
              </a:spcBef>
              <a:buNone/>
            </a:pPr>
            <a:r>
              <a:rPr lang="en-US" sz="5500" dirty="0" smtClean="0">
                <a:solidFill>
                  <a:srgbClr val="0070C0"/>
                </a:solidFill>
                <a:latin typeface="华文新魏" pitchFamily="2" charset="-122"/>
                <a:ea typeface="华文新魏" pitchFamily="2" charset="-122"/>
              </a:rPr>
              <a:t>            </a:t>
            </a:r>
            <a:r>
              <a:rPr lang="zh-CN" altLang="en-US" sz="5500" dirty="0" smtClean="0">
                <a:solidFill>
                  <a:srgbClr val="0070C0"/>
                </a:solidFill>
                <a:latin typeface="华文新魏" pitchFamily="2" charset="-122"/>
                <a:ea typeface="华文新魏" pitchFamily="2" charset="-122"/>
              </a:rPr>
              <a:t>符号智能中的搜索是运用领域知识，以符号推演的方式，顺序地在问题空间中进行的，其中的问题空间又可表示为某种状态图（空间）或者与或图的形式。所以，这种搜索也称为图搜索技术。</a:t>
            </a:r>
            <a:endParaRPr lang="en-US" altLang="zh-CN" sz="5500" dirty="0" smtClean="0">
              <a:solidFill>
                <a:srgbClr val="0070C0"/>
              </a:solidFill>
              <a:latin typeface="华文新魏" pitchFamily="2" charset="-122"/>
              <a:ea typeface="华文新魏" pitchFamily="2" charset="-122"/>
            </a:endParaRPr>
          </a:p>
          <a:p>
            <a:pPr>
              <a:spcBef>
                <a:spcPts val="1200"/>
              </a:spcBef>
              <a:buNone/>
            </a:pPr>
            <a:r>
              <a:rPr lang="zh-CN" altLang="en-US" sz="5500" dirty="0" smtClean="0">
                <a:solidFill>
                  <a:srgbClr val="0070C0"/>
                </a:solidFill>
                <a:latin typeface="华文新魏" pitchFamily="2" charset="-122"/>
                <a:ea typeface="华文新魏" pitchFamily="2" charset="-122"/>
              </a:rPr>
              <a:t>             计算智能中的搜索主要以计算的方法，步进地或随机地在问题的解空间中进行。早期开发的搜索算法有梯度下降（上升）算法、模拟退火算法等，后来，人们又引入仿生优化算法，如遗传算法，进化计算、蚁群算法、蚁群算法、免疫算法、粒群算法等等，形成了称为智能算法的研究方向。   </a:t>
            </a:r>
          </a:p>
        </p:txBody>
      </p:sp>
    </p:spTree>
  </p:cSld>
  <p:clrMapOvr>
    <a:masterClrMapping/>
  </p:clrMapOvr>
  <p:transition>
    <p:check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2" name="Text Box 4"/>
          <p:cNvSpPr txBox="1">
            <a:spLocks noChangeArrowheads="1"/>
          </p:cNvSpPr>
          <p:nvPr/>
        </p:nvSpPr>
        <p:spPr bwMode="auto">
          <a:xfrm>
            <a:off x="642910" y="748048"/>
            <a:ext cx="7858180" cy="5239896"/>
          </a:xfrm>
          <a:prstGeom prst="rect">
            <a:avLst/>
          </a:prstGeom>
          <a:noFill/>
          <a:ln w="9525">
            <a:noFill/>
            <a:miter lim="800000"/>
            <a:headEnd/>
            <a:tailEnd/>
          </a:ln>
          <a:effectLst/>
        </p:spPr>
        <p:txBody>
          <a:bodyPr wrap="square">
            <a:spAutoFit/>
          </a:bodyPr>
          <a:lstStyle/>
          <a:p>
            <a:pPr algn="just">
              <a:lnSpc>
                <a:spcPct val="120000"/>
              </a:lnSpc>
              <a:spcBef>
                <a:spcPct val="50000"/>
              </a:spcBef>
            </a:pPr>
            <a:r>
              <a:rPr lang="en-US" altLang="zh-CN" sz="2300" dirty="0">
                <a:ea typeface="仿宋_GB2312" pitchFamily="49" charset="-122"/>
                <a:cs typeface="Times New Roman" pitchFamily="18" charset="0"/>
              </a:rPr>
              <a:t> </a:t>
            </a:r>
            <a:r>
              <a:rPr lang="en-US" altLang="zh-CN" sz="2300" dirty="0" smtClean="0">
                <a:ea typeface="仿宋_GB2312" pitchFamily="49" charset="-122"/>
                <a:cs typeface="Times New Roman" pitchFamily="18" charset="0"/>
              </a:rPr>
              <a:t>      </a:t>
            </a:r>
            <a:r>
              <a:rPr lang="en-US" altLang="zh-CN" sz="2300" dirty="0" smtClean="0">
                <a:solidFill>
                  <a:srgbClr val="0070C0"/>
                </a:solidFill>
                <a:ea typeface="方正姚体" pitchFamily="2" charset="-122"/>
                <a:cs typeface="Times New Roman" pitchFamily="18" charset="0"/>
              </a:rPr>
              <a:t>① </a:t>
            </a:r>
            <a:r>
              <a:rPr lang="zh-CN" altLang="en-US" sz="2300" dirty="0">
                <a:solidFill>
                  <a:srgbClr val="0070C0"/>
                </a:solidFill>
                <a:ea typeface="方正姚体" pitchFamily="2" charset="-122"/>
                <a:cs typeface="Times New Roman" pitchFamily="18" charset="0"/>
              </a:rPr>
              <a:t>删除</a:t>
            </a:r>
            <a:r>
              <a:rPr lang="en-US" altLang="zh-CN" sz="2300" dirty="0">
                <a:solidFill>
                  <a:srgbClr val="0070C0"/>
                </a:solidFill>
                <a:ea typeface="方正姚体" pitchFamily="2" charset="-122"/>
                <a:cs typeface="Times New Roman" pitchFamily="18" charset="0"/>
              </a:rPr>
              <a:t>N</a:t>
            </a:r>
            <a:r>
              <a:rPr lang="zh-CN" altLang="en-US" sz="2300" dirty="0">
                <a:solidFill>
                  <a:srgbClr val="0070C0"/>
                </a:solidFill>
                <a:ea typeface="方正姚体" pitchFamily="2" charset="-122"/>
                <a:cs typeface="Times New Roman" pitchFamily="18" charset="0"/>
              </a:rPr>
              <a:t>的先辈节点</a:t>
            </a:r>
            <a:r>
              <a:rPr lang="en-US" altLang="zh-CN" sz="2300" dirty="0">
                <a:solidFill>
                  <a:srgbClr val="0070C0"/>
                </a:solidFill>
                <a:ea typeface="方正姚体" pitchFamily="2" charset="-122"/>
                <a:cs typeface="Times New Roman" pitchFamily="18" charset="0"/>
              </a:rPr>
              <a:t>(</a:t>
            </a:r>
            <a:r>
              <a:rPr lang="zh-CN" altLang="en-US" sz="2300" dirty="0">
                <a:solidFill>
                  <a:srgbClr val="0070C0"/>
                </a:solidFill>
                <a:ea typeface="方正姚体" pitchFamily="2" charset="-122"/>
                <a:cs typeface="Times New Roman" pitchFamily="18" charset="0"/>
              </a:rPr>
              <a:t>如果有的话</a:t>
            </a:r>
            <a:r>
              <a:rPr lang="en-US" altLang="zh-CN" sz="2300" dirty="0">
                <a:solidFill>
                  <a:srgbClr val="0070C0"/>
                </a:solidFill>
                <a:ea typeface="方正姚体" pitchFamily="2" charset="-122"/>
                <a:cs typeface="Times New Roman" pitchFamily="18" charset="0"/>
              </a:rPr>
              <a:t>)</a:t>
            </a:r>
            <a:r>
              <a:rPr lang="zh-CN" altLang="en-US" sz="2300" dirty="0" smtClean="0">
                <a:solidFill>
                  <a:srgbClr val="0070C0"/>
                </a:solidFill>
                <a:ea typeface="方正姚体" pitchFamily="2" charset="-122"/>
                <a:cs typeface="Times New Roman" pitchFamily="18" charset="0"/>
              </a:rPr>
              <a:t>。</a:t>
            </a:r>
            <a:endParaRPr lang="zh-CN" altLang="en-US" sz="2300" dirty="0">
              <a:solidFill>
                <a:srgbClr val="0070C0"/>
              </a:solidFill>
              <a:ea typeface="方正姚体" pitchFamily="2" charset="-122"/>
              <a:cs typeface="Times New Roman" pitchFamily="18" charset="0"/>
            </a:endParaRPr>
          </a:p>
          <a:p>
            <a:pPr algn="just">
              <a:lnSpc>
                <a:spcPct val="120000"/>
              </a:lnSpc>
              <a:spcBef>
                <a:spcPct val="50000"/>
              </a:spcBef>
            </a:pPr>
            <a:r>
              <a:rPr lang="zh-CN" altLang="en-US" sz="2300" dirty="0">
                <a:solidFill>
                  <a:srgbClr val="0070C0"/>
                </a:solidFill>
                <a:ea typeface="方正姚体" pitchFamily="2" charset="-122"/>
                <a:cs typeface="Times New Roman" pitchFamily="18" charset="0"/>
              </a:rPr>
              <a:t>       </a:t>
            </a:r>
            <a:r>
              <a:rPr lang="en-US" altLang="zh-CN" sz="2300" dirty="0" smtClean="0">
                <a:solidFill>
                  <a:srgbClr val="0070C0"/>
                </a:solidFill>
                <a:ea typeface="方正姚体" pitchFamily="2" charset="-122"/>
                <a:cs typeface="Times New Roman" pitchFamily="18" charset="0"/>
              </a:rPr>
              <a:t>②</a:t>
            </a:r>
            <a:r>
              <a:rPr lang="zh-CN" altLang="en-US" sz="2300" dirty="0" smtClean="0">
                <a:solidFill>
                  <a:srgbClr val="0070C0"/>
                </a:solidFill>
                <a:ea typeface="方正姚体" pitchFamily="2" charset="-122"/>
                <a:cs typeface="Times New Roman" pitchFamily="18" charset="0"/>
              </a:rPr>
              <a:t>对</a:t>
            </a:r>
            <a:r>
              <a:rPr lang="zh-CN" altLang="en-US" sz="2300" dirty="0">
                <a:solidFill>
                  <a:srgbClr val="0070C0"/>
                </a:solidFill>
                <a:ea typeface="方正姚体" pitchFamily="2" charset="-122"/>
                <a:cs typeface="Times New Roman" pitchFamily="18" charset="0"/>
              </a:rPr>
              <a:t>已存在于</a:t>
            </a:r>
            <a:r>
              <a:rPr lang="en-US" altLang="zh-CN" sz="2300" dirty="0">
                <a:solidFill>
                  <a:srgbClr val="0070C0"/>
                </a:solidFill>
                <a:ea typeface="方正姚体" pitchFamily="2" charset="-122"/>
                <a:cs typeface="Times New Roman" pitchFamily="18" charset="0"/>
              </a:rPr>
              <a:t>OPEN</a:t>
            </a:r>
            <a:r>
              <a:rPr lang="zh-CN" altLang="en-US" sz="2300" dirty="0">
                <a:solidFill>
                  <a:srgbClr val="0070C0"/>
                </a:solidFill>
                <a:ea typeface="方正姚体" pitchFamily="2" charset="-122"/>
                <a:cs typeface="Times New Roman" pitchFamily="18" charset="0"/>
              </a:rPr>
              <a:t>表的节点</a:t>
            </a:r>
            <a:r>
              <a:rPr lang="en-US" altLang="zh-CN" sz="2300" dirty="0">
                <a:solidFill>
                  <a:srgbClr val="0070C0"/>
                </a:solidFill>
                <a:ea typeface="方正姚体" pitchFamily="2" charset="-122"/>
                <a:cs typeface="Times New Roman" pitchFamily="18" charset="0"/>
              </a:rPr>
              <a:t>(</a:t>
            </a:r>
            <a:r>
              <a:rPr lang="zh-CN" altLang="en-US" sz="2300" dirty="0">
                <a:solidFill>
                  <a:srgbClr val="0070C0"/>
                </a:solidFill>
                <a:ea typeface="方正姚体" pitchFamily="2" charset="-122"/>
                <a:cs typeface="Times New Roman" pitchFamily="18" charset="0"/>
              </a:rPr>
              <a:t>如果有的话</a:t>
            </a:r>
            <a:r>
              <a:rPr lang="en-US" altLang="zh-CN" sz="2300" dirty="0">
                <a:solidFill>
                  <a:srgbClr val="0070C0"/>
                </a:solidFill>
                <a:ea typeface="方正姚体" pitchFamily="2" charset="-122"/>
                <a:cs typeface="Times New Roman" pitchFamily="18" charset="0"/>
              </a:rPr>
              <a:t>)</a:t>
            </a:r>
            <a:r>
              <a:rPr lang="zh-CN" altLang="en-US" sz="2300" dirty="0">
                <a:solidFill>
                  <a:srgbClr val="0070C0"/>
                </a:solidFill>
                <a:ea typeface="方正姚体" pitchFamily="2" charset="-122"/>
                <a:cs typeface="Times New Roman" pitchFamily="18" charset="0"/>
              </a:rPr>
              <a:t>也删除之；但删除之前要比较其返回初始节点的新路径与原路径</a:t>
            </a:r>
            <a:r>
              <a:rPr lang="en-US" altLang="zh-CN" sz="2300" dirty="0">
                <a:solidFill>
                  <a:srgbClr val="0070C0"/>
                </a:solidFill>
                <a:ea typeface="方正姚体" pitchFamily="2" charset="-122"/>
                <a:cs typeface="Times New Roman" pitchFamily="18" charset="0"/>
              </a:rPr>
              <a:t>,</a:t>
            </a:r>
            <a:r>
              <a:rPr lang="zh-CN" altLang="en-US" sz="2300" dirty="0">
                <a:solidFill>
                  <a:srgbClr val="0070C0"/>
                </a:solidFill>
                <a:ea typeface="方正姚体" pitchFamily="2" charset="-122"/>
                <a:cs typeface="Times New Roman" pitchFamily="18" charset="0"/>
              </a:rPr>
              <a:t>如果新路径“短”</a:t>
            </a:r>
            <a:r>
              <a:rPr lang="en-US" altLang="zh-CN" sz="2300" dirty="0">
                <a:solidFill>
                  <a:srgbClr val="0070C0"/>
                </a:solidFill>
                <a:ea typeface="方正姚体" pitchFamily="2" charset="-122"/>
                <a:cs typeface="Times New Roman" pitchFamily="18" charset="0"/>
              </a:rPr>
              <a:t>, </a:t>
            </a:r>
            <a:r>
              <a:rPr lang="zh-CN" altLang="en-US" sz="2300" dirty="0">
                <a:solidFill>
                  <a:srgbClr val="0070C0"/>
                </a:solidFill>
                <a:ea typeface="方正姚体" pitchFamily="2" charset="-122"/>
                <a:cs typeface="Times New Roman" pitchFamily="18" charset="0"/>
              </a:rPr>
              <a:t>则修改这些节点在</a:t>
            </a:r>
            <a:r>
              <a:rPr lang="en-US" altLang="zh-CN" sz="2300" dirty="0">
                <a:solidFill>
                  <a:srgbClr val="0070C0"/>
                </a:solidFill>
                <a:ea typeface="方正姚体" pitchFamily="2" charset="-122"/>
                <a:cs typeface="Times New Roman" pitchFamily="18" charset="0"/>
              </a:rPr>
              <a:t>OPEN</a:t>
            </a:r>
            <a:r>
              <a:rPr lang="zh-CN" altLang="en-US" sz="2300" dirty="0">
                <a:solidFill>
                  <a:srgbClr val="0070C0"/>
                </a:solidFill>
                <a:ea typeface="方正姚体" pitchFamily="2" charset="-122"/>
                <a:cs typeface="Times New Roman" pitchFamily="18" charset="0"/>
              </a:rPr>
              <a:t>表中的原返回指针</a:t>
            </a:r>
            <a:r>
              <a:rPr lang="en-US" altLang="zh-CN" sz="2300" dirty="0">
                <a:solidFill>
                  <a:srgbClr val="0070C0"/>
                </a:solidFill>
                <a:ea typeface="方正姚体" pitchFamily="2" charset="-122"/>
                <a:cs typeface="Times New Roman" pitchFamily="18" charset="0"/>
              </a:rPr>
              <a:t>,</a:t>
            </a:r>
            <a:r>
              <a:rPr lang="zh-CN" altLang="en-US" sz="2300" dirty="0">
                <a:solidFill>
                  <a:srgbClr val="0070C0"/>
                </a:solidFill>
                <a:ea typeface="方正姚体" pitchFamily="2" charset="-122"/>
                <a:cs typeface="Times New Roman" pitchFamily="18" charset="0"/>
              </a:rPr>
              <a:t>使其沿新路返回</a:t>
            </a:r>
            <a:r>
              <a:rPr lang="en-US" altLang="zh-CN" sz="2300" dirty="0">
                <a:solidFill>
                  <a:srgbClr val="0070C0"/>
                </a:solidFill>
                <a:ea typeface="方正姚体" pitchFamily="2" charset="-122"/>
                <a:cs typeface="Times New Roman" pitchFamily="18" charset="0"/>
              </a:rPr>
              <a:t>(</a:t>
            </a:r>
            <a:r>
              <a:rPr lang="zh-CN" altLang="en-US" sz="2300" dirty="0">
                <a:solidFill>
                  <a:srgbClr val="0070C0"/>
                </a:solidFill>
                <a:ea typeface="方正姚体" pitchFamily="2" charset="-122"/>
                <a:cs typeface="Times New Roman" pitchFamily="18" charset="0"/>
              </a:rPr>
              <a:t>如图</a:t>
            </a:r>
            <a:r>
              <a:rPr lang="en-US" altLang="zh-CN" sz="2300" dirty="0">
                <a:solidFill>
                  <a:srgbClr val="0070C0"/>
                </a:solidFill>
                <a:ea typeface="方正姚体" pitchFamily="2" charset="-122"/>
                <a:cs typeface="Times New Roman" pitchFamily="18" charset="0"/>
              </a:rPr>
              <a:t>3-5</a:t>
            </a:r>
            <a:r>
              <a:rPr lang="zh-CN" altLang="en-US" sz="2300" dirty="0">
                <a:solidFill>
                  <a:srgbClr val="0070C0"/>
                </a:solidFill>
                <a:ea typeface="方正姚体" pitchFamily="2" charset="-122"/>
                <a:cs typeface="Times New Roman" pitchFamily="18" charset="0"/>
              </a:rPr>
              <a:t>所示 </a:t>
            </a:r>
            <a:r>
              <a:rPr lang="en-US" altLang="zh-CN" sz="2300" dirty="0">
                <a:solidFill>
                  <a:srgbClr val="0070C0"/>
                </a:solidFill>
                <a:ea typeface="方正姚体" pitchFamily="2" charset="-122"/>
                <a:cs typeface="Times New Roman" pitchFamily="18" charset="0"/>
              </a:rPr>
              <a:t>)</a:t>
            </a:r>
            <a:r>
              <a:rPr lang="zh-CN" altLang="en-US" sz="2300" dirty="0" smtClean="0">
                <a:solidFill>
                  <a:srgbClr val="0070C0"/>
                </a:solidFill>
                <a:ea typeface="方正姚体" pitchFamily="2" charset="-122"/>
                <a:cs typeface="Times New Roman" pitchFamily="18" charset="0"/>
              </a:rPr>
              <a:t>。</a:t>
            </a:r>
            <a:endParaRPr lang="zh-CN" altLang="en-US" sz="2300" dirty="0">
              <a:solidFill>
                <a:srgbClr val="0070C0"/>
              </a:solidFill>
              <a:ea typeface="方正姚体" pitchFamily="2" charset="-122"/>
              <a:cs typeface="Times New Roman" pitchFamily="18" charset="0"/>
            </a:endParaRPr>
          </a:p>
          <a:p>
            <a:pPr algn="just">
              <a:lnSpc>
                <a:spcPct val="120000"/>
              </a:lnSpc>
              <a:spcBef>
                <a:spcPct val="50000"/>
              </a:spcBef>
            </a:pPr>
            <a:r>
              <a:rPr lang="zh-CN" altLang="en-US" sz="2300" dirty="0">
                <a:solidFill>
                  <a:srgbClr val="0070C0"/>
                </a:solidFill>
                <a:ea typeface="方正姚体" pitchFamily="2" charset="-122"/>
                <a:cs typeface="Times New Roman" pitchFamily="18" charset="0"/>
              </a:rPr>
              <a:t>      </a:t>
            </a:r>
            <a:r>
              <a:rPr lang="zh-CN" altLang="en-US" sz="2300" dirty="0" smtClean="0">
                <a:solidFill>
                  <a:srgbClr val="0070C0"/>
                </a:solidFill>
                <a:ea typeface="方正姚体" pitchFamily="2" charset="-122"/>
                <a:cs typeface="Times New Roman" pitchFamily="18" charset="0"/>
              </a:rPr>
              <a:t>③对</a:t>
            </a:r>
            <a:r>
              <a:rPr lang="zh-CN" altLang="en-US" sz="2300" dirty="0">
                <a:solidFill>
                  <a:srgbClr val="0070C0"/>
                </a:solidFill>
                <a:ea typeface="方正姚体" pitchFamily="2" charset="-122"/>
                <a:cs typeface="Times New Roman" pitchFamily="18" charset="0"/>
              </a:rPr>
              <a:t>已存在于</a:t>
            </a:r>
            <a:r>
              <a:rPr lang="en-US" altLang="zh-CN" sz="2300" dirty="0">
                <a:solidFill>
                  <a:srgbClr val="0070C0"/>
                </a:solidFill>
                <a:ea typeface="方正姚体" pitchFamily="2" charset="-122"/>
                <a:cs typeface="Times New Roman" pitchFamily="18" charset="0"/>
              </a:rPr>
              <a:t>CLOSED</a:t>
            </a:r>
            <a:r>
              <a:rPr lang="zh-CN" altLang="en-US" sz="2300" dirty="0">
                <a:solidFill>
                  <a:srgbClr val="0070C0"/>
                </a:solidFill>
                <a:ea typeface="方正姚体" pitchFamily="2" charset="-122"/>
                <a:cs typeface="Times New Roman" pitchFamily="18" charset="0"/>
              </a:rPr>
              <a:t>表的节点</a:t>
            </a:r>
            <a:r>
              <a:rPr lang="en-US" altLang="zh-CN" sz="2300" dirty="0">
                <a:solidFill>
                  <a:srgbClr val="0070C0"/>
                </a:solidFill>
                <a:ea typeface="方正姚体" pitchFamily="2" charset="-122"/>
                <a:cs typeface="Times New Roman" pitchFamily="18" charset="0"/>
              </a:rPr>
              <a:t>(</a:t>
            </a:r>
            <a:r>
              <a:rPr lang="zh-CN" altLang="en-US" sz="2300" dirty="0">
                <a:solidFill>
                  <a:srgbClr val="0070C0"/>
                </a:solidFill>
                <a:ea typeface="方正姚体" pitchFamily="2" charset="-122"/>
                <a:cs typeface="Times New Roman" pitchFamily="18" charset="0"/>
              </a:rPr>
              <a:t>如果有的话</a:t>
            </a:r>
            <a:r>
              <a:rPr lang="en-US" altLang="zh-CN" sz="2300" dirty="0">
                <a:solidFill>
                  <a:srgbClr val="0070C0"/>
                </a:solidFill>
                <a:ea typeface="方正姚体" pitchFamily="2" charset="-122"/>
                <a:cs typeface="Times New Roman" pitchFamily="18" charset="0"/>
              </a:rPr>
              <a:t>), </a:t>
            </a:r>
            <a:r>
              <a:rPr lang="zh-CN" altLang="en-US" sz="2300" dirty="0">
                <a:solidFill>
                  <a:srgbClr val="0070C0"/>
                </a:solidFill>
                <a:ea typeface="方正姚体" pitchFamily="2" charset="-122"/>
                <a:cs typeface="Times New Roman" pitchFamily="18" charset="0"/>
              </a:rPr>
              <a:t>做与</a:t>
            </a:r>
            <a:r>
              <a:rPr lang="en-US" altLang="zh-CN" sz="2300" dirty="0">
                <a:solidFill>
                  <a:srgbClr val="0070C0"/>
                </a:solidFill>
                <a:ea typeface="方正姚体" pitchFamily="2" charset="-122"/>
                <a:cs typeface="Times New Roman" pitchFamily="18" charset="0"/>
              </a:rPr>
              <a:t>(2)</a:t>
            </a:r>
            <a:r>
              <a:rPr lang="zh-CN" altLang="en-US" sz="2300" dirty="0">
                <a:solidFill>
                  <a:srgbClr val="0070C0"/>
                </a:solidFill>
                <a:ea typeface="方正姚体" pitchFamily="2" charset="-122"/>
                <a:cs typeface="Times New Roman" pitchFamily="18" charset="0"/>
              </a:rPr>
              <a:t>同样的处理</a:t>
            </a:r>
            <a:r>
              <a:rPr lang="en-US" altLang="zh-CN" sz="2300" dirty="0">
                <a:solidFill>
                  <a:srgbClr val="0070C0"/>
                </a:solidFill>
                <a:ea typeface="方正姚体" pitchFamily="2" charset="-122"/>
                <a:cs typeface="Times New Roman" pitchFamily="18" charset="0"/>
              </a:rPr>
              <a:t>, </a:t>
            </a:r>
            <a:r>
              <a:rPr lang="zh-CN" altLang="en-US" sz="2300" dirty="0">
                <a:solidFill>
                  <a:srgbClr val="0070C0"/>
                </a:solidFill>
                <a:ea typeface="方正姚体" pitchFamily="2" charset="-122"/>
                <a:cs typeface="Times New Roman" pitchFamily="18" charset="0"/>
              </a:rPr>
              <a:t>并且再将其移出</a:t>
            </a:r>
            <a:r>
              <a:rPr lang="en-US" altLang="zh-CN" sz="2300" dirty="0">
                <a:solidFill>
                  <a:srgbClr val="0070C0"/>
                </a:solidFill>
                <a:ea typeface="方正姚体" pitchFamily="2" charset="-122"/>
                <a:cs typeface="Times New Roman" pitchFamily="18" charset="0"/>
              </a:rPr>
              <a:t>CLOSED</a:t>
            </a:r>
            <a:r>
              <a:rPr lang="zh-CN" altLang="en-US" sz="2300" dirty="0">
                <a:solidFill>
                  <a:srgbClr val="0070C0"/>
                </a:solidFill>
                <a:ea typeface="方正姚体" pitchFamily="2" charset="-122"/>
                <a:cs typeface="Times New Roman" pitchFamily="18" charset="0"/>
              </a:rPr>
              <a:t>表</a:t>
            </a:r>
            <a:r>
              <a:rPr lang="en-US" altLang="zh-CN" sz="2300" dirty="0">
                <a:solidFill>
                  <a:srgbClr val="0070C0"/>
                </a:solidFill>
                <a:ea typeface="方正姚体" pitchFamily="2" charset="-122"/>
                <a:cs typeface="Times New Roman" pitchFamily="18" charset="0"/>
              </a:rPr>
              <a:t>, </a:t>
            </a:r>
            <a:r>
              <a:rPr lang="zh-CN" altLang="en-US" sz="2300" dirty="0">
                <a:solidFill>
                  <a:srgbClr val="0070C0"/>
                </a:solidFill>
                <a:ea typeface="方正姚体" pitchFamily="2" charset="-122"/>
                <a:cs typeface="Times New Roman" pitchFamily="18" charset="0"/>
              </a:rPr>
              <a:t>放入</a:t>
            </a:r>
            <a:r>
              <a:rPr lang="en-US" altLang="zh-CN" sz="2300" dirty="0">
                <a:solidFill>
                  <a:srgbClr val="0070C0"/>
                </a:solidFill>
                <a:ea typeface="方正姚体" pitchFamily="2" charset="-122"/>
                <a:cs typeface="Times New Roman" pitchFamily="18" charset="0"/>
              </a:rPr>
              <a:t>OPEN</a:t>
            </a:r>
            <a:r>
              <a:rPr lang="zh-CN" altLang="en-US" sz="2300" dirty="0">
                <a:solidFill>
                  <a:srgbClr val="0070C0"/>
                </a:solidFill>
                <a:ea typeface="方正姚体" pitchFamily="2" charset="-122"/>
                <a:cs typeface="Times New Roman" pitchFamily="18" charset="0"/>
              </a:rPr>
              <a:t>表重新扩展</a:t>
            </a:r>
            <a:r>
              <a:rPr lang="en-US" altLang="zh-CN" sz="2300" dirty="0">
                <a:solidFill>
                  <a:srgbClr val="0070C0"/>
                </a:solidFill>
                <a:ea typeface="方正姚体" pitchFamily="2" charset="-122"/>
                <a:cs typeface="Times New Roman" pitchFamily="18" charset="0"/>
              </a:rPr>
              <a:t>(</a:t>
            </a:r>
            <a:r>
              <a:rPr lang="zh-CN" altLang="en-US" sz="2300" dirty="0">
                <a:solidFill>
                  <a:srgbClr val="0070C0"/>
                </a:solidFill>
                <a:ea typeface="方正姚体" pitchFamily="2" charset="-122"/>
                <a:cs typeface="Times New Roman" pitchFamily="18" charset="0"/>
              </a:rPr>
              <a:t>为了重新计算代价</a:t>
            </a:r>
            <a:r>
              <a:rPr lang="en-US" altLang="zh-CN" sz="2300" dirty="0">
                <a:solidFill>
                  <a:srgbClr val="0070C0"/>
                </a:solidFill>
                <a:ea typeface="方正姚体" pitchFamily="2" charset="-122"/>
                <a:cs typeface="Times New Roman" pitchFamily="18" charset="0"/>
              </a:rPr>
              <a:t>)</a:t>
            </a:r>
            <a:r>
              <a:rPr lang="zh-CN" altLang="en-US" sz="2300" dirty="0" smtClean="0">
                <a:solidFill>
                  <a:srgbClr val="0070C0"/>
                </a:solidFill>
                <a:ea typeface="方正姚体" pitchFamily="2" charset="-122"/>
                <a:cs typeface="Times New Roman" pitchFamily="18" charset="0"/>
              </a:rPr>
              <a:t>。</a:t>
            </a:r>
            <a:endParaRPr lang="zh-CN" altLang="en-US" sz="2300" dirty="0">
              <a:solidFill>
                <a:srgbClr val="0070C0"/>
              </a:solidFill>
              <a:ea typeface="方正姚体" pitchFamily="2" charset="-122"/>
              <a:cs typeface="Times New Roman" pitchFamily="18" charset="0"/>
            </a:endParaRPr>
          </a:p>
          <a:p>
            <a:pPr algn="just">
              <a:lnSpc>
                <a:spcPct val="120000"/>
              </a:lnSpc>
              <a:spcBef>
                <a:spcPct val="50000"/>
              </a:spcBef>
            </a:pPr>
            <a:r>
              <a:rPr lang="zh-CN" altLang="en-US" sz="2300" dirty="0">
                <a:solidFill>
                  <a:srgbClr val="0070C0"/>
                </a:solidFill>
                <a:ea typeface="方正姚体" pitchFamily="2" charset="-122"/>
                <a:cs typeface="Times New Roman" pitchFamily="18" charset="0"/>
              </a:rPr>
              <a:t> 　</a:t>
            </a:r>
            <a:r>
              <a:rPr lang="zh-CN" altLang="en-US" sz="2300" dirty="0" smtClean="0">
                <a:solidFill>
                  <a:srgbClr val="0070C0"/>
                </a:solidFill>
                <a:ea typeface="方正姚体" pitchFamily="2" charset="-122"/>
                <a:cs typeface="Times New Roman" pitchFamily="18" charset="0"/>
              </a:rPr>
              <a:t> ④对</a:t>
            </a:r>
            <a:r>
              <a:rPr lang="zh-CN" altLang="en-US" sz="2300" dirty="0">
                <a:solidFill>
                  <a:srgbClr val="0070C0"/>
                </a:solidFill>
                <a:ea typeface="方正姚体" pitchFamily="2" charset="-122"/>
                <a:cs typeface="Times New Roman" pitchFamily="18" charset="0"/>
              </a:rPr>
              <a:t>其余子节点配上指向</a:t>
            </a:r>
            <a:r>
              <a:rPr lang="en-US" altLang="zh-CN" sz="2300" dirty="0">
                <a:solidFill>
                  <a:srgbClr val="0070C0"/>
                </a:solidFill>
                <a:ea typeface="方正姚体" pitchFamily="2" charset="-122"/>
                <a:cs typeface="Times New Roman" pitchFamily="18" charset="0"/>
              </a:rPr>
              <a:t>N</a:t>
            </a:r>
            <a:r>
              <a:rPr lang="zh-CN" altLang="en-US" sz="2300" dirty="0">
                <a:solidFill>
                  <a:srgbClr val="0070C0"/>
                </a:solidFill>
                <a:ea typeface="方正姚体" pitchFamily="2" charset="-122"/>
                <a:cs typeface="Times New Roman" pitchFamily="18" charset="0"/>
              </a:rPr>
              <a:t>的返回指针后放入</a:t>
            </a:r>
            <a:r>
              <a:rPr lang="en-US" altLang="zh-CN" sz="2300" dirty="0">
                <a:solidFill>
                  <a:srgbClr val="0070C0"/>
                </a:solidFill>
                <a:ea typeface="方正姚体" pitchFamily="2" charset="-122"/>
                <a:cs typeface="Times New Roman" pitchFamily="18" charset="0"/>
              </a:rPr>
              <a:t>OPEN</a:t>
            </a:r>
            <a:r>
              <a:rPr lang="zh-CN" altLang="en-US" sz="2300" dirty="0">
                <a:solidFill>
                  <a:srgbClr val="0070C0"/>
                </a:solidFill>
                <a:ea typeface="方正姚体" pitchFamily="2" charset="-122"/>
                <a:cs typeface="Times New Roman" pitchFamily="18" charset="0"/>
              </a:rPr>
              <a:t>表中某处</a:t>
            </a:r>
            <a:r>
              <a:rPr lang="en-US" altLang="zh-CN" sz="2300" dirty="0">
                <a:solidFill>
                  <a:srgbClr val="0070C0"/>
                </a:solidFill>
                <a:ea typeface="方正姚体" pitchFamily="2" charset="-122"/>
                <a:cs typeface="Times New Roman" pitchFamily="18" charset="0"/>
              </a:rPr>
              <a:t>, </a:t>
            </a:r>
            <a:r>
              <a:rPr lang="zh-CN" altLang="en-US" sz="2300" dirty="0">
                <a:solidFill>
                  <a:srgbClr val="0070C0"/>
                </a:solidFill>
                <a:ea typeface="方正姚体" pitchFamily="2" charset="-122"/>
                <a:cs typeface="Times New Roman" pitchFamily="18" charset="0"/>
              </a:rPr>
              <a:t>或对</a:t>
            </a:r>
            <a:r>
              <a:rPr lang="en-US" altLang="zh-CN" sz="2300" dirty="0">
                <a:solidFill>
                  <a:srgbClr val="0070C0"/>
                </a:solidFill>
                <a:ea typeface="方正姚体" pitchFamily="2" charset="-122"/>
                <a:cs typeface="Times New Roman" pitchFamily="18" charset="0"/>
              </a:rPr>
              <a:t>OPEN</a:t>
            </a:r>
            <a:r>
              <a:rPr lang="zh-CN" altLang="en-US" sz="2300" dirty="0">
                <a:solidFill>
                  <a:srgbClr val="0070C0"/>
                </a:solidFill>
                <a:ea typeface="方正姚体" pitchFamily="2" charset="-122"/>
                <a:cs typeface="Times New Roman" pitchFamily="18" charset="0"/>
              </a:rPr>
              <a:t>表进行重新排序</a:t>
            </a:r>
            <a:r>
              <a:rPr lang="en-US" altLang="zh-CN" sz="2300" dirty="0">
                <a:solidFill>
                  <a:srgbClr val="0070C0"/>
                </a:solidFill>
                <a:ea typeface="方正姚体" pitchFamily="2" charset="-122"/>
                <a:cs typeface="Times New Roman" pitchFamily="18" charset="0"/>
              </a:rPr>
              <a:t>, </a:t>
            </a:r>
            <a:r>
              <a:rPr lang="zh-CN" altLang="en-US" sz="2300" dirty="0">
                <a:solidFill>
                  <a:srgbClr val="0070C0"/>
                </a:solidFill>
                <a:ea typeface="方正姚体" pitchFamily="2" charset="-122"/>
                <a:cs typeface="Times New Roman" pitchFamily="18" charset="0"/>
              </a:rPr>
              <a:t>转</a:t>
            </a:r>
            <a:r>
              <a:rPr lang="zh-CN" altLang="en-US" sz="2300" dirty="0" smtClean="0">
                <a:solidFill>
                  <a:srgbClr val="0070C0"/>
                </a:solidFill>
                <a:ea typeface="方正姚体" pitchFamily="2" charset="-122"/>
                <a:cs typeface="Times New Roman" pitchFamily="18" charset="0"/>
              </a:rPr>
              <a:t>步</a:t>
            </a:r>
            <a:r>
              <a:rPr lang="en-US" altLang="zh-CN" sz="2300" dirty="0" smtClean="0">
                <a:solidFill>
                  <a:srgbClr val="0070C0"/>
                </a:solidFill>
                <a:ea typeface="方正姚体" pitchFamily="2" charset="-122"/>
                <a:cs typeface="Times New Roman" pitchFamily="18" charset="0"/>
              </a:rPr>
              <a:t>(2)</a:t>
            </a:r>
            <a:r>
              <a:rPr lang="zh-CN" altLang="en-US" sz="2300" dirty="0" smtClean="0">
                <a:solidFill>
                  <a:srgbClr val="0070C0"/>
                </a:solidFill>
                <a:ea typeface="方正姚体" pitchFamily="2" charset="-122"/>
                <a:cs typeface="Times New Roman" pitchFamily="18" charset="0"/>
              </a:rPr>
              <a:t>。</a:t>
            </a:r>
            <a:r>
              <a:rPr lang="zh-CN" altLang="en-US" sz="2300" dirty="0" smtClean="0">
                <a:solidFill>
                  <a:srgbClr val="0070C0"/>
                </a:solidFill>
                <a:ea typeface="仿宋_GB2312" pitchFamily="49" charset="-122"/>
              </a:rPr>
              <a:t> </a:t>
            </a:r>
            <a:endParaRPr lang="en-US" altLang="zh-CN" sz="2300" dirty="0" smtClean="0">
              <a:solidFill>
                <a:srgbClr val="0070C0"/>
              </a:solidFill>
              <a:ea typeface="仿宋_GB2312" pitchFamily="49" charset="-122"/>
            </a:endParaRPr>
          </a:p>
          <a:p>
            <a:pPr algn="just">
              <a:lnSpc>
                <a:spcPct val="120000"/>
              </a:lnSpc>
              <a:spcBef>
                <a:spcPts val="0"/>
              </a:spcBef>
            </a:pPr>
            <a:r>
              <a:rPr lang="zh-CN" altLang="en-US" sz="2000" spc="-300" dirty="0" smtClean="0">
                <a:solidFill>
                  <a:srgbClr val="0070C0"/>
                </a:solidFill>
                <a:ea typeface="宋体" pitchFamily="2" charset="-122"/>
                <a:cs typeface="Times New Roman" pitchFamily="18" charset="0"/>
                <a:sym typeface="Symbol"/>
              </a:rPr>
              <a:t>        </a:t>
            </a:r>
            <a:r>
              <a:rPr lang="zh-CN" altLang="en-US" sz="2000" spc="-300" dirty="0" smtClean="0">
                <a:solidFill>
                  <a:srgbClr val="0070C0"/>
                </a:solidFill>
                <a:ea typeface="宋体" pitchFamily="2" charset="-122"/>
                <a:cs typeface="Times New Roman" pitchFamily="18" charset="0"/>
              </a:rPr>
              <a:t> </a:t>
            </a:r>
            <a:r>
              <a:rPr lang="zh-CN" altLang="en-US" sz="2000" spc="-300" dirty="0" smtClean="0">
                <a:solidFill>
                  <a:srgbClr val="0070C0"/>
                </a:solidFill>
                <a:ea typeface="宋体" pitchFamily="2" charset="-122"/>
                <a:cs typeface="Times New Roman" pitchFamily="18" charset="0"/>
                <a:sym typeface="Symbol"/>
              </a:rPr>
              <a:t>                     </a:t>
            </a:r>
            <a:endParaRPr lang="zh-CN" altLang="en-US" sz="2300" dirty="0">
              <a:solidFill>
                <a:srgbClr val="0070C0"/>
              </a:solidFill>
              <a:ea typeface="仿宋_GB2312" pitchFamily="49" charset="-122"/>
            </a:endParaRPr>
          </a:p>
        </p:txBody>
      </p:sp>
    </p:spTree>
  </p:cSld>
  <p:clrMapOvr>
    <a:masterClrMapping/>
  </p:clrMapOvr>
  <p:transition>
    <p:checke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60" name="Text Box 4"/>
          <p:cNvSpPr txBox="1">
            <a:spLocks noChangeArrowheads="1"/>
          </p:cNvSpPr>
          <p:nvPr/>
        </p:nvSpPr>
        <p:spPr bwMode="auto">
          <a:xfrm>
            <a:off x="2438400" y="792163"/>
            <a:ext cx="4224233" cy="523220"/>
          </a:xfrm>
          <a:prstGeom prst="rect">
            <a:avLst/>
          </a:prstGeom>
          <a:noFill/>
          <a:ln w="9525">
            <a:noFill/>
            <a:miter lim="800000"/>
            <a:headEnd/>
            <a:tailEnd/>
          </a:ln>
          <a:effectLst/>
        </p:spPr>
        <p:txBody>
          <a:bodyPr wrap="none">
            <a:spAutoFit/>
          </a:bodyPr>
          <a:lstStyle/>
          <a:p>
            <a:r>
              <a:rPr lang="en-US" altLang="zh-CN" sz="2800" dirty="0">
                <a:solidFill>
                  <a:srgbClr val="0070C0"/>
                </a:solidFill>
                <a:latin typeface="黑体" pitchFamily="2" charset="-122"/>
                <a:ea typeface="黑体" pitchFamily="2" charset="-122"/>
              </a:rPr>
              <a:t>3.4 </a:t>
            </a:r>
            <a:r>
              <a:rPr lang="zh-CN" altLang="en-US" sz="2800" dirty="0">
                <a:solidFill>
                  <a:srgbClr val="0070C0"/>
                </a:solidFill>
                <a:latin typeface="黑体" pitchFamily="2" charset="-122"/>
                <a:ea typeface="黑体" pitchFamily="2" charset="-122"/>
              </a:rPr>
              <a:t>与或图搜索问题求解</a:t>
            </a:r>
            <a:r>
              <a:rPr lang="zh-CN" altLang="en-US" sz="2800" b="1" dirty="0">
                <a:solidFill>
                  <a:srgbClr val="0070C0"/>
                </a:solidFill>
              </a:rPr>
              <a:t> </a:t>
            </a:r>
          </a:p>
        </p:txBody>
      </p:sp>
      <p:sp>
        <p:nvSpPr>
          <p:cNvPr id="1222661" name="Text Box 5"/>
          <p:cNvSpPr txBox="1">
            <a:spLocks noChangeArrowheads="1"/>
          </p:cNvSpPr>
          <p:nvPr/>
        </p:nvSpPr>
        <p:spPr bwMode="auto">
          <a:xfrm>
            <a:off x="785787" y="1420858"/>
            <a:ext cx="7572428" cy="3268587"/>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en-US" altLang="zh-CN" dirty="0">
                <a:solidFill>
                  <a:srgbClr val="0070C0"/>
                </a:solidFill>
                <a:latin typeface="黑体" pitchFamily="2" charset="-122"/>
                <a:ea typeface="黑体" pitchFamily="2" charset="-122"/>
              </a:rPr>
              <a:t>3.4.1 </a:t>
            </a:r>
            <a:r>
              <a:rPr lang="zh-CN" altLang="en-US" dirty="0">
                <a:solidFill>
                  <a:srgbClr val="0070C0"/>
                </a:solidFill>
                <a:latin typeface="黑体" pitchFamily="2" charset="-122"/>
                <a:ea typeface="黑体" pitchFamily="2" charset="-122"/>
              </a:rPr>
              <a:t>问题的与或图表示</a:t>
            </a:r>
          </a:p>
          <a:p>
            <a:r>
              <a:rPr lang="zh-CN" altLang="en-US" dirty="0">
                <a:solidFill>
                  <a:srgbClr val="0070C0"/>
                </a:solidFill>
              </a:rPr>
              <a:t>                                      </a:t>
            </a:r>
          </a:p>
          <a:p>
            <a:r>
              <a:rPr lang="zh-CN" altLang="en-US" dirty="0">
                <a:solidFill>
                  <a:srgbClr val="0070C0"/>
                </a:solidFill>
              </a:rPr>
              <a:t>                                        </a:t>
            </a:r>
            <a:r>
              <a:rPr lang="en-US" altLang="zh-CN" dirty="0">
                <a:solidFill>
                  <a:srgbClr val="0070C0"/>
                </a:solidFill>
              </a:rPr>
              <a:t>(</a:t>
            </a:r>
            <a:r>
              <a:rPr lang="en-US" altLang="zh-CN" i="1" dirty="0" err="1">
                <a:solidFill>
                  <a:srgbClr val="0070C0"/>
                </a:solidFill>
              </a:rPr>
              <a:t>Q</a:t>
            </a:r>
            <a:r>
              <a:rPr lang="en-US" altLang="zh-CN" baseline="-25000" dirty="0" err="1">
                <a:solidFill>
                  <a:srgbClr val="0070C0"/>
                </a:solidFill>
              </a:rPr>
              <a:t>o</a:t>
            </a:r>
            <a:r>
              <a:rPr lang="en-US" altLang="zh-CN" dirty="0">
                <a:solidFill>
                  <a:srgbClr val="0070C0"/>
                </a:solidFill>
              </a:rPr>
              <a:t>,  </a:t>
            </a:r>
            <a:r>
              <a:rPr lang="en-US" altLang="zh-CN" i="1" dirty="0">
                <a:solidFill>
                  <a:srgbClr val="0070C0"/>
                </a:solidFill>
              </a:rPr>
              <a:t>F</a:t>
            </a:r>
            <a:r>
              <a:rPr lang="en-US" altLang="zh-CN" dirty="0">
                <a:solidFill>
                  <a:srgbClr val="0070C0"/>
                </a:solidFill>
              </a:rPr>
              <a:t>,  </a:t>
            </a:r>
            <a:r>
              <a:rPr lang="en-US" altLang="zh-CN" i="1" dirty="0" err="1">
                <a:solidFill>
                  <a:srgbClr val="0070C0"/>
                </a:solidFill>
              </a:rPr>
              <a:t>Q</a:t>
            </a:r>
            <a:r>
              <a:rPr lang="en-US" altLang="zh-CN" i="1" baseline="-25000" dirty="0" err="1">
                <a:solidFill>
                  <a:srgbClr val="0070C0"/>
                </a:solidFill>
              </a:rPr>
              <a:t>n</a:t>
            </a:r>
            <a:r>
              <a:rPr lang="en-US" altLang="zh-CN" dirty="0">
                <a:solidFill>
                  <a:srgbClr val="0070C0"/>
                </a:solidFill>
              </a:rPr>
              <a:t>) </a:t>
            </a:r>
          </a:p>
          <a:p>
            <a:pPr algn="just">
              <a:lnSpc>
                <a:spcPct val="150000"/>
              </a:lnSpc>
              <a:spcBef>
                <a:spcPct val="50000"/>
              </a:spcBef>
            </a:pPr>
            <a:r>
              <a:rPr lang="en-US" altLang="zh-CN" dirty="0">
                <a:solidFill>
                  <a:srgbClr val="0070C0"/>
                </a:solidFill>
              </a:rPr>
              <a:t>        </a:t>
            </a:r>
            <a:r>
              <a:rPr lang="zh-CN" altLang="en-US" dirty="0">
                <a:solidFill>
                  <a:srgbClr val="0070C0"/>
                </a:solidFill>
              </a:rPr>
              <a:t>这里</a:t>
            </a:r>
            <a:r>
              <a:rPr lang="en-US" altLang="zh-CN" i="1" dirty="0" err="1">
                <a:solidFill>
                  <a:srgbClr val="0070C0"/>
                </a:solidFill>
              </a:rPr>
              <a:t>Q</a:t>
            </a:r>
            <a:r>
              <a:rPr lang="en-US" altLang="zh-CN" baseline="-25000" dirty="0" err="1">
                <a:solidFill>
                  <a:srgbClr val="0070C0"/>
                </a:solidFill>
              </a:rPr>
              <a:t>o</a:t>
            </a:r>
            <a:r>
              <a:rPr lang="zh-CN" altLang="en-US" dirty="0">
                <a:solidFill>
                  <a:srgbClr val="0070C0"/>
                </a:solidFill>
              </a:rPr>
              <a:t>表示初始问题</a:t>
            </a:r>
            <a:r>
              <a:rPr lang="en-US" altLang="zh-CN" dirty="0">
                <a:solidFill>
                  <a:srgbClr val="0070C0"/>
                </a:solidFill>
              </a:rPr>
              <a:t>,</a:t>
            </a:r>
            <a:r>
              <a:rPr lang="en-US" altLang="zh-CN" i="1" dirty="0">
                <a:solidFill>
                  <a:srgbClr val="0070C0"/>
                </a:solidFill>
              </a:rPr>
              <a:t>F</a:t>
            </a:r>
            <a:r>
              <a:rPr lang="zh-CN" altLang="en-US" dirty="0">
                <a:solidFill>
                  <a:srgbClr val="0070C0"/>
                </a:solidFill>
              </a:rPr>
              <a:t>表示问题变换规则集</a:t>
            </a:r>
            <a:r>
              <a:rPr lang="en-US" altLang="zh-CN" dirty="0">
                <a:solidFill>
                  <a:srgbClr val="0070C0"/>
                </a:solidFill>
              </a:rPr>
              <a:t>,</a:t>
            </a:r>
            <a:r>
              <a:rPr lang="en-US" altLang="zh-CN" i="1" dirty="0" err="1">
                <a:solidFill>
                  <a:srgbClr val="0070C0"/>
                </a:solidFill>
              </a:rPr>
              <a:t>Q</a:t>
            </a:r>
            <a:r>
              <a:rPr lang="en-US" altLang="zh-CN" i="1" baseline="-25000" dirty="0" err="1">
                <a:solidFill>
                  <a:srgbClr val="0070C0"/>
                </a:solidFill>
              </a:rPr>
              <a:t>n</a:t>
            </a:r>
            <a:r>
              <a:rPr lang="zh-CN" altLang="en-US" dirty="0">
                <a:solidFill>
                  <a:srgbClr val="0070C0"/>
                </a:solidFill>
              </a:rPr>
              <a:t>表示本原问题集。</a:t>
            </a:r>
            <a:endParaRPr lang="zh-CN" altLang="en-US" b="1" dirty="0">
              <a:solidFill>
                <a:srgbClr val="0070C0"/>
              </a:solidFill>
              <a:latin typeface="楷体_GB2312" pitchFamily="49" charset="-122"/>
              <a:ea typeface="楷体_GB2312" pitchFamily="49" charset="-122"/>
            </a:endParaRPr>
          </a:p>
          <a:p>
            <a:pPr algn="just">
              <a:lnSpc>
                <a:spcPct val="130000"/>
              </a:lnSpc>
              <a:spcBef>
                <a:spcPct val="50000"/>
              </a:spcBef>
            </a:pPr>
            <a:r>
              <a:rPr lang="zh-CN" altLang="en-US" dirty="0">
                <a:latin typeface="宋体" charset="-122"/>
              </a:rPr>
              <a:t>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22660"/>
                                        </p:tgtEl>
                                        <p:attrNameLst>
                                          <p:attrName>style.visibility</p:attrName>
                                        </p:attrNameLst>
                                      </p:cBhvr>
                                      <p:to>
                                        <p:strVal val="visible"/>
                                      </p:to>
                                    </p:set>
                                    <p:animEffect transition="in" filter="blinds(horizontal)">
                                      <p:cBhvr>
                                        <p:cTn id="7" dur="500"/>
                                        <p:tgtEl>
                                          <p:spTgt spid="122266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22661">
                                            <p:txEl>
                                              <p:pRg st="0" end="0"/>
                                            </p:txEl>
                                          </p:spTgt>
                                        </p:tgtEl>
                                        <p:attrNameLst>
                                          <p:attrName>style.visibility</p:attrName>
                                        </p:attrNameLst>
                                      </p:cBhvr>
                                      <p:to>
                                        <p:strVal val="visible"/>
                                      </p:to>
                                    </p:set>
                                    <p:animEffect transition="in" filter="blinds(horizontal)">
                                      <p:cBhvr>
                                        <p:cTn id="12" dur="500"/>
                                        <p:tgtEl>
                                          <p:spTgt spid="122266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22661">
                                            <p:txEl>
                                              <p:pRg st="2" end="2"/>
                                            </p:txEl>
                                          </p:spTgt>
                                        </p:tgtEl>
                                        <p:attrNameLst>
                                          <p:attrName>style.visibility</p:attrName>
                                        </p:attrNameLst>
                                      </p:cBhvr>
                                      <p:to>
                                        <p:strVal val="visible"/>
                                      </p:to>
                                    </p:set>
                                    <p:animEffect transition="in" filter="blinds(horizontal)">
                                      <p:cBhvr>
                                        <p:cTn id="17" dur="500"/>
                                        <p:tgtEl>
                                          <p:spTgt spid="1222661">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222661">
                                            <p:txEl>
                                              <p:pRg st="3" end="3"/>
                                            </p:txEl>
                                          </p:spTgt>
                                        </p:tgtEl>
                                        <p:attrNameLst>
                                          <p:attrName>style.visibility</p:attrName>
                                        </p:attrNameLst>
                                      </p:cBhvr>
                                      <p:to>
                                        <p:strVal val="visible"/>
                                      </p:to>
                                    </p:set>
                                    <p:animEffect transition="in" filter="blinds(horizontal)">
                                      <p:cBhvr>
                                        <p:cTn id="20" dur="500"/>
                                        <p:tgtEl>
                                          <p:spTgt spid="122266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266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2" name="Text Box 4"/>
          <p:cNvSpPr txBox="1">
            <a:spLocks noChangeArrowheads="1"/>
          </p:cNvSpPr>
          <p:nvPr/>
        </p:nvSpPr>
        <p:spPr bwMode="auto">
          <a:xfrm>
            <a:off x="694304" y="685800"/>
            <a:ext cx="8267728" cy="4371975"/>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zh-CN" altLang="en-US" dirty="0"/>
              <a:t>　</a:t>
            </a:r>
            <a:r>
              <a:rPr lang="zh-CN" altLang="en-US" b="1" dirty="0"/>
              <a:t>　</a:t>
            </a:r>
            <a:r>
              <a:rPr lang="zh-CN" altLang="en-US" dirty="0">
                <a:solidFill>
                  <a:srgbClr val="0070C0"/>
                </a:solidFill>
                <a:latin typeface="+mn-ea"/>
                <a:ea typeface="+mn-ea"/>
              </a:rPr>
              <a:t>例 </a:t>
            </a:r>
            <a:r>
              <a:rPr lang="en-US" altLang="zh-CN" dirty="0" smtClean="0">
                <a:solidFill>
                  <a:srgbClr val="0070C0"/>
                </a:solidFill>
                <a:latin typeface="+mn-ea"/>
                <a:ea typeface="+mn-ea"/>
              </a:rPr>
              <a:t>3-15</a:t>
            </a:r>
            <a:r>
              <a:rPr lang="zh-CN" altLang="en-US" b="1" dirty="0">
                <a:solidFill>
                  <a:srgbClr val="0070C0"/>
                </a:solidFill>
              </a:rPr>
              <a:t>　</a:t>
            </a:r>
            <a:r>
              <a:rPr lang="zh-CN" altLang="en-US" dirty="0">
                <a:solidFill>
                  <a:srgbClr val="0070C0"/>
                </a:solidFill>
              </a:rPr>
              <a:t>三阶梵塔问题。 </a:t>
            </a:r>
          </a:p>
          <a:p>
            <a:pPr algn="just">
              <a:lnSpc>
                <a:spcPct val="120000"/>
              </a:lnSpc>
              <a:spcBef>
                <a:spcPct val="20000"/>
              </a:spcBef>
            </a:pPr>
            <a:r>
              <a:rPr lang="zh-CN" altLang="en-US" dirty="0">
                <a:solidFill>
                  <a:srgbClr val="0070C0"/>
                </a:solidFill>
              </a:rPr>
              <a:t>    　我们可把三阶梵塔问题分解为下面的三个子问题：</a:t>
            </a:r>
          </a:p>
          <a:p>
            <a:pPr>
              <a:lnSpc>
                <a:spcPct val="120000"/>
              </a:lnSpc>
              <a:spcBef>
                <a:spcPct val="20000"/>
              </a:spcBef>
            </a:pPr>
            <a:r>
              <a:rPr lang="zh-CN" altLang="en-US" dirty="0">
                <a:solidFill>
                  <a:srgbClr val="0070C0"/>
                </a:solidFill>
              </a:rPr>
              <a:t>        </a:t>
            </a:r>
            <a:r>
              <a:rPr lang="en-US" altLang="zh-CN" dirty="0">
                <a:solidFill>
                  <a:srgbClr val="0070C0"/>
                </a:solidFill>
              </a:rPr>
              <a:t>(1) </a:t>
            </a:r>
            <a:r>
              <a:rPr lang="zh-CN" altLang="en-US" dirty="0">
                <a:solidFill>
                  <a:srgbClr val="0070C0"/>
                </a:solidFill>
              </a:rPr>
              <a:t>把</a:t>
            </a:r>
            <a:r>
              <a:rPr lang="en-US" altLang="zh-CN" i="1" dirty="0">
                <a:solidFill>
                  <a:srgbClr val="0070C0"/>
                </a:solidFill>
              </a:rPr>
              <a:t>A</a:t>
            </a:r>
            <a:r>
              <a:rPr lang="zh-CN" altLang="en-US" dirty="0">
                <a:solidFill>
                  <a:srgbClr val="0070C0"/>
                </a:solidFill>
              </a:rPr>
              <a:t>、</a:t>
            </a:r>
            <a:r>
              <a:rPr lang="en-US" altLang="zh-CN" i="1" dirty="0">
                <a:solidFill>
                  <a:srgbClr val="0070C0"/>
                </a:solidFill>
              </a:rPr>
              <a:t>B</a:t>
            </a:r>
            <a:r>
              <a:rPr lang="zh-CN" altLang="en-US" dirty="0">
                <a:solidFill>
                  <a:srgbClr val="0070C0"/>
                </a:solidFill>
              </a:rPr>
              <a:t>盘从</a:t>
            </a:r>
            <a:r>
              <a:rPr lang="en-US" altLang="zh-CN" dirty="0">
                <a:solidFill>
                  <a:srgbClr val="0070C0"/>
                </a:solidFill>
              </a:rPr>
              <a:t>1</a:t>
            </a:r>
            <a:r>
              <a:rPr lang="zh-CN" altLang="en-US" dirty="0">
                <a:solidFill>
                  <a:srgbClr val="0070C0"/>
                </a:solidFill>
              </a:rPr>
              <a:t>号杆移到</a:t>
            </a:r>
            <a:r>
              <a:rPr lang="en-US" altLang="zh-CN" dirty="0">
                <a:solidFill>
                  <a:srgbClr val="0070C0"/>
                </a:solidFill>
              </a:rPr>
              <a:t>2</a:t>
            </a:r>
            <a:r>
              <a:rPr lang="zh-CN" altLang="en-US" dirty="0">
                <a:solidFill>
                  <a:srgbClr val="0070C0"/>
                </a:solidFill>
              </a:rPr>
              <a:t>号杆。 </a:t>
            </a:r>
          </a:p>
          <a:p>
            <a:pPr>
              <a:lnSpc>
                <a:spcPct val="120000"/>
              </a:lnSpc>
              <a:spcBef>
                <a:spcPct val="20000"/>
              </a:spcBef>
            </a:pPr>
            <a:r>
              <a:rPr lang="zh-CN" altLang="en-US" dirty="0">
                <a:solidFill>
                  <a:srgbClr val="0070C0"/>
                </a:solidFill>
              </a:rPr>
              <a:t>   　 </a:t>
            </a:r>
            <a:r>
              <a:rPr lang="en-US" altLang="zh-CN" dirty="0">
                <a:solidFill>
                  <a:srgbClr val="0070C0"/>
                </a:solidFill>
              </a:rPr>
              <a:t>(2) </a:t>
            </a:r>
            <a:r>
              <a:rPr lang="zh-CN" altLang="en-US" dirty="0">
                <a:solidFill>
                  <a:srgbClr val="0070C0"/>
                </a:solidFill>
              </a:rPr>
              <a:t>把</a:t>
            </a:r>
            <a:r>
              <a:rPr lang="en-US" altLang="zh-CN" i="1" dirty="0">
                <a:solidFill>
                  <a:srgbClr val="0070C0"/>
                </a:solidFill>
              </a:rPr>
              <a:t>C</a:t>
            </a:r>
            <a:r>
              <a:rPr lang="zh-CN" altLang="en-US" dirty="0">
                <a:solidFill>
                  <a:srgbClr val="0070C0"/>
                </a:solidFill>
              </a:rPr>
              <a:t>盘从</a:t>
            </a:r>
            <a:r>
              <a:rPr lang="en-US" altLang="zh-CN" dirty="0">
                <a:solidFill>
                  <a:srgbClr val="0070C0"/>
                </a:solidFill>
              </a:rPr>
              <a:t>1</a:t>
            </a:r>
            <a:r>
              <a:rPr lang="zh-CN" altLang="en-US" dirty="0">
                <a:solidFill>
                  <a:srgbClr val="0070C0"/>
                </a:solidFill>
              </a:rPr>
              <a:t>号杆移到</a:t>
            </a:r>
            <a:r>
              <a:rPr lang="en-US" altLang="zh-CN" dirty="0">
                <a:solidFill>
                  <a:srgbClr val="0070C0"/>
                </a:solidFill>
              </a:rPr>
              <a:t>3</a:t>
            </a:r>
            <a:r>
              <a:rPr lang="zh-CN" altLang="en-US" dirty="0">
                <a:solidFill>
                  <a:srgbClr val="0070C0"/>
                </a:solidFill>
              </a:rPr>
              <a:t>号杆。 </a:t>
            </a:r>
          </a:p>
          <a:p>
            <a:pPr>
              <a:lnSpc>
                <a:spcPct val="120000"/>
              </a:lnSpc>
              <a:spcBef>
                <a:spcPct val="20000"/>
              </a:spcBef>
            </a:pPr>
            <a:r>
              <a:rPr lang="zh-CN" altLang="en-US" dirty="0">
                <a:solidFill>
                  <a:srgbClr val="0070C0"/>
                </a:solidFill>
              </a:rPr>
              <a:t>   　 </a:t>
            </a:r>
            <a:r>
              <a:rPr lang="en-US" altLang="zh-CN" dirty="0">
                <a:solidFill>
                  <a:srgbClr val="0070C0"/>
                </a:solidFill>
              </a:rPr>
              <a:t>(3) </a:t>
            </a:r>
            <a:r>
              <a:rPr lang="zh-CN" altLang="en-US" dirty="0">
                <a:solidFill>
                  <a:srgbClr val="0070C0"/>
                </a:solidFill>
              </a:rPr>
              <a:t>把</a:t>
            </a:r>
            <a:r>
              <a:rPr lang="en-US" altLang="zh-CN" i="1" dirty="0">
                <a:solidFill>
                  <a:srgbClr val="0070C0"/>
                </a:solidFill>
              </a:rPr>
              <a:t>A</a:t>
            </a:r>
            <a:r>
              <a:rPr lang="zh-CN" altLang="en-US" dirty="0">
                <a:solidFill>
                  <a:srgbClr val="0070C0"/>
                </a:solidFill>
              </a:rPr>
              <a:t>、</a:t>
            </a:r>
            <a:r>
              <a:rPr lang="en-US" altLang="zh-CN" i="1" dirty="0">
                <a:solidFill>
                  <a:srgbClr val="0070C0"/>
                </a:solidFill>
              </a:rPr>
              <a:t>B</a:t>
            </a:r>
            <a:r>
              <a:rPr lang="zh-CN" altLang="en-US" dirty="0">
                <a:solidFill>
                  <a:srgbClr val="0070C0"/>
                </a:solidFill>
              </a:rPr>
              <a:t>盘从</a:t>
            </a:r>
            <a:r>
              <a:rPr lang="en-US" altLang="zh-CN" dirty="0">
                <a:solidFill>
                  <a:srgbClr val="0070C0"/>
                </a:solidFill>
              </a:rPr>
              <a:t>2</a:t>
            </a:r>
            <a:r>
              <a:rPr lang="zh-CN" altLang="en-US" dirty="0">
                <a:solidFill>
                  <a:srgbClr val="0070C0"/>
                </a:solidFill>
              </a:rPr>
              <a:t>号杆移到</a:t>
            </a:r>
            <a:r>
              <a:rPr lang="en-US" altLang="zh-CN" dirty="0">
                <a:solidFill>
                  <a:srgbClr val="0070C0"/>
                </a:solidFill>
              </a:rPr>
              <a:t>3</a:t>
            </a:r>
            <a:r>
              <a:rPr lang="zh-CN" altLang="en-US" dirty="0">
                <a:solidFill>
                  <a:srgbClr val="0070C0"/>
                </a:solidFill>
              </a:rPr>
              <a:t>号杆。 </a:t>
            </a:r>
          </a:p>
          <a:p>
            <a:pPr>
              <a:lnSpc>
                <a:spcPct val="120000"/>
              </a:lnSpc>
              <a:spcBef>
                <a:spcPct val="20000"/>
              </a:spcBef>
            </a:pPr>
            <a:r>
              <a:rPr lang="zh-CN" altLang="en-US" dirty="0">
                <a:solidFill>
                  <a:srgbClr val="0070C0"/>
                </a:solidFill>
              </a:rPr>
              <a:t>其中子问题</a:t>
            </a:r>
            <a:r>
              <a:rPr lang="en-US" altLang="zh-CN" dirty="0">
                <a:solidFill>
                  <a:srgbClr val="0070C0"/>
                </a:solidFill>
              </a:rPr>
              <a:t>(1)</a:t>
            </a:r>
            <a:r>
              <a:rPr lang="zh-CN" altLang="en-US" dirty="0">
                <a:solidFill>
                  <a:srgbClr val="0070C0"/>
                </a:solidFill>
              </a:rPr>
              <a:t>、</a:t>
            </a:r>
            <a:r>
              <a:rPr lang="en-US" altLang="zh-CN" dirty="0">
                <a:solidFill>
                  <a:srgbClr val="0070C0"/>
                </a:solidFill>
              </a:rPr>
              <a:t>(3)</a:t>
            </a:r>
            <a:r>
              <a:rPr lang="zh-CN" altLang="en-US" dirty="0">
                <a:solidFill>
                  <a:srgbClr val="0070C0"/>
                </a:solidFill>
              </a:rPr>
              <a:t>又分别可分解为三个子问题</a:t>
            </a:r>
            <a:r>
              <a:rPr lang="zh-CN" altLang="en-US" dirty="0" smtClean="0">
                <a:solidFill>
                  <a:srgbClr val="0070C0"/>
                </a:solidFill>
              </a:rPr>
              <a:t>。</a:t>
            </a:r>
            <a:endParaRPr lang="zh-CN" altLang="en-US" dirty="0">
              <a:solidFill>
                <a:srgbClr val="0070C0"/>
              </a:solidFill>
            </a:endParaRPr>
          </a:p>
          <a:p>
            <a:pPr>
              <a:lnSpc>
                <a:spcPct val="120000"/>
              </a:lnSpc>
              <a:spcBef>
                <a:spcPct val="20000"/>
              </a:spcBef>
            </a:pPr>
            <a:r>
              <a:rPr lang="zh-CN" altLang="en-US" dirty="0">
                <a:solidFill>
                  <a:srgbClr val="0070C0"/>
                </a:solidFill>
              </a:rPr>
              <a:t>   　 于是</a:t>
            </a:r>
            <a:r>
              <a:rPr lang="en-US" altLang="zh-CN" dirty="0">
                <a:solidFill>
                  <a:srgbClr val="0070C0"/>
                </a:solidFill>
              </a:rPr>
              <a:t>, </a:t>
            </a:r>
            <a:r>
              <a:rPr lang="zh-CN" altLang="en-US" dirty="0">
                <a:solidFill>
                  <a:srgbClr val="0070C0"/>
                </a:solidFill>
              </a:rPr>
              <a:t>可得到三阶梵塔问题的与或树表示</a:t>
            </a:r>
            <a:r>
              <a:rPr lang="en-US" altLang="zh-CN" dirty="0">
                <a:solidFill>
                  <a:srgbClr val="0070C0"/>
                </a:solidFill>
              </a:rPr>
              <a:t>(</a:t>
            </a:r>
            <a:r>
              <a:rPr lang="zh-CN" altLang="en-US" dirty="0">
                <a:solidFill>
                  <a:srgbClr val="0070C0"/>
                </a:solidFill>
              </a:rPr>
              <a:t>见图</a:t>
            </a:r>
            <a:r>
              <a:rPr lang="en-US" altLang="zh-CN" dirty="0" smtClean="0">
                <a:solidFill>
                  <a:srgbClr val="0070C0"/>
                </a:solidFill>
              </a:rPr>
              <a:t>3-19)</a:t>
            </a:r>
            <a:r>
              <a:rPr lang="zh-CN" altLang="en-US" dirty="0">
                <a:solidFill>
                  <a:srgbClr val="0070C0"/>
                </a:solidFill>
              </a:rPr>
              <a:t>。 </a:t>
            </a:r>
          </a:p>
          <a:p>
            <a:pPr algn="just">
              <a:lnSpc>
                <a:spcPct val="130000"/>
              </a:lnSpc>
              <a:spcBef>
                <a:spcPct val="50000"/>
              </a:spcBef>
            </a:pPr>
            <a:endParaRPr lang="en-US" altLang="zh-CN"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20612">
                                            <p:txEl>
                                              <p:pRg st="0" end="0"/>
                                            </p:txEl>
                                          </p:spTgt>
                                        </p:tgtEl>
                                        <p:attrNameLst>
                                          <p:attrName>style.visibility</p:attrName>
                                        </p:attrNameLst>
                                      </p:cBhvr>
                                      <p:to>
                                        <p:strVal val="visible"/>
                                      </p:to>
                                    </p:set>
                                    <p:anim calcmode="lin" valueType="num">
                                      <p:cBhvr additive="base">
                                        <p:cTn id="7" dur="500" fill="hold"/>
                                        <p:tgtEl>
                                          <p:spTgt spid="12206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06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220612">
                                            <p:txEl>
                                              <p:pRg st="1" end="1"/>
                                            </p:txEl>
                                          </p:spTgt>
                                        </p:tgtEl>
                                        <p:attrNameLst>
                                          <p:attrName>style.visibility</p:attrName>
                                        </p:attrNameLst>
                                      </p:cBhvr>
                                      <p:to>
                                        <p:strVal val="visible"/>
                                      </p:to>
                                    </p:set>
                                    <p:animEffect transition="in" filter="blinds(horizontal)">
                                      <p:cBhvr>
                                        <p:cTn id="13" dur="500"/>
                                        <p:tgtEl>
                                          <p:spTgt spid="1220612">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220612">
                                            <p:txEl>
                                              <p:pRg st="2" end="2"/>
                                            </p:txEl>
                                          </p:spTgt>
                                        </p:tgtEl>
                                        <p:attrNameLst>
                                          <p:attrName>style.visibility</p:attrName>
                                        </p:attrNameLst>
                                      </p:cBhvr>
                                      <p:to>
                                        <p:strVal val="visible"/>
                                      </p:to>
                                    </p:set>
                                    <p:animEffect transition="in" filter="blinds(horizontal)">
                                      <p:cBhvr>
                                        <p:cTn id="18" dur="500"/>
                                        <p:tgtEl>
                                          <p:spTgt spid="1220612">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220612">
                                            <p:txEl>
                                              <p:pRg st="3" end="3"/>
                                            </p:txEl>
                                          </p:spTgt>
                                        </p:tgtEl>
                                        <p:attrNameLst>
                                          <p:attrName>style.visibility</p:attrName>
                                        </p:attrNameLst>
                                      </p:cBhvr>
                                      <p:to>
                                        <p:strVal val="visible"/>
                                      </p:to>
                                    </p:set>
                                    <p:animEffect transition="in" filter="blinds(horizontal)">
                                      <p:cBhvr>
                                        <p:cTn id="21" dur="500"/>
                                        <p:tgtEl>
                                          <p:spTgt spid="1220612">
                                            <p:txEl>
                                              <p:pRg st="3" end="3"/>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220612">
                                            <p:txEl>
                                              <p:pRg st="4" end="4"/>
                                            </p:txEl>
                                          </p:spTgt>
                                        </p:tgtEl>
                                        <p:attrNameLst>
                                          <p:attrName>style.visibility</p:attrName>
                                        </p:attrNameLst>
                                      </p:cBhvr>
                                      <p:to>
                                        <p:strVal val="visible"/>
                                      </p:to>
                                    </p:set>
                                    <p:animEffect transition="in" filter="blinds(horizontal)">
                                      <p:cBhvr>
                                        <p:cTn id="24" dur="500"/>
                                        <p:tgtEl>
                                          <p:spTgt spid="1220612">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220612">
                                            <p:txEl>
                                              <p:pRg st="5" end="5"/>
                                            </p:txEl>
                                          </p:spTgt>
                                        </p:tgtEl>
                                        <p:attrNameLst>
                                          <p:attrName>style.visibility</p:attrName>
                                        </p:attrNameLst>
                                      </p:cBhvr>
                                      <p:to>
                                        <p:strVal val="visible"/>
                                      </p:to>
                                    </p:set>
                                    <p:animEffect transition="in" filter="blinds(horizontal)">
                                      <p:cBhvr>
                                        <p:cTn id="29" dur="500"/>
                                        <p:tgtEl>
                                          <p:spTgt spid="1220612">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220612">
                                            <p:txEl>
                                              <p:pRg st="6" end="6"/>
                                            </p:txEl>
                                          </p:spTgt>
                                        </p:tgtEl>
                                        <p:attrNameLst>
                                          <p:attrName>style.visibility</p:attrName>
                                        </p:attrNameLst>
                                      </p:cBhvr>
                                      <p:to>
                                        <p:strVal val="visible"/>
                                      </p:to>
                                    </p:set>
                                    <p:animEffect transition="in" filter="blinds(horizontal)">
                                      <p:cBhvr>
                                        <p:cTn id="34" dur="500"/>
                                        <p:tgtEl>
                                          <p:spTgt spid="12206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2" name="Text Box 4"/>
          <p:cNvSpPr txBox="1">
            <a:spLocks noChangeArrowheads="1"/>
          </p:cNvSpPr>
          <p:nvPr/>
        </p:nvSpPr>
        <p:spPr bwMode="auto">
          <a:xfrm>
            <a:off x="2500298" y="3786190"/>
            <a:ext cx="4324350" cy="457200"/>
          </a:xfrm>
          <a:prstGeom prst="rect">
            <a:avLst/>
          </a:prstGeom>
          <a:noFill/>
          <a:ln w="9525">
            <a:noFill/>
            <a:miter lim="800000"/>
            <a:headEnd/>
            <a:tailEnd/>
          </a:ln>
          <a:effectLst/>
        </p:spPr>
        <p:txBody>
          <a:bodyPr wrap="none">
            <a:spAutoFit/>
          </a:bodyPr>
          <a:lstStyle/>
          <a:p>
            <a:r>
              <a:rPr lang="zh-CN" altLang="en-US" dirty="0">
                <a:solidFill>
                  <a:srgbClr val="0070C0"/>
                </a:solidFill>
                <a:latin typeface="宋体" charset="-122"/>
              </a:rPr>
              <a:t>图</a:t>
            </a:r>
            <a:r>
              <a:rPr lang="zh-CN" altLang="en-US" dirty="0">
                <a:solidFill>
                  <a:srgbClr val="0070C0"/>
                </a:solidFill>
              </a:rPr>
              <a:t> </a:t>
            </a:r>
            <a:r>
              <a:rPr lang="en-US" altLang="zh-CN" dirty="0" smtClean="0">
                <a:solidFill>
                  <a:srgbClr val="0070C0"/>
                </a:solidFill>
              </a:rPr>
              <a:t>3-19 </a:t>
            </a:r>
            <a:r>
              <a:rPr lang="zh-CN" altLang="en-US" dirty="0">
                <a:solidFill>
                  <a:srgbClr val="0070C0"/>
                </a:solidFill>
                <a:latin typeface="宋体" charset="-122"/>
              </a:rPr>
              <a:t>三阶梵塔问题的与或树</a:t>
            </a:r>
            <a:r>
              <a:rPr lang="zh-CN" altLang="en-US" dirty="0">
                <a:solidFill>
                  <a:srgbClr val="0070C0"/>
                </a:solidFill>
              </a:rPr>
              <a:t> </a:t>
            </a:r>
          </a:p>
        </p:txBody>
      </p:sp>
      <p:sp>
        <p:nvSpPr>
          <p:cNvPr id="1230854" name="Text Box 6"/>
          <p:cNvSpPr txBox="1">
            <a:spLocks noChangeArrowheads="1"/>
          </p:cNvSpPr>
          <p:nvPr/>
        </p:nvSpPr>
        <p:spPr bwMode="auto">
          <a:xfrm>
            <a:off x="833982" y="4714884"/>
            <a:ext cx="8072494" cy="457200"/>
          </a:xfrm>
          <a:prstGeom prst="rect">
            <a:avLst/>
          </a:prstGeom>
          <a:noFill/>
          <a:ln w="9525">
            <a:noFill/>
            <a:miter lim="800000"/>
            <a:headEnd/>
            <a:tailEnd/>
          </a:ln>
          <a:effectLst/>
        </p:spPr>
        <p:txBody>
          <a:bodyPr wrap="square">
            <a:spAutoFit/>
          </a:bodyPr>
          <a:lstStyle/>
          <a:p>
            <a:pPr>
              <a:spcBef>
                <a:spcPct val="50000"/>
              </a:spcBef>
            </a:pPr>
            <a:r>
              <a:rPr lang="zh-CN" altLang="en-US" sz="2300" spc="-150" dirty="0">
                <a:solidFill>
                  <a:srgbClr val="0070C0"/>
                </a:solidFill>
              </a:rPr>
              <a:t>三元组 </a:t>
            </a:r>
            <a:r>
              <a:rPr lang="en-US" altLang="zh-CN" sz="2300" spc="-150" dirty="0">
                <a:solidFill>
                  <a:srgbClr val="0070C0"/>
                </a:solidFill>
              </a:rPr>
              <a:t>(</a:t>
            </a:r>
            <a:r>
              <a:rPr lang="en-US" altLang="zh-CN" sz="2300" i="1" spc="-150" dirty="0" err="1">
                <a:solidFill>
                  <a:srgbClr val="0070C0"/>
                </a:solidFill>
              </a:rPr>
              <a:t>i</a:t>
            </a:r>
            <a:r>
              <a:rPr lang="en-US" altLang="zh-CN" sz="2300" spc="-150" dirty="0">
                <a:solidFill>
                  <a:srgbClr val="0070C0"/>
                </a:solidFill>
              </a:rPr>
              <a:t>,  </a:t>
            </a:r>
            <a:r>
              <a:rPr lang="en-US" altLang="zh-CN" sz="2300" i="1" spc="-150" dirty="0">
                <a:solidFill>
                  <a:srgbClr val="0070C0"/>
                </a:solidFill>
              </a:rPr>
              <a:t>j</a:t>
            </a:r>
            <a:r>
              <a:rPr lang="en-US" altLang="zh-CN" sz="2300" spc="-150" dirty="0">
                <a:solidFill>
                  <a:srgbClr val="0070C0"/>
                </a:solidFill>
              </a:rPr>
              <a:t>,  </a:t>
            </a:r>
            <a:r>
              <a:rPr lang="en-US" altLang="zh-CN" sz="2300" i="1" spc="-150" dirty="0">
                <a:solidFill>
                  <a:srgbClr val="0070C0"/>
                </a:solidFill>
              </a:rPr>
              <a:t>k</a:t>
            </a:r>
            <a:r>
              <a:rPr lang="en-US" altLang="zh-CN" sz="2300" spc="-150" dirty="0">
                <a:solidFill>
                  <a:srgbClr val="0070C0"/>
                </a:solidFill>
              </a:rPr>
              <a:t>)</a:t>
            </a:r>
            <a:r>
              <a:rPr lang="zh-CN" altLang="en-US" sz="2300" spc="-150" dirty="0">
                <a:solidFill>
                  <a:srgbClr val="0070C0"/>
                </a:solidFill>
              </a:rPr>
              <a:t>中的</a:t>
            </a:r>
            <a:r>
              <a:rPr lang="en-US" altLang="zh-CN" sz="2300" i="1" spc="-150" dirty="0" err="1">
                <a:solidFill>
                  <a:srgbClr val="0070C0"/>
                </a:solidFill>
              </a:rPr>
              <a:t>i</a:t>
            </a:r>
            <a:r>
              <a:rPr lang="en-US" altLang="zh-CN" sz="2300" spc="-150" dirty="0">
                <a:solidFill>
                  <a:srgbClr val="0070C0"/>
                </a:solidFill>
              </a:rPr>
              <a:t>,  </a:t>
            </a:r>
            <a:r>
              <a:rPr lang="en-US" altLang="zh-CN" sz="2300" i="1" spc="-150" dirty="0">
                <a:solidFill>
                  <a:srgbClr val="0070C0"/>
                </a:solidFill>
              </a:rPr>
              <a:t>j</a:t>
            </a:r>
            <a:r>
              <a:rPr lang="en-US" altLang="zh-CN" sz="2300" spc="-150" dirty="0">
                <a:solidFill>
                  <a:srgbClr val="0070C0"/>
                </a:solidFill>
              </a:rPr>
              <a:t>,  </a:t>
            </a:r>
            <a:r>
              <a:rPr lang="en-US" altLang="zh-CN" sz="2300" i="1" spc="-150" dirty="0">
                <a:solidFill>
                  <a:srgbClr val="0070C0"/>
                </a:solidFill>
              </a:rPr>
              <a:t>k</a:t>
            </a:r>
            <a:r>
              <a:rPr lang="zh-CN" altLang="en-US" sz="2300" spc="-150" dirty="0">
                <a:solidFill>
                  <a:srgbClr val="0070C0"/>
                </a:solidFill>
              </a:rPr>
              <a:t>分别代表金盘</a:t>
            </a:r>
            <a:r>
              <a:rPr lang="en-US" altLang="zh-CN" sz="2300" i="1" spc="-150" dirty="0">
                <a:solidFill>
                  <a:srgbClr val="0070C0"/>
                </a:solidFill>
              </a:rPr>
              <a:t>A</a:t>
            </a:r>
            <a:r>
              <a:rPr lang="zh-CN" altLang="en-US" sz="2300" i="1" spc="-150" dirty="0">
                <a:solidFill>
                  <a:srgbClr val="0070C0"/>
                </a:solidFill>
              </a:rPr>
              <a:t>， </a:t>
            </a:r>
            <a:r>
              <a:rPr lang="en-US" altLang="zh-CN" sz="2300" i="1" spc="-150" dirty="0">
                <a:solidFill>
                  <a:srgbClr val="0070C0"/>
                </a:solidFill>
              </a:rPr>
              <a:t>B</a:t>
            </a:r>
            <a:r>
              <a:rPr lang="zh-CN" altLang="en-US" sz="2300" i="1" spc="-150" dirty="0">
                <a:solidFill>
                  <a:srgbClr val="0070C0"/>
                </a:solidFill>
              </a:rPr>
              <a:t>， </a:t>
            </a:r>
            <a:r>
              <a:rPr lang="en-US" altLang="zh-CN" sz="2300" i="1" spc="-150" dirty="0">
                <a:solidFill>
                  <a:srgbClr val="0070C0"/>
                </a:solidFill>
              </a:rPr>
              <a:t>C</a:t>
            </a:r>
            <a:r>
              <a:rPr lang="zh-CN" altLang="en-US" sz="2300" spc="-150" dirty="0">
                <a:solidFill>
                  <a:srgbClr val="0070C0"/>
                </a:solidFill>
              </a:rPr>
              <a:t>所在的杆号。</a:t>
            </a:r>
          </a:p>
        </p:txBody>
      </p:sp>
      <p:pic>
        <p:nvPicPr>
          <p:cNvPr id="1313793" name="Picture 1" descr="E:\人工智能导论\085054-01 人工智能导论(图)\tu\RG3-19.tif"/>
          <p:cNvPicPr>
            <a:picLocks noChangeAspect="1" noChangeArrowheads="1"/>
          </p:cNvPicPr>
          <p:nvPr/>
        </p:nvPicPr>
        <p:blipFill>
          <a:blip r:embed="rId2"/>
          <a:srcRect/>
          <a:stretch>
            <a:fillRect/>
          </a:stretch>
        </p:blipFill>
        <p:spPr bwMode="auto">
          <a:xfrm>
            <a:off x="857224" y="1000108"/>
            <a:ext cx="7500990" cy="2400518"/>
          </a:xfrm>
          <a:prstGeom prst="rect">
            <a:avLst/>
          </a:prstGeom>
          <a:noFill/>
        </p:spPr>
      </p:pic>
    </p:spTree>
  </p:cSld>
  <p:clrMapOvr>
    <a:masterClrMapping/>
  </p:clrMapOvr>
  <p:transition>
    <p:checke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04" name="Text Box 4"/>
          <p:cNvSpPr txBox="1">
            <a:spLocks noChangeArrowheads="1"/>
          </p:cNvSpPr>
          <p:nvPr/>
        </p:nvSpPr>
        <p:spPr bwMode="auto">
          <a:xfrm>
            <a:off x="539750" y="981075"/>
            <a:ext cx="7580313" cy="520848"/>
          </a:xfrm>
          <a:prstGeom prst="rect">
            <a:avLst/>
          </a:prstGeom>
          <a:noFill/>
          <a:ln w="9525">
            <a:noFill/>
            <a:miter lim="800000"/>
            <a:headEnd/>
            <a:tailEnd/>
          </a:ln>
          <a:effectLst/>
        </p:spPr>
        <p:txBody>
          <a:bodyPr>
            <a:spAutoFit/>
          </a:bodyPr>
          <a:lstStyle/>
          <a:p>
            <a:pPr algn="just">
              <a:lnSpc>
                <a:spcPct val="130000"/>
              </a:lnSpc>
              <a:spcBef>
                <a:spcPct val="50000"/>
              </a:spcBef>
            </a:pPr>
            <a:r>
              <a:rPr lang="zh-CN" altLang="en-US" dirty="0"/>
              <a:t>　　</a:t>
            </a:r>
            <a:r>
              <a:rPr lang="zh-CN" altLang="en-US" dirty="0">
                <a:solidFill>
                  <a:srgbClr val="0070C0"/>
                </a:solidFill>
              </a:rPr>
              <a:t>所得原问题的解： </a:t>
            </a:r>
          </a:p>
        </p:txBody>
      </p:sp>
      <p:grpSp>
        <p:nvGrpSpPr>
          <p:cNvPr id="1228823" name="Group 23"/>
          <p:cNvGrpSpPr>
            <a:grpSpLocks/>
          </p:cNvGrpSpPr>
          <p:nvPr/>
        </p:nvGrpSpPr>
        <p:grpSpPr bwMode="auto">
          <a:xfrm>
            <a:off x="2700338" y="1773238"/>
            <a:ext cx="3646488" cy="3452812"/>
            <a:chOff x="1708" y="1449"/>
            <a:chExt cx="2297" cy="2175"/>
          </a:xfrm>
        </p:grpSpPr>
        <p:sp>
          <p:nvSpPr>
            <p:cNvPr id="1228805" name="Text Box 5"/>
            <p:cNvSpPr txBox="1">
              <a:spLocks noChangeArrowheads="1"/>
            </p:cNvSpPr>
            <p:nvPr/>
          </p:nvSpPr>
          <p:spPr bwMode="auto">
            <a:xfrm>
              <a:off x="1708" y="1449"/>
              <a:ext cx="2297" cy="2175"/>
            </a:xfrm>
            <a:prstGeom prst="rect">
              <a:avLst/>
            </a:prstGeom>
            <a:noFill/>
            <a:ln w="9525">
              <a:noFill/>
              <a:miter lim="800000"/>
              <a:headEnd/>
              <a:tailEnd/>
            </a:ln>
            <a:effectLst/>
          </p:spPr>
          <p:txBody>
            <a:bodyPr wrap="none">
              <a:spAutoFit/>
            </a:bodyPr>
            <a:lstStyle/>
            <a:p>
              <a:pPr>
                <a:lnSpc>
                  <a:spcPct val="130000"/>
                </a:lnSpc>
              </a:pPr>
              <a:r>
                <a:rPr lang="en-US" altLang="zh-CN" dirty="0">
                  <a:solidFill>
                    <a:srgbClr val="0070C0"/>
                  </a:solidFill>
                  <a:latin typeface="宋体" charset="-122"/>
                </a:rPr>
                <a:t>(1, 1, 1</a:t>
              </a:r>
              <a:r>
                <a:rPr lang="en-US" altLang="zh-CN" dirty="0" smtClean="0">
                  <a:solidFill>
                    <a:srgbClr val="0070C0"/>
                  </a:solidFill>
                  <a:latin typeface="宋体" charset="-122"/>
                </a:rPr>
                <a:t>)</a:t>
              </a:r>
              <a:r>
                <a:rPr lang="zh-CN" altLang="en-US" dirty="0">
                  <a:solidFill>
                    <a:srgbClr val="0070C0"/>
                  </a:solidFill>
                  <a:latin typeface="宋体" charset="-122"/>
                </a:rPr>
                <a:t>　</a:t>
              </a:r>
              <a:r>
                <a:rPr lang="zh-CN" altLang="en-US" dirty="0" smtClean="0">
                  <a:solidFill>
                    <a:srgbClr val="0070C0"/>
                  </a:solidFill>
                  <a:latin typeface="宋体" charset="-122"/>
                </a:rPr>
                <a:t>  </a:t>
              </a:r>
              <a:r>
                <a:rPr lang="en-US" altLang="zh-CN" dirty="0" smtClean="0">
                  <a:solidFill>
                    <a:srgbClr val="0070C0"/>
                  </a:solidFill>
                  <a:latin typeface="宋体" charset="-122"/>
                </a:rPr>
                <a:t>(</a:t>
              </a:r>
              <a:r>
                <a:rPr lang="en-US" altLang="zh-CN" dirty="0">
                  <a:solidFill>
                    <a:srgbClr val="0070C0"/>
                  </a:solidFill>
                  <a:latin typeface="宋体" charset="-122"/>
                </a:rPr>
                <a:t>3, 1, 1</a:t>
              </a:r>
              <a:r>
                <a:rPr lang="en-US" altLang="zh-CN" dirty="0" smtClean="0">
                  <a:solidFill>
                    <a:srgbClr val="0070C0"/>
                  </a:solidFill>
                  <a:latin typeface="宋体" charset="-122"/>
                </a:rPr>
                <a:t>)</a:t>
              </a:r>
              <a:endParaRPr lang="en-US" altLang="zh-CN" dirty="0">
                <a:solidFill>
                  <a:srgbClr val="0070C0"/>
                </a:solidFill>
                <a:latin typeface="宋体" charset="-122"/>
              </a:endParaRPr>
            </a:p>
            <a:p>
              <a:pPr>
                <a:lnSpc>
                  <a:spcPct val="130000"/>
                </a:lnSpc>
              </a:pPr>
              <a:r>
                <a:rPr lang="en-US" altLang="zh-CN" dirty="0">
                  <a:solidFill>
                    <a:srgbClr val="0070C0"/>
                  </a:solidFill>
                  <a:latin typeface="宋体" charset="-122"/>
                </a:rPr>
                <a:t>(3, 1, 1</a:t>
              </a:r>
              <a:r>
                <a:rPr lang="en-US" altLang="zh-CN" dirty="0" smtClean="0">
                  <a:solidFill>
                    <a:srgbClr val="0070C0"/>
                  </a:solidFill>
                  <a:latin typeface="宋体" charset="-122"/>
                </a:rPr>
                <a:t>)</a:t>
              </a:r>
              <a:r>
                <a:rPr lang="zh-CN" altLang="en-US" dirty="0">
                  <a:solidFill>
                    <a:srgbClr val="0070C0"/>
                  </a:solidFill>
                  <a:latin typeface="宋体" charset="-122"/>
                </a:rPr>
                <a:t>　</a:t>
              </a:r>
              <a:r>
                <a:rPr lang="zh-CN" altLang="en-US" dirty="0" smtClean="0">
                  <a:solidFill>
                    <a:srgbClr val="0070C0"/>
                  </a:solidFill>
                  <a:latin typeface="宋体" charset="-122"/>
                </a:rPr>
                <a:t>  </a:t>
              </a:r>
              <a:r>
                <a:rPr lang="en-US" altLang="zh-CN" dirty="0" smtClean="0">
                  <a:solidFill>
                    <a:srgbClr val="0070C0"/>
                  </a:solidFill>
                  <a:latin typeface="宋体" charset="-122"/>
                </a:rPr>
                <a:t>(</a:t>
              </a:r>
              <a:r>
                <a:rPr lang="en-US" altLang="zh-CN" dirty="0">
                  <a:solidFill>
                    <a:srgbClr val="0070C0"/>
                  </a:solidFill>
                  <a:latin typeface="宋体" charset="-122"/>
                </a:rPr>
                <a:t>3, 2, 1</a:t>
              </a:r>
              <a:r>
                <a:rPr lang="en-US" altLang="zh-CN" dirty="0" smtClean="0">
                  <a:solidFill>
                    <a:srgbClr val="0070C0"/>
                  </a:solidFill>
                  <a:latin typeface="宋体" charset="-122"/>
                </a:rPr>
                <a:t>)</a:t>
              </a:r>
              <a:endParaRPr lang="en-US" altLang="zh-CN" dirty="0">
                <a:solidFill>
                  <a:srgbClr val="0070C0"/>
                </a:solidFill>
                <a:latin typeface="宋体" charset="-122"/>
              </a:endParaRPr>
            </a:p>
            <a:p>
              <a:pPr>
                <a:lnSpc>
                  <a:spcPct val="130000"/>
                </a:lnSpc>
              </a:pPr>
              <a:r>
                <a:rPr lang="en-US" altLang="zh-CN" dirty="0">
                  <a:solidFill>
                    <a:srgbClr val="0070C0"/>
                  </a:solidFill>
                  <a:latin typeface="宋体" charset="-122"/>
                </a:rPr>
                <a:t>(3, 2, 1</a:t>
              </a:r>
              <a:r>
                <a:rPr lang="en-US" altLang="zh-CN" dirty="0" smtClean="0">
                  <a:solidFill>
                    <a:srgbClr val="0070C0"/>
                  </a:solidFill>
                  <a:latin typeface="宋体" charset="-122"/>
                </a:rPr>
                <a:t>)</a:t>
              </a:r>
              <a:r>
                <a:rPr lang="zh-CN" altLang="en-US" dirty="0">
                  <a:solidFill>
                    <a:srgbClr val="0070C0"/>
                  </a:solidFill>
                  <a:latin typeface="宋体" charset="-122"/>
                </a:rPr>
                <a:t>　</a:t>
              </a:r>
              <a:r>
                <a:rPr lang="zh-CN" altLang="en-US" dirty="0" smtClean="0">
                  <a:solidFill>
                    <a:srgbClr val="0070C0"/>
                  </a:solidFill>
                  <a:latin typeface="宋体" charset="-122"/>
                </a:rPr>
                <a:t>  </a:t>
              </a:r>
              <a:r>
                <a:rPr lang="en-US" altLang="zh-CN" dirty="0" smtClean="0">
                  <a:solidFill>
                    <a:srgbClr val="0070C0"/>
                  </a:solidFill>
                  <a:latin typeface="宋体" charset="-122"/>
                </a:rPr>
                <a:t>(</a:t>
              </a:r>
              <a:r>
                <a:rPr lang="en-US" altLang="zh-CN" dirty="0">
                  <a:solidFill>
                    <a:srgbClr val="0070C0"/>
                  </a:solidFill>
                  <a:latin typeface="宋体" charset="-122"/>
                </a:rPr>
                <a:t>2, 2, 1</a:t>
              </a:r>
              <a:r>
                <a:rPr lang="en-US" altLang="zh-CN" dirty="0" smtClean="0">
                  <a:solidFill>
                    <a:srgbClr val="0070C0"/>
                  </a:solidFill>
                  <a:latin typeface="宋体" charset="-122"/>
                </a:rPr>
                <a:t>)</a:t>
              </a:r>
              <a:endParaRPr lang="en-US" altLang="zh-CN" dirty="0">
                <a:solidFill>
                  <a:srgbClr val="0070C0"/>
                </a:solidFill>
                <a:latin typeface="宋体" charset="-122"/>
              </a:endParaRPr>
            </a:p>
            <a:p>
              <a:pPr>
                <a:lnSpc>
                  <a:spcPct val="130000"/>
                </a:lnSpc>
              </a:pPr>
              <a:r>
                <a:rPr lang="en-US" altLang="zh-CN" dirty="0">
                  <a:solidFill>
                    <a:srgbClr val="0070C0"/>
                  </a:solidFill>
                  <a:latin typeface="宋体" charset="-122"/>
                </a:rPr>
                <a:t>(2, 2, 1</a:t>
              </a:r>
              <a:r>
                <a:rPr lang="en-US" altLang="zh-CN" dirty="0" smtClean="0">
                  <a:solidFill>
                    <a:srgbClr val="0070C0"/>
                  </a:solidFill>
                  <a:latin typeface="宋体" charset="-122"/>
                </a:rPr>
                <a:t>)</a:t>
              </a:r>
              <a:r>
                <a:rPr lang="zh-CN" altLang="en-US" dirty="0">
                  <a:solidFill>
                    <a:srgbClr val="0070C0"/>
                  </a:solidFill>
                  <a:latin typeface="宋体" charset="-122"/>
                </a:rPr>
                <a:t>　</a:t>
              </a:r>
              <a:r>
                <a:rPr lang="zh-CN" altLang="en-US" dirty="0" smtClean="0">
                  <a:solidFill>
                    <a:srgbClr val="0070C0"/>
                  </a:solidFill>
                  <a:latin typeface="宋体" charset="-122"/>
                </a:rPr>
                <a:t>  </a:t>
              </a:r>
              <a:r>
                <a:rPr lang="en-US" altLang="zh-CN" dirty="0" smtClean="0">
                  <a:solidFill>
                    <a:srgbClr val="0070C0"/>
                  </a:solidFill>
                  <a:latin typeface="宋体" charset="-122"/>
                </a:rPr>
                <a:t>(</a:t>
              </a:r>
              <a:r>
                <a:rPr lang="en-US" altLang="zh-CN" dirty="0">
                  <a:solidFill>
                    <a:srgbClr val="0070C0"/>
                  </a:solidFill>
                  <a:latin typeface="宋体" charset="-122"/>
                </a:rPr>
                <a:t>2, 2, 3</a:t>
              </a:r>
              <a:r>
                <a:rPr lang="en-US" altLang="zh-CN" dirty="0" smtClean="0">
                  <a:solidFill>
                    <a:srgbClr val="0070C0"/>
                  </a:solidFill>
                  <a:latin typeface="宋体" charset="-122"/>
                </a:rPr>
                <a:t>)</a:t>
              </a:r>
              <a:endParaRPr lang="en-US" altLang="zh-CN" dirty="0">
                <a:solidFill>
                  <a:srgbClr val="0070C0"/>
                </a:solidFill>
                <a:latin typeface="宋体" charset="-122"/>
              </a:endParaRPr>
            </a:p>
            <a:p>
              <a:pPr>
                <a:lnSpc>
                  <a:spcPct val="130000"/>
                </a:lnSpc>
              </a:pPr>
              <a:r>
                <a:rPr lang="en-US" altLang="zh-CN" dirty="0">
                  <a:solidFill>
                    <a:srgbClr val="0070C0"/>
                  </a:solidFill>
                  <a:latin typeface="宋体" charset="-122"/>
                </a:rPr>
                <a:t>(2, 2, 3</a:t>
              </a:r>
              <a:r>
                <a:rPr lang="en-US" altLang="zh-CN" dirty="0" smtClean="0">
                  <a:solidFill>
                    <a:srgbClr val="0070C0"/>
                  </a:solidFill>
                  <a:latin typeface="宋体" charset="-122"/>
                </a:rPr>
                <a:t>)</a:t>
              </a:r>
              <a:r>
                <a:rPr lang="zh-CN" altLang="en-US" dirty="0">
                  <a:solidFill>
                    <a:srgbClr val="0070C0"/>
                  </a:solidFill>
                  <a:latin typeface="宋体" charset="-122"/>
                </a:rPr>
                <a:t>　</a:t>
              </a:r>
              <a:r>
                <a:rPr lang="zh-CN" altLang="en-US" dirty="0" smtClean="0">
                  <a:solidFill>
                    <a:srgbClr val="0070C0"/>
                  </a:solidFill>
                  <a:latin typeface="宋体" charset="-122"/>
                </a:rPr>
                <a:t>  </a:t>
              </a:r>
              <a:r>
                <a:rPr lang="en-US" altLang="zh-CN" dirty="0" smtClean="0">
                  <a:solidFill>
                    <a:srgbClr val="0070C0"/>
                  </a:solidFill>
                  <a:latin typeface="宋体" charset="-122"/>
                </a:rPr>
                <a:t>(</a:t>
              </a:r>
              <a:r>
                <a:rPr lang="en-US" altLang="zh-CN" dirty="0">
                  <a:solidFill>
                    <a:srgbClr val="0070C0"/>
                  </a:solidFill>
                  <a:latin typeface="宋体" charset="-122"/>
                </a:rPr>
                <a:t>1, 2, 3</a:t>
              </a:r>
              <a:r>
                <a:rPr lang="en-US" altLang="zh-CN" dirty="0" smtClean="0">
                  <a:solidFill>
                    <a:srgbClr val="0070C0"/>
                  </a:solidFill>
                  <a:latin typeface="宋体" charset="-122"/>
                </a:rPr>
                <a:t>)</a:t>
              </a:r>
              <a:endParaRPr lang="en-US" altLang="zh-CN" dirty="0">
                <a:solidFill>
                  <a:srgbClr val="0070C0"/>
                </a:solidFill>
                <a:latin typeface="宋体" charset="-122"/>
              </a:endParaRPr>
            </a:p>
            <a:p>
              <a:pPr>
                <a:lnSpc>
                  <a:spcPct val="130000"/>
                </a:lnSpc>
              </a:pPr>
              <a:r>
                <a:rPr lang="en-US" altLang="zh-CN" dirty="0">
                  <a:solidFill>
                    <a:srgbClr val="0070C0"/>
                  </a:solidFill>
                  <a:latin typeface="宋体" charset="-122"/>
                </a:rPr>
                <a:t>(1, 2, 3</a:t>
              </a:r>
              <a:r>
                <a:rPr lang="en-US" altLang="zh-CN" dirty="0" smtClean="0">
                  <a:solidFill>
                    <a:srgbClr val="0070C0"/>
                  </a:solidFill>
                  <a:latin typeface="宋体" charset="-122"/>
                </a:rPr>
                <a:t>)</a:t>
              </a:r>
              <a:r>
                <a:rPr lang="zh-CN" altLang="en-US" dirty="0">
                  <a:solidFill>
                    <a:srgbClr val="0070C0"/>
                  </a:solidFill>
                  <a:latin typeface="宋体" charset="-122"/>
                </a:rPr>
                <a:t>　</a:t>
              </a:r>
              <a:r>
                <a:rPr lang="zh-CN" altLang="en-US" dirty="0" smtClean="0">
                  <a:solidFill>
                    <a:srgbClr val="0070C0"/>
                  </a:solidFill>
                  <a:latin typeface="宋体" charset="-122"/>
                </a:rPr>
                <a:t>  </a:t>
              </a:r>
              <a:r>
                <a:rPr lang="en-US" altLang="zh-CN" dirty="0" smtClean="0">
                  <a:solidFill>
                    <a:srgbClr val="0070C0"/>
                  </a:solidFill>
                  <a:latin typeface="宋体" charset="-122"/>
                </a:rPr>
                <a:t>(</a:t>
              </a:r>
              <a:r>
                <a:rPr lang="en-US" altLang="zh-CN" dirty="0">
                  <a:solidFill>
                    <a:srgbClr val="0070C0"/>
                  </a:solidFill>
                  <a:latin typeface="宋体" charset="-122"/>
                </a:rPr>
                <a:t>1, 3, 3</a:t>
              </a:r>
              <a:r>
                <a:rPr lang="en-US" altLang="zh-CN" dirty="0" smtClean="0">
                  <a:solidFill>
                    <a:srgbClr val="0070C0"/>
                  </a:solidFill>
                  <a:latin typeface="宋体" charset="-122"/>
                </a:rPr>
                <a:t>)</a:t>
              </a:r>
              <a:endParaRPr lang="en-US" altLang="zh-CN" dirty="0">
                <a:solidFill>
                  <a:srgbClr val="0070C0"/>
                </a:solidFill>
                <a:latin typeface="宋体" charset="-122"/>
              </a:endParaRPr>
            </a:p>
            <a:p>
              <a:pPr>
                <a:lnSpc>
                  <a:spcPct val="130000"/>
                </a:lnSpc>
              </a:pPr>
              <a:r>
                <a:rPr lang="en-US" altLang="zh-CN" dirty="0">
                  <a:solidFill>
                    <a:srgbClr val="0070C0"/>
                  </a:solidFill>
                  <a:latin typeface="宋体" charset="-122"/>
                </a:rPr>
                <a:t>(1, 3, 3</a:t>
              </a:r>
              <a:r>
                <a:rPr lang="en-US" altLang="zh-CN" dirty="0" smtClean="0">
                  <a:solidFill>
                    <a:srgbClr val="0070C0"/>
                  </a:solidFill>
                  <a:latin typeface="宋体" charset="-122"/>
                </a:rPr>
                <a:t>)    (</a:t>
              </a:r>
              <a:r>
                <a:rPr lang="en-US" altLang="zh-CN" dirty="0">
                  <a:solidFill>
                    <a:srgbClr val="0070C0"/>
                  </a:solidFill>
                  <a:latin typeface="宋体" charset="-122"/>
                </a:rPr>
                <a:t>3, 3, 3)</a:t>
              </a:r>
              <a:r>
                <a:rPr lang="en-US" altLang="zh-CN" dirty="0">
                  <a:solidFill>
                    <a:srgbClr val="0070C0"/>
                  </a:solidFill>
                </a:rPr>
                <a:t> </a:t>
              </a:r>
            </a:p>
          </p:txBody>
        </p:sp>
        <p:grpSp>
          <p:nvGrpSpPr>
            <p:cNvPr id="1228815" name="Group 15"/>
            <p:cNvGrpSpPr>
              <a:grpSpLocks/>
            </p:cNvGrpSpPr>
            <p:nvPr/>
          </p:nvGrpSpPr>
          <p:grpSpPr bwMode="auto">
            <a:xfrm>
              <a:off x="2688" y="1536"/>
              <a:ext cx="336" cy="2016"/>
              <a:chOff x="1008" y="432"/>
              <a:chExt cx="348" cy="2342"/>
            </a:xfrm>
          </p:grpSpPr>
          <p:graphicFrame>
            <p:nvGraphicFramePr>
              <p:cNvPr id="1228816" name="Object 16"/>
              <p:cNvGraphicFramePr>
                <a:graphicFrameLocks noChangeAspect="1"/>
              </p:cNvGraphicFramePr>
              <p:nvPr/>
            </p:nvGraphicFramePr>
            <p:xfrm>
              <a:off x="1008" y="2496"/>
              <a:ext cx="348" cy="278"/>
            </p:xfrm>
            <a:graphic>
              <a:graphicData uri="http://schemas.openxmlformats.org/presentationml/2006/ole">
                <p:oleObj spid="_x0000_s1228816" name="Equation" r:id="rId3" imgW="190440" imgH="152280" progId="">
                  <p:embed/>
                </p:oleObj>
              </a:graphicData>
            </a:graphic>
          </p:graphicFrame>
          <p:graphicFrame>
            <p:nvGraphicFramePr>
              <p:cNvPr id="1228817" name="Object 17"/>
              <p:cNvGraphicFramePr>
                <a:graphicFrameLocks noChangeAspect="1"/>
              </p:cNvGraphicFramePr>
              <p:nvPr/>
            </p:nvGraphicFramePr>
            <p:xfrm>
              <a:off x="1008" y="2160"/>
              <a:ext cx="348" cy="278"/>
            </p:xfrm>
            <a:graphic>
              <a:graphicData uri="http://schemas.openxmlformats.org/presentationml/2006/ole">
                <p:oleObj spid="_x0000_s1228817" name="Equation" r:id="rId4" imgW="190440" imgH="152280" progId="">
                  <p:embed/>
                </p:oleObj>
              </a:graphicData>
            </a:graphic>
          </p:graphicFrame>
          <p:graphicFrame>
            <p:nvGraphicFramePr>
              <p:cNvPr id="1228818" name="Object 18"/>
              <p:cNvGraphicFramePr>
                <a:graphicFrameLocks noChangeAspect="1"/>
              </p:cNvGraphicFramePr>
              <p:nvPr/>
            </p:nvGraphicFramePr>
            <p:xfrm>
              <a:off x="1008" y="1776"/>
              <a:ext cx="348" cy="278"/>
            </p:xfrm>
            <a:graphic>
              <a:graphicData uri="http://schemas.openxmlformats.org/presentationml/2006/ole">
                <p:oleObj spid="_x0000_s1228818" name="Equation" r:id="rId5" imgW="190440" imgH="152280" progId="">
                  <p:embed/>
                </p:oleObj>
              </a:graphicData>
            </a:graphic>
          </p:graphicFrame>
          <p:graphicFrame>
            <p:nvGraphicFramePr>
              <p:cNvPr id="1228819" name="Object 19"/>
              <p:cNvGraphicFramePr>
                <a:graphicFrameLocks noChangeAspect="1"/>
              </p:cNvGraphicFramePr>
              <p:nvPr/>
            </p:nvGraphicFramePr>
            <p:xfrm>
              <a:off x="1008" y="1440"/>
              <a:ext cx="348" cy="278"/>
            </p:xfrm>
            <a:graphic>
              <a:graphicData uri="http://schemas.openxmlformats.org/presentationml/2006/ole">
                <p:oleObj spid="_x0000_s1228819" name="Equation" r:id="rId6" imgW="190440" imgH="152280" progId="">
                  <p:embed/>
                </p:oleObj>
              </a:graphicData>
            </a:graphic>
          </p:graphicFrame>
          <p:graphicFrame>
            <p:nvGraphicFramePr>
              <p:cNvPr id="1228820" name="Object 20"/>
              <p:cNvGraphicFramePr>
                <a:graphicFrameLocks noChangeAspect="1"/>
              </p:cNvGraphicFramePr>
              <p:nvPr/>
            </p:nvGraphicFramePr>
            <p:xfrm>
              <a:off x="1008" y="1104"/>
              <a:ext cx="348" cy="278"/>
            </p:xfrm>
            <a:graphic>
              <a:graphicData uri="http://schemas.openxmlformats.org/presentationml/2006/ole">
                <p:oleObj spid="_x0000_s1228820" name="Equation" r:id="rId7" imgW="190440" imgH="152280" progId="">
                  <p:embed/>
                </p:oleObj>
              </a:graphicData>
            </a:graphic>
          </p:graphicFrame>
          <p:graphicFrame>
            <p:nvGraphicFramePr>
              <p:cNvPr id="1228821" name="Object 21"/>
              <p:cNvGraphicFramePr>
                <a:graphicFrameLocks noChangeAspect="1"/>
              </p:cNvGraphicFramePr>
              <p:nvPr/>
            </p:nvGraphicFramePr>
            <p:xfrm>
              <a:off x="1008" y="768"/>
              <a:ext cx="348" cy="278"/>
            </p:xfrm>
            <a:graphic>
              <a:graphicData uri="http://schemas.openxmlformats.org/presentationml/2006/ole">
                <p:oleObj spid="_x0000_s1228821" name="Equation" r:id="rId8" imgW="190440" imgH="152280" progId="">
                  <p:embed/>
                </p:oleObj>
              </a:graphicData>
            </a:graphic>
          </p:graphicFrame>
          <p:graphicFrame>
            <p:nvGraphicFramePr>
              <p:cNvPr id="1228822" name="Object 22"/>
              <p:cNvGraphicFramePr>
                <a:graphicFrameLocks noChangeAspect="1"/>
              </p:cNvGraphicFramePr>
              <p:nvPr/>
            </p:nvGraphicFramePr>
            <p:xfrm>
              <a:off x="1008" y="432"/>
              <a:ext cx="348" cy="278"/>
            </p:xfrm>
            <a:graphic>
              <a:graphicData uri="http://schemas.openxmlformats.org/presentationml/2006/ole">
                <p:oleObj spid="_x0000_s1228822" name="Equation" r:id="rId9" imgW="190440" imgH="152280" progId="">
                  <p:embed/>
                </p:oleObj>
              </a:graphicData>
            </a:graphic>
          </p:graphicFrame>
        </p:grpSp>
      </p:grpSp>
    </p:spTree>
  </p:cSld>
  <p:clrMapOvr>
    <a:masterClrMapping/>
  </p:clrMapOvr>
  <p:transition>
    <p:checke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80" name="Text Box 4"/>
          <p:cNvSpPr txBox="1">
            <a:spLocks noChangeArrowheads="1"/>
          </p:cNvSpPr>
          <p:nvPr/>
        </p:nvSpPr>
        <p:spPr bwMode="auto">
          <a:xfrm>
            <a:off x="928662" y="714356"/>
            <a:ext cx="5330825" cy="461665"/>
          </a:xfrm>
          <a:prstGeom prst="rect">
            <a:avLst/>
          </a:prstGeom>
          <a:noFill/>
          <a:ln w="9525">
            <a:noFill/>
            <a:miter lim="800000"/>
            <a:headEnd/>
            <a:tailEnd/>
          </a:ln>
          <a:effectLst/>
        </p:spPr>
        <p:txBody>
          <a:bodyPr>
            <a:spAutoFit/>
          </a:bodyPr>
          <a:lstStyle/>
          <a:p>
            <a:r>
              <a:rPr lang="en-US" altLang="zh-CN" dirty="0">
                <a:solidFill>
                  <a:srgbClr val="0070C0"/>
                </a:solidFill>
                <a:latin typeface="黑体" pitchFamily="2" charset="-122"/>
                <a:ea typeface="黑体" pitchFamily="2" charset="-122"/>
              </a:rPr>
              <a:t>3.4.2 </a:t>
            </a:r>
            <a:r>
              <a:rPr lang="zh-CN" altLang="en-US" dirty="0">
                <a:solidFill>
                  <a:srgbClr val="0070C0"/>
                </a:solidFill>
                <a:latin typeface="黑体" pitchFamily="2" charset="-122"/>
                <a:ea typeface="黑体" pitchFamily="2" charset="-122"/>
              </a:rPr>
              <a:t>与或图问题求解程序举例</a:t>
            </a:r>
            <a:r>
              <a:rPr lang="zh-CN" altLang="en-US" dirty="0">
                <a:latin typeface="宋体" charset="-122"/>
              </a:rPr>
              <a:t>　</a:t>
            </a:r>
            <a:endParaRPr lang="zh-CN" altLang="en-US" dirty="0"/>
          </a:p>
        </p:txBody>
      </p:sp>
      <p:sp>
        <p:nvSpPr>
          <p:cNvPr id="1227781" name="Text Box 5"/>
          <p:cNvSpPr txBox="1">
            <a:spLocks noChangeArrowheads="1"/>
          </p:cNvSpPr>
          <p:nvPr/>
        </p:nvSpPr>
        <p:spPr bwMode="auto">
          <a:xfrm>
            <a:off x="827088" y="1196975"/>
            <a:ext cx="6697662" cy="4512004"/>
          </a:xfrm>
          <a:prstGeom prst="rect">
            <a:avLst/>
          </a:prstGeom>
          <a:noFill/>
          <a:ln w="9525">
            <a:noFill/>
            <a:miter lim="800000"/>
            <a:headEnd/>
            <a:tailEnd/>
          </a:ln>
          <a:effectLst/>
        </p:spPr>
        <p:txBody>
          <a:bodyPr>
            <a:spAutoFit/>
          </a:bodyPr>
          <a:lstStyle/>
          <a:p>
            <a:pPr>
              <a:lnSpc>
                <a:spcPct val="130000"/>
              </a:lnSpc>
              <a:spcBef>
                <a:spcPct val="20000"/>
              </a:spcBef>
            </a:pPr>
            <a:r>
              <a:rPr lang="zh-CN" altLang="en-US" dirty="0" smtClean="0">
                <a:solidFill>
                  <a:srgbClr val="0070C0"/>
                </a:solidFill>
                <a:latin typeface="+mn-ea"/>
                <a:ea typeface="+mn-ea"/>
              </a:rPr>
              <a:t>  例</a:t>
            </a:r>
            <a:r>
              <a:rPr lang="zh-CN" altLang="en-US" dirty="0" smtClean="0">
                <a:solidFill>
                  <a:srgbClr val="0070C0"/>
                </a:solidFill>
              </a:rPr>
              <a:t> </a:t>
            </a:r>
            <a:r>
              <a:rPr lang="en-US" altLang="zh-CN" dirty="0" smtClean="0">
                <a:solidFill>
                  <a:srgbClr val="0070C0"/>
                </a:solidFill>
              </a:rPr>
              <a:t>3-16  </a:t>
            </a:r>
            <a:r>
              <a:rPr lang="zh-CN" altLang="en-US" dirty="0">
                <a:solidFill>
                  <a:srgbClr val="0070C0"/>
                </a:solidFill>
              </a:rPr>
              <a:t>基于与或图搜索的迷宫问题程序。</a:t>
            </a:r>
            <a:endParaRPr lang="zh-CN" altLang="en-US" sz="2000" dirty="0">
              <a:solidFill>
                <a:srgbClr val="0070C0"/>
              </a:solidFill>
            </a:endParaRPr>
          </a:p>
          <a:p>
            <a:pPr>
              <a:lnSpc>
                <a:spcPct val="130000"/>
              </a:lnSpc>
              <a:spcBef>
                <a:spcPts val="0"/>
              </a:spcBef>
            </a:pPr>
            <a:r>
              <a:rPr lang="en-US" altLang="zh-CN" sz="2000" dirty="0">
                <a:solidFill>
                  <a:srgbClr val="0070C0"/>
                </a:solidFill>
              </a:rPr>
              <a:t>DOMAINS</a:t>
            </a:r>
          </a:p>
          <a:p>
            <a:pPr>
              <a:lnSpc>
                <a:spcPct val="130000"/>
              </a:lnSpc>
              <a:spcBef>
                <a:spcPts val="0"/>
              </a:spcBef>
            </a:pPr>
            <a:r>
              <a:rPr lang="en-US" altLang="zh-CN" sz="2000" dirty="0">
                <a:solidFill>
                  <a:srgbClr val="0070C0"/>
                </a:solidFill>
              </a:rPr>
              <a:t>     room list=room*</a:t>
            </a:r>
          </a:p>
          <a:p>
            <a:pPr>
              <a:lnSpc>
                <a:spcPct val="130000"/>
              </a:lnSpc>
              <a:spcBef>
                <a:spcPts val="0"/>
              </a:spcBef>
            </a:pPr>
            <a:r>
              <a:rPr lang="en-US" altLang="zh-CN" sz="2000" dirty="0">
                <a:solidFill>
                  <a:srgbClr val="0070C0"/>
                </a:solidFill>
              </a:rPr>
              <a:t>     room=symbol</a:t>
            </a:r>
          </a:p>
          <a:p>
            <a:pPr>
              <a:lnSpc>
                <a:spcPct val="130000"/>
              </a:lnSpc>
              <a:spcBef>
                <a:spcPts val="0"/>
              </a:spcBef>
            </a:pPr>
            <a:r>
              <a:rPr lang="en-US" altLang="zh-CN" sz="2000" dirty="0">
                <a:solidFill>
                  <a:srgbClr val="0070C0"/>
                </a:solidFill>
              </a:rPr>
              <a:t>PREDICATES</a:t>
            </a:r>
          </a:p>
          <a:p>
            <a:pPr>
              <a:lnSpc>
                <a:spcPct val="130000"/>
              </a:lnSpc>
              <a:spcBef>
                <a:spcPts val="0"/>
              </a:spcBef>
            </a:pPr>
            <a:r>
              <a:rPr lang="en-US" altLang="zh-CN" sz="2000" dirty="0">
                <a:solidFill>
                  <a:srgbClr val="0070C0"/>
                </a:solidFill>
              </a:rPr>
              <a:t>      road(</a:t>
            </a:r>
            <a:r>
              <a:rPr lang="en-US" altLang="zh-CN" sz="2000" dirty="0" err="1">
                <a:solidFill>
                  <a:srgbClr val="0070C0"/>
                </a:solidFill>
              </a:rPr>
              <a:t>room,room</a:t>
            </a:r>
            <a:r>
              <a:rPr lang="en-US" altLang="zh-CN" sz="2000" dirty="0">
                <a:solidFill>
                  <a:srgbClr val="0070C0"/>
                </a:solidFill>
              </a:rPr>
              <a:t>)</a:t>
            </a:r>
          </a:p>
          <a:p>
            <a:pPr>
              <a:lnSpc>
                <a:spcPct val="130000"/>
              </a:lnSpc>
              <a:spcBef>
                <a:spcPts val="0"/>
              </a:spcBef>
            </a:pPr>
            <a:r>
              <a:rPr lang="en-US" altLang="zh-CN" sz="2000" dirty="0">
                <a:solidFill>
                  <a:srgbClr val="0070C0"/>
                </a:solidFill>
              </a:rPr>
              <a:t>      path(</a:t>
            </a:r>
            <a:r>
              <a:rPr lang="en-US" altLang="zh-CN" sz="2000" dirty="0" err="1">
                <a:solidFill>
                  <a:srgbClr val="0070C0"/>
                </a:solidFill>
              </a:rPr>
              <a:t>room,room,room</a:t>
            </a:r>
            <a:r>
              <a:rPr lang="en-US" altLang="zh-CN" sz="2000" dirty="0">
                <a:solidFill>
                  <a:srgbClr val="0070C0"/>
                </a:solidFill>
              </a:rPr>
              <a:t> list)</a:t>
            </a:r>
          </a:p>
          <a:p>
            <a:pPr>
              <a:lnSpc>
                <a:spcPct val="130000"/>
              </a:lnSpc>
              <a:spcBef>
                <a:spcPts val="0"/>
              </a:spcBef>
            </a:pPr>
            <a:r>
              <a:rPr lang="en-US" altLang="zh-CN" sz="2000" dirty="0">
                <a:solidFill>
                  <a:srgbClr val="0070C0"/>
                </a:solidFill>
              </a:rPr>
              <a:t>      go(</a:t>
            </a:r>
            <a:r>
              <a:rPr lang="en-US" altLang="zh-CN" sz="2000" dirty="0" err="1">
                <a:solidFill>
                  <a:srgbClr val="0070C0"/>
                </a:solidFill>
              </a:rPr>
              <a:t>room,room</a:t>
            </a:r>
            <a:r>
              <a:rPr lang="en-US" altLang="zh-CN" sz="2000" dirty="0">
                <a:solidFill>
                  <a:srgbClr val="0070C0"/>
                </a:solidFill>
              </a:rPr>
              <a:t>)</a:t>
            </a:r>
          </a:p>
          <a:p>
            <a:pPr>
              <a:lnSpc>
                <a:spcPct val="130000"/>
              </a:lnSpc>
              <a:spcBef>
                <a:spcPts val="0"/>
              </a:spcBef>
            </a:pPr>
            <a:r>
              <a:rPr lang="en-US" altLang="zh-CN" sz="2000" dirty="0">
                <a:solidFill>
                  <a:srgbClr val="0070C0"/>
                </a:solidFill>
              </a:rPr>
              <a:t> </a:t>
            </a:r>
            <a:r>
              <a:rPr lang="en-US" altLang="zh-CN" sz="2000" dirty="0" smtClean="0">
                <a:solidFill>
                  <a:srgbClr val="0070C0"/>
                </a:solidFill>
              </a:rPr>
              <a:t>     </a:t>
            </a:r>
            <a:r>
              <a:rPr lang="en-US" altLang="zh-CN" sz="2000" dirty="0">
                <a:solidFill>
                  <a:srgbClr val="0070C0"/>
                </a:solidFill>
              </a:rPr>
              <a:t>member(</a:t>
            </a:r>
            <a:r>
              <a:rPr lang="en-US" altLang="zh-CN" sz="2000" dirty="0" err="1">
                <a:solidFill>
                  <a:srgbClr val="0070C0"/>
                </a:solidFill>
              </a:rPr>
              <a:t>room,room</a:t>
            </a:r>
            <a:r>
              <a:rPr lang="en-US" altLang="zh-CN" sz="2000" dirty="0">
                <a:solidFill>
                  <a:srgbClr val="0070C0"/>
                </a:solidFill>
              </a:rPr>
              <a:t> list)</a:t>
            </a:r>
          </a:p>
          <a:p>
            <a:pPr>
              <a:spcBef>
                <a:spcPts val="0"/>
              </a:spcBef>
            </a:pPr>
            <a:r>
              <a:rPr lang="en-US" altLang="zh-CN" dirty="0">
                <a:solidFill>
                  <a:srgbClr val="0070C0"/>
                </a:solidFill>
                <a:latin typeface="宋体" charset="-122"/>
              </a:rPr>
              <a:t>GOAL</a:t>
            </a:r>
          </a:p>
          <a:p>
            <a:pPr>
              <a:spcBef>
                <a:spcPts val="0"/>
              </a:spcBef>
            </a:pPr>
            <a:r>
              <a:rPr lang="en-US" altLang="zh-CN" dirty="0">
                <a:solidFill>
                  <a:srgbClr val="0070C0"/>
                </a:solidFill>
                <a:latin typeface="宋体" charset="-122"/>
              </a:rPr>
              <a:t>     go(</a:t>
            </a:r>
            <a:r>
              <a:rPr lang="en-US" altLang="zh-CN" dirty="0" err="1">
                <a:solidFill>
                  <a:srgbClr val="0070C0"/>
                </a:solidFill>
                <a:latin typeface="宋体" charset="-122"/>
              </a:rPr>
              <a:t>a,e</a:t>
            </a:r>
            <a:r>
              <a:rPr lang="en-US" altLang="zh-CN" dirty="0">
                <a:solidFill>
                  <a:srgbClr val="0070C0"/>
                </a:solidFill>
                <a:latin typeface="宋体" charset="-122"/>
              </a:rPr>
              <a:t>).</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27780"/>
                                        </p:tgtEl>
                                        <p:attrNameLst>
                                          <p:attrName>style.visibility</p:attrName>
                                        </p:attrNameLst>
                                      </p:cBhvr>
                                      <p:to>
                                        <p:strVal val="visible"/>
                                      </p:to>
                                    </p:set>
                                    <p:animEffect transition="in" filter="blinds(horizontal)">
                                      <p:cBhvr>
                                        <p:cTn id="7" dur="500"/>
                                        <p:tgtEl>
                                          <p:spTgt spid="122778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27781"/>
                                        </p:tgtEl>
                                        <p:attrNameLst>
                                          <p:attrName>style.visibility</p:attrName>
                                        </p:attrNameLst>
                                      </p:cBhvr>
                                      <p:to>
                                        <p:strVal val="visible"/>
                                      </p:to>
                                    </p:set>
                                    <p:animEffect transition="in" filter="blinds(horizontal)">
                                      <p:cBhvr>
                                        <p:cTn id="12" dur="500"/>
                                        <p:tgtEl>
                                          <p:spTgt spid="1227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7780" grpId="0"/>
      <p:bldP spid="122778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7" name="Text Box 5"/>
          <p:cNvSpPr txBox="1">
            <a:spLocks noChangeArrowheads="1"/>
          </p:cNvSpPr>
          <p:nvPr/>
        </p:nvSpPr>
        <p:spPr bwMode="auto">
          <a:xfrm>
            <a:off x="645737" y="672107"/>
            <a:ext cx="8135937" cy="5176802"/>
          </a:xfrm>
          <a:prstGeom prst="rect">
            <a:avLst/>
          </a:prstGeom>
          <a:solidFill>
            <a:schemeClr val="bg1"/>
          </a:solidFill>
          <a:ln w="9525">
            <a:noFill/>
            <a:miter lim="800000"/>
            <a:headEnd/>
            <a:tailEnd/>
          </a:ln>
          <a:effectLst/>
        </p:spPr>
        <p:txBody>
          <a:bodyPr>
            <a:spAutoFit/>
          </a:bodyPr>
          <a:lstStyle/>
          <a:p>
            <a:pPr algn="just">
              <a:lnSpc>
                <a:spcPct val="90000"/>
              </a:lnSpc>
              <a:spcBef>
                <a:spcPct val="20000"/>
              </a:spcBef>
            </a:pPr>
            <a:r>
              <a:rPr lang="en-US" altLang="zh-CN" sz="2000" dirty="0">
                <a:solidFill>
                  <a:srgbClr val="0070C0"/>
                </a:solidFill>
              </a:rPr>
              <a:t>CLAUSES</a:t>
            </a:r>
          </a:p>
          <a:p>
            <a:pPr algn="just">
              <a:lnSpc>
                <a:spcPct val="90000"/>
              </a:lnSpc>
              <a:spcBef>
                <a:spcPct val="20000"/>
              </a:spcBef>
            </a:pPr>
            <a:r>
              <a:rPr lang="en-US" altLang="zh-CN" sz="2000" dirty="0">
                <a:solidFill>
                  <a:srgbClr val="0070C0"/>
                </a:solidFill>
              </a:rPr>
              <a:t>        go(X,Y):-path(X,Y</a:t>
            </a:r>
            <a:r>
              <a:rPr lang="en-US" altLang="zh-CN" sz="2000" dirty="0" smtClean="0">
                <a:solidFill>
                  <a:srgbClr val="0070C0"/>
                </a:solidFill>
              </a:rPr>
              <a:t>,[X]).  %</a:t>
            </a:r>
            <a:r>
              <a:rPr lang="zh-CN" altLang="en-US" sz="2000" dirty="0">
                <a:solidFill>
                  <a:srgbClr val="0070C0"/>
                </a:solidFill>
              </a:rPr>
              <a:t>首先将入口放入表中，该表用来</a:t>
            </a:r>
            <a:r>
              <a:rPr lang="zh-CN" altLang="en-US" sz="2000" dirty="0" smtClean="0">
                <a:solidFill>
                  <a:srgbClr val="0070C0"/>
                </a:solidFill>
              </a:rPr>
              <a:t>记录</a:t>
            </a:r>
            <a:endParaRPr lang="en-US" altLang="zh-CN" sz="2000" dirty="0" smtClean="0">
              <a:solidFill>
                <a:srgbClr val="0070C0"/>
              </a:solidFill>
            </a:endParaRPr>
          </a:p>
          <a:p>
            <a:pPr algn="just">
              <a:lnSpc>
                <a:spcPct val="90000"/>
              </a:lnSpc>
              <a:spcBef>
                <a:spcPct val="20000"/>
              </a:spcBef>
            </a:pPr>
            <a:r>
              <a:rPr lang="en-US" altLang="zh-CN" sz="2000" dirty="0" smtClean="0">
                <a:solidFill>
                  <a:srgbClr val="0070C0"/>
                </a:solidFill>
              </a:rPr>
              <a:t>                                                  % </a:t>
            </a:r>
            <a:r>
              <a:rPr lang="zh-CN" altLang="en-US" sz="2000" dirty="0" smtClean="0">
                <a:solidFill>
                  <a:srgbClr val="0070C0"/>
                </a:solidFill>
              </a:rPr>
              <a:t>走过的</a:t>
            </a:r>
            <a:r>
              <a:rPr lang="zh-CN" altLang="en-US" sz="2000" dirty="0">
                <a:solidFill>
                  <a:srgbClr val="0070C0"/>
                </a:solidFill>
              </a:rPr>
              <a:t>路径</a:t>
            </a:r>
          </a:p>
          <a:p>
            <a:pPr algn="just">
              <a:lnSpc>
                <a:spcPct val="90000"/>
              </a:lnSpc>
              <a:spcBef>
                <a:spcPct val="20000"/>
              </a:spcBef>
            </a:pPr>
            <a:r>
              <a:rPr lang="zh-CN" altLang="en-US" sz="2000" dirty="0">
                <a:solidFill>
                  <a:srgbClr val="0070C0"/>
                </a:solidFill>
              </a:rPr>
              <a:t>         </a:t>
            </a:r>
            <a:r>
              <a:rPr lang="en-US" altLang="zh-CN" sz="2000" dirty="0">
                <a:solidFill>
                  <a:srgbClr val="0070C0"/>
                </a:solidFill>
              </a:rPr>
              <a:t>path(X,X,L):-write(L</a:t>
            </a:r>
            <a:r>
              <a:rPr lang="en-US" altLang="zh-CN" sz="2000" dirty="0" smtClean="0">
                <a:solidFill>
                  <a:srgbClr val="0070C0"/>
                </a:solidFill>
              </a:rPr>
              <a:t>).   %</a:t>
            </a:r>
            <a:r>
              <a:rPr lang="zh-CN" altLang="en-US" sz="2000" dirty="0">
                <a:solidFill>
                  <a:srgbClr val="0070C0"/>
                </a:solidFill>
              </a:rPr>
              <a:t>当</a:t>
            </a:r>
            <a:r>
              <a:rPr lang="en-US" altLang="zh-CN" sz="2000" dirty="0">
                <a:solidFill>
                  <a:srgbClr val="0070C0"/>
                </a:solidFill>
              </a:rPr>
              <a:t>path</a:t>
            </a:r>
            <a:r>
              <a:rPr lang="zh-CN" altLang="en-US" sz="2000" dirty="0">
                <a:solidFill>
                  <a:srgbClr val="0070C0"/>
                </a:solidFill>
              </a:rPr>
              <a:t>中的两个点相同时，表明</a:t>
            </a:r>
            <a:r>
              <a:rPr lang="zh-CN" altLang="en-US" sz="2000" dirty="0" smtClean="0">
                <a:solidFill>
                  <a:srgbClr val="0070C0"/>
                </a:solidFill>
              </a:rPr>
              <a:t>走到</a:t>
            </a:r>
            <a:endParaRPr lang="en-US" altLang="zh-CN" sz="2000" dirty="0" smtClean="0">
              <a:solidFill>
                <a:srgbClr val="0070C0"/>
              </a:solidFill>
            </a:endParaRPr>
          </a:p>
          <a:p>
            <a:pPr algn="just">
              <a:lnSpc>
                <a:spcPct val="90000"/>
              </a:lnSpc>
              <a:spcBef>
                <a:spcPct val="20000"/>
              </a:spcBef>
            </a:pPr>
            <a:r>
              <a:rPr lang="en-US" altLang="zh-CN" sz="2000" dirty="0" smtClean="0">
                <a:solidFill>
                  <a:srgbClr val="0070C0"/>
                </a:solidFill>
              </a:rPr>
              <a:t>                                                 %</a:t>
            </a:r>
            <a:r>
              <a:rPr lang="zh-CN" altLang="en-US" sz="2000" dirty="0" smtClean="0">
                <a:solidFill>
                  <a:srgbClr val="0070C0"/>
                </a:solidFill>
              </a:rPr>
              <a:t>了</a:t>
            </a:r>
            <a:r>
              <a:rPr lang="zh-CN" altLang="en-US" sz="2000" dirty="0">
                <a:solidFill>
                  <a:srgbClr val="0070C0"/>
                </a:solidFill>
              </a:rPr>
              <a:t>出口。程序结束</a:t>
            </a:r>
          </a:p>
          <a:p>
            <a:pPr algn="just">
              <a:lnSpc>
                <a:spcPct val="90000"/>
              </a:lnSpc>
              <a:spcBef>
                <a:spcPct val="20000"/>
              </a:spcBef>
            </a:pPr>
            <a:r>
              <a:rPr lang="zh-CN" altLang="en-US" sz="2000" dirty="0">
                <a:solidFill>
                  <a:srgbClr val="0070C0"/>
                </a:solidFill>
              </a:rPr>
              <a:t>         </a:t>
            </a:r>
            <a:r>
              <a:rPr lang="en-US" altLang="zh-CN" sz="2000" dirty="0">
                <a:solidFill>
                  <a:srgbClr val="0070C0"/>
                </a:solidFill>
              </a:rPr>
              <a:t>path(X,Y,L</a:t>
            </a:r>
            <a:r>
              <a:rPr lang="en-US" altLang="zh-CN" sz="2000" dirty="0" smtClean="0">
                <a:solidFill>
                  <a:srgbClr val="0070C0"/>
                </a:solidFill>
              </a:rPr>
              <a:t>):-               %</a:t>
            </a:r>
            <a:r>
              <a:rPr lang="zh-CN" altLang="en-US" sz="2000" dirty="0">
                <a:solidFill>
                  <a:srgbClr val="0070C0"/>
                </a:solidFill>
              </a:rPr>
              <a:t>这个语句实际是问题分解规则，它将</a:t>
            </a:r>
            <a:r>
              <a:rPr lang="zh-CN" altLang="en-US" sz="2000" dirty="0" smtClean="0">
                <a:solidFill>
                  <a:srgbClr val="0070C0"/>
                </a:solidFill>
              </a:rPr>
              <a:t>原</a:t>
            </a:r>
            <a:endParaRPr lang="en-US" altLang="zh-CN" sz="2000" dirty="0" smtClean="0">
              <a:solidFill>
                <a:srgbClr val="0070C0"/>
              </a:solidFill>
            </a:endParaRPr>
          </a:p>
          <a:p>
            <a:pPr algn="just">
              <a:lnSpc>
                <a:spcPct val="90000"/>
              </a:lnSpc>
              <a:spcBef>
                <a:spcPct val="20000"/>
              </a:spcBef>
            </a:pPr>
            <a:r>
              <a:rPr lang="zh-CN" altLang="en-US" sz="2000" dirty="0" smtClean="0">
                <a:solidFill>
                  <a:srgbClr val="0070C0"/>
                </a:solidFill>
              </a:rPr>
              <a:t>                                              </a:t>
            </a:r>
            <a:r>
              <a:rPr lang="en-US" altLang="zh-CN" sz="2000" dirty="0" smtClean="0">
                <a:solidFill>
                  <a:srgbClr val="0070C0"/>
                </a:solidFill>
              </a:rPr>
              <a:t>% </a:t>
            </a:r>
            <a:r>
              <a:rPr lang="zh-CN" altLang="en-US" sz="2000" dirty="0" smtClean="0">
                <a:solidFill>
                  <a:srgbClr val="0070C0"/>
                </a:solidFill>
              </a:rPr>
              <a:t>问题</a:t>
            </a:r>
            <a:r>
              <a:rPr lang="zh-CN" altLang="en-US" sz="2000" dirty="0">
                <a:solidFill>
                  <a:srgbClr val="0070C0"/>
                </a:solidFill>
              </a:rPr>
              <a:t>分解为两个子问题</a:t>
            </a:r>
          </a:p>
          <a:p>
            <a:pPr algn="just">
              <a:lnSpc>
                <a:spcPct val="90000"/>
              </a:lnSpc>
              <a:spcBef>
                <a:spcPct val="20000"/>
              </a:spcBef>
            </a:pPr>
            <a:r>
              <a:rPr lang="zh-CN" altLang="en-US" sz="2000" dirty="0">
                <a:solidFill>
                  <a:srgbClr val="0070C0"/>
                </a:solidFill>
              </a:rPr>
              <a:t>         </a:t>
            </a:r>
            <a:r>
              <a:rPr lang="zh-CN" altLang="en-US" sz="2000" dirty="0" smtClean="0">
                <a:solidFill>
                  <a:srgbClr val="0070C0"/>
                </a:solidFill>
              </a:rPr>
              <a:t>           </a:t>
            </a:r>
            <a:r>
              <a:rPr lang="en-US" altLang="zh-CN" sz="2000" dirty="0" smtClean="0">
                <a:solidFill>
                  <a:srgbClr val="0070C0"/>
                </a:solidFill>
              </a:rPr>
              <a:t>road(X,Z),         %</a:t>
            </a:r>
            <a:r>
              <a:rPr lang="zh-CN" altLang="en-US" sz="2000" dirty="0">
                <a:solidFill>
                  <a:srgbClr val="0070C0"/>
                </a:solidFill>
              </a:rPr>
              <a:t>从当前点向前走到下一点</a:t>
            </a:r>
            <a:r>
              <a:rPr lang="en-US" altLang="zh-CN" sz="2000" dirty="0">
                <a:solidFill>
                  <a:srgbClr val="0070C0"/>
                </a:solidFill>
              </a:rPr>
              <a:t>Z</a:t>
            </a:r>
          </a:p>
          <a:p>
            <a:pPr algn="just">
              <a:lnSpc>
                <a:spcPct val="90000"/>
              </a:lnSpc>
              <a:spcBef>
                <a:spcPct val="20000"/>
              </a:spcBef>
            </a:pPr>
            <a:r>
              <a:rPr lang="zh-CN" altLang="en-US" sz="2000" dirty="0">
                <a:solidFill>
                  <a:srgbClr val="0070C0"/>
                </a:solidFill>
              </a:rPr>
              <a:t>　　</a:t>
            </a:r>
            <a:r>
              <a:rPr lang="zh-CN" altLang="en-US" sz="2000" dirty="0" smtClean="0">
                <a:solidFill>
                  <a:srgbClr val="0070C0"/>
                </a:solidFill>
              </a:rPr>
              <a:t>            </a:t>
            </a:r>
            <a:r>
              <a:rPr lang="en-US" altLang="zh-CN" sz="2000" dirty="0" smtClean="0">
                <a:solidFill>
                  <a:srgbClr val="0070C0"/>
                </a:solidFill>
              </a:rPr>
              <a:t>not(member(Z,L</a:t>
            </a:r>
            <a:r>
              <a:rPr lang="en-US" altLang="zh-CN" sz="2000" dirty="0">
                <a:solidFill>
                  <a:srgbClr val="0070C0"/>
                </a:solidFill>
              </a:rPr>
              <a:t>)), path(Z,Y</a:t>
            </a:r>
            <a:r>
              <a:rPr lang="en-US" altLang="zh-CN" sz="2000" dirty="0" smtClean="0">
                <a:solidFill>
                  <a:srgbClr val="0070C0"/>
                </a:solidFill>
              </a:rPr>
              <a:t>,[Z|L]).   %</a:t>
            </a:r>
            <a:r>
              <a:rPr lang="zh-CN" altLang="en-US" sz="2000" dirty="0">
                <a:solidFill>
                  <a:srgbClr val="0070C0"/>
                </a:solidFill>
              </a:rPr>
              <a:t>再找</a:t>
            </a:r>
            <a:r>
              <a:rPr lang="en-US" altLang="zh-CN" sz="2000" dirty="0">
                <a:solidFill>
                  <a:srgbClr val="0070C0"/>
                </a:solidFill>
              </a:rPr>
              <a:t>Z</a:t>
            </a:r>
            <a:r>
              <a:rPr lang="zh-CN" altLang="en-US" sz="2000" dirty="0">
                <a:solidFill>
                  <a:srgbClr val="0070C0"/>
                </a:solidFill>
              </a:rPr>
              <a:t>到出口</a:t>
            </a:r>
            <a:r>
              <a:rPr lang="en-US" altLang="zh-CN" sz="2000" dirty="0">
                <a:solidFill>
                  <a:srgbClr val="0070C0"/>
                </a:solidFill>
              </a:rPr>
              <a:t>Y</a:t>
            </a:r>
            <a:r>
              <a:rPr lang="zh-CN" altLang="en-US" sz="2000" dirty="0">
                <a:solidFill>
                  <a:srgbClr val="0070C0"/>
                </a:solidFill>
              </a:rPr>
              <a:t>的路径</a:t>
            </a:r>
          </a:p>
          <a:p>
            <a:pPr algn="just">
              <a:lnSpc>
                <a:spcPct val="90000"/>
              </a:lnSpc>
              <a:spcBef>
                <a:spcPct val="20000"/>
              </a:spcBef>
            </a:pPr>
            <a:r>
              <a:rPr lang="zh-CN" altLang="en-US" dirty="0">
                <a:solidFill>
                  <a:srgbClr val="0070C0"/>
                </a:solidFill>
                <a:cs typeface="Times New Roman" pitchFamily="18" charset="0"/>
              </a:rPr>
              <a:t>       </a:t>
            </a:r>
            <a:r>
              <a:rPr lang="en-US" altLang="zh-CN" sz="2000" dirty="0">
                <a:solidFill>
                  <a:srgbClr val="0070C0"/>
                </a:solidFill>
                <a:cs typeface="Times New Roman" pitchFamily="18" charset="0"/>
              </a:rPr>
              <a:t>path(X,Y,[X,X1|L1</a:t>
            </a:r>
            <a:r>
              <a:rPr lang="en-US" altLang="zh-CN" sz="2000" dirty="0" smtClean="0">
                <a:solidFill>
                  <a:srgbClr val="0070C0"/>
                </a:solidFill>
                <a:cs typeface="Times New Roman" pitchFamily="18" charset="0"/>
              </a:rPr>
              <a:t>]):-</a:t>
            </a:r>
            <a:r>
              <a:rPr lang="en-US" altLang="zh-CN" sz="2000" dirty="0">
                <a:solidFill>
                  <a:srgbClr val="0070C0"/>
                </a:solidFill>
                <a:cs typeface="Times New Roman" pitchFamily="18" charset="0"/>
              </a:rPr>
              <a:t>path(X1,Y,L1</a:t>
            </a:r>
            <a:r>
              <a:rPr lang="en-US" altLang="zh-CN" sz="2000" dirty="0" smtClean="0">
                <a:solidFill>
                  <a:srgbClr val="0070C0"/>
                </a:solidFill>
                <a:cs typeface="Times New Roman" pitchFamily="18" charset="0"/>
              </a:rPr>
              <a:t>).   %</a:t>
            </a:r>
            <a:r>
              <a:rPr lang="zh-CN" altLang="en-US" sz="2000" dirty="0">
                <a:solidFill>
                  <a:srgbClr val="0070C0"/>
                </a:solidFill>
                <a:latin typeface="宋体" charset="-122"/>
              </a:rPr>
              <a:t>回溯</a:t>
            </a:r>
          </a:p>
          <a:p>
            <a:pPr algn="just">
              <a:lnSpc>
                <a:spcPct val="90000"/>
              </a:lnSpc>
              <a:spcBef>
                <a:spcPct val="20000"/>
              </a:spcBef>
            </a:pPr>
            <a:r>
              <a:rPr lang="zh-CN" altLang="en-US" sz="2000" dirty="0">
                <a:solidFill>
                  <a:srgbClr val="0070C0"/>
                </a:solidFill>
              </a:rPr>
              <a:t>　　</a:t>
            </a:r>
            <a:r>
              <a:rPr lang="en-US" altLang="zh-CN" sz="2000" dirty="0" smtClean="0">
                <a:solidFill>
                  <a:srgbClr val="0070C0"/>
                </a:solidFill>
              </a:rPr>
              <a:t>member(X,[X|_]).</a:t>
            </a:r>
            <a:endParaRPr lang="en-US" altLang="zh-CN" sz="2000" dirty="0">
              <a:solidFill>
                <a:srgbClr val="0070C0"/>
              </a:solidFill>
            </a:endParaRPr>
          </a:p>
          <a:p>
            <a:pPr algn="just">
              <a:lnSpc>
                <a:spcPct val="90000"/>
              </a:lnSpc>
              <a:spcBef>
                <a:spcPct val="20000"/>
              </a:spcBef>
            </a:pPr>
            <a:r>
              <a:rPr lang="en-US" altLang="zh-CN" sz="2000" dirty="0">
                <a:solidFill>
                  <a:srgbClr val="0070C0"/>
                </a:solidFill>
              </a:rPr>
              <a:t> </a:t>
            </a:r>
            <a:r>
              <a:rPr lang="zh-CN" altLang="en-US" sz="2000" dirty="0" smtClean="0">
                <a:solidFill>
                  <a:srgbClr val="0070C0"/>
                </a:solidFill>
              </a:rPr>
              <a:t>       </a:t>
            </a:r>
            <a:r>
              <a:rPr lang="en-US" altLang="zh-CN" sz="2000" dirty="0" smtClean="0">
                <a:solidFill>
                  <a:srgbClr val="0070C0"/>
                </a:solidFill>
              </a:rPr>
              <a:t>member(X,[_|T])if </a:t>
            </a:r>
            <a:r>
              <a:rPr lang="en-US" altLang="zh-CN" sz="2000" dirty="0">
                <a:solidFill>
                  <a:srgbClr val="0070C0"/>
                </a:solidFill>
              </a:rPr>
              <a:t>member(X,T).</a:t>
            </a:r>
          </a:p>
          <a:p>
            <a:pPr algn="just">
              <a:lnSpc>
                <a:spcPct val="90000"/>
              </a:lnSpc>
              <a:spcBef>
                <a:spcPct val="20000"/>
              </a:spcBef>
            </a:pPr>
            <a:r>
              <a:rPr lang="en-US" altLang="zh-CN" sz="2000" dirty="0">
                <a:solidFill>
                  <a:srgbClr val="0070C0"/>
                </a:solidFill>
              </a:rPr>
              <a:t> </a:t>
            </a:r>
            <a:r>
              <a:rPr lang="zh-CN" altLang="en-US" sz="2000" dirty="0">
                <a:solidFill>
                  <a:srgbClr val="0070C0"/>
                </a:solidFill>
              </a:rPr>
              <a:t>　　</a:t>
            </a:r>
            <a:r>
              <a:rPr lang="en-US" altLang="zh-CN" sz="2000" dirty="0">
                <a:solidFill>
                  <a:srgbClr val="0070C0"/>
                </a:solidFill>
              </a:rPr>
              <a:t>/* </a:t>
            </a:r>
            <a:r>
              <a:rPr lang="zh-CN" altLang="en-US" sz="2000" dirty="0">
                <a:solidFill>
                  <a:srgbClr val="0070C0"/>
                </a:solidFill>
              </a:rPr>
              <a:t>迷宫图 *</a:t>
            </a:r>
            <a:r>
              <a:rPr lang="en-US" altLang="zh-CN" sz="2000" dirty="0">
                <a:solidFill>
                  <a:srgbClr val="0070C0"/>
                </a:solidFill>
              </a:rPr>
              <a:t>/</a:t>
            </a:r>
          </a:p>
          <a:p>
            <a:pPr algn="just">
              <a:lnSpc>
                <a:spcPct val="90000"/>
              </a:lnSpc>
              <a:spcBef>
                <a:spcPct val="20000"/>
              </a:spcBef>
            </a:pPr>
            <a:r>
              <a:rPr lang="zh-CN" altLang="en-US" sz="2000" dirty="0">
                <a:solidFill>
                  <a:srgbClr val="0070C0"/>
                </a:solidFill>
              </a:rPr>
              <a:t>　　 </a:t>
            </a:r>
            <a:r>
              <a:rPr lang="en-US" altLang="zh-CN" sz="2000" dirty="0">
                <a:solidFill>
                  <a:srgbClr val="0070C0"/>
                </a:solidFill>
              </a:rPr>
              <a:t>road(a</a:t>
            </a:r>
            <a:r>
              <a:rPr lang="en-US" altLang="zh-CN" sz="2000" dirty="0" smtClean="0">
                <a:solidFill>
                  <a:srgbClr val="0070C0"/>
                </a:solidFill>
              </a:rPr>
              <a:t>, b). road(a, c). road(b, f). road(f, g). road(f, ff). road(g, h</a:t>
            </a:r>
            <a:r>
              <a:rPr lang="en-US" altLang="zh-CN" sz="2000" dirty="0">
                <a:solidFill>
                  <a:srgbClr val="0070C0"/>
                </a:solidFill>
              </a:rPr>
              <a:t>).</a:t>
            </a:r>
          </a:p>
          <a:p>
            <a:pPr>
              <a:lnSpc>
                <a:spcPct val="90000"/>
              </a:lnSpc>
              <a:spcBef>
                <a:spcPct val="20000"/>
              </a:spcBef>
            </a:pPr>
            <a:r>
              <a:rPr lang="zh-CN" altLang="en-US" sz="2000" dirty="0">
                <a:solidFill>
                  <a:srgbClr val="0070C0"/>
                </a:solidFill>
              </a:rPr>
              <a:t>　　 </a:t>
            </a:r>
            <a:r>
              <a:rPr lang="en-US" altLang="zh-CN" sz="2000" dirty="0">
                <a:solidFill>
                  <a:srgbClr val="0070C0"/>
                </a:solidFill>
              </a:rPr>
              <a:t>road(g</a:t>
            </a:r>
            <a:r>
              <a:rPr lang="en-US" altLang="zh-CN" sz="2000" dirty="0" smtClean="0">
                <a:solidFill>
                  <a:srgbClr val="0070C0"/>
                </a:solidFill>
              </a:rPr>
              <a:t>, </a:t>
            </a:r>
            <a:r>
              <a:rPr lang="en-US" altLang="zh-CN" sz="2000" dirty="0" err="1" smtClean="0">
                <a:solidFill>
                  <a:srgbClr val="0070C0"/>
                </a:solidFill>
              </a:rPr>
              <a:t>i</a:t>
            </a:r>
            <a:r>
              <a:rPr lang="en-US" altLang="zh-CN" sz="2000" dirty="0" smtClean="0">
                <a:solidFill>
                  <a:srgbClr val="0070C0"/>
                </a:solidFill>
              </a:rPr>
              <a:t>). road(b, d). road(c, d). road(d, e). road(e, b</a:t>
            </a:r>
            <a:r>
              <a:rPr lang="en-US" altLang="zh-CN" sz="2000" dirty="0">
                <a:solidFill>
                  <a:srgbClr val="0070C0"/>
                </a:solidFill>
              </a:rPr>
              <a:t>). </a:t>
            </a:r>
          </a:p>
        </p:txBody>
      </p:sp>
    </p:spTree>
  </p:cSld>
  <p:clrMapOvr>
    <a:masterClrMapping/>
  </p:clrMapOvr>
  <p:transition>
    <p:checke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2" name="Text Box 4"/>
          <p:cNvSpPr txBox="1">
            <a:spLocks noChangeArrowheads="1"/>
          </p:cNvSpPr>
          <p:nvPr/>
        </p:nvSpPr>
        <p:spPr bwMode="auto">
          <a:xfrm>
            <a:off x="690630" y="522288"/>
            <a:ext cx="7677178" cy="5139869"/>
          </a:xfrm>
          <a:prstGeom prst="rect">
            <a:avLst/>
          </a:prstGeom>
          <a:noFill/>
          <a:ln w="9525">
            <a:noFill/>
            <a:miter lim="800000"/>
            <a:headEnd/>
            <a:tailEnd/>
          </a:ln>
          <a:effectLst/>
        </p:spPr>
        <p:txBody>
          <a:bodyPr wrap="square">
            <a:spAutoFit/>
          </a:bodyPr>
          <a:lstStyle/>
          <a:p>
            <a:pPr>
              <a:lnSpc>
                <a:spcPct val="120000"/>
              </a:lnSpc>
              <a:spcBef>
                <a:spcPct val="5000"/>
              </a:spcBef>
            </a:pPr>
            <a:r>
              <a:rPr lang="zh-CN" altLang="en-US" dirty="0">
                <a:solidFill>
                  <a:srgbClr val="0070C0"/>
                </a:solidFill>
                <a:latin typeface="黑体" pitchFamily="49" charset="-122"/>
                <a:ea typeface="黑体" pitchFamily="49" charset="-122"/>
              </a:rPr>
              <a:t>例</a:t>
            </a:r>
            <a:r>
              <a:rPr lang="zh-CN" altLang="en-US" b="1" dirty="0">
                <a:solidFill>
                  <a:srgbClr val="0070C0"/>
                </a:solidFill>
              </a:rPr>
              <a:t> </a:t>
            </a:r>
            <a:r>
              <a:rPr lang="en-US" altLang="zh-CN" dirty="0" smtClean="0">
                <a:solidFill>
                  <a:srgbClr val="0070C0"/>
                </a:solidFill>
              </a:rPr>
              <a:t>3-17</a:t>
            </a:r>
            <a:r>
              <a:rPr lang="zh-CN" altLang="en-US" b="1" dirty="0">
                <a:solidFill>
                  <a:srgbClr val="0070C0"/>
                </a:solidFill>
              </a:rPr>
              <a:t>　</a:t>
            </a:r>
            <a:r>
              <a:rPr lang="zh-CN" altLang="en-US" dirty="0">
                <a:solidFill>
                  <a:srgbClr val="0070C0"/>
                </a:solidFill>
              </a:rPr>
              <a:t>梵塔问题程序</a:t>
            </a:r>
            <a:r>
              <a:rPr lang="zh-CN" altLang="en-US" dirty="0" smtClean="0">
                <a:solidFill>
                  <a:srgbClr val="0070C0"/>
                </a:solidFill>
              </a:rPr>
              <a:t>。</a:t>
            </a:r>
            <a:endParaRPr lang="zh-CN" altLang="en-US" sz="2200" dirty="0">
              <a:solidFill>
                <a:srgbClr val="0070C0"/>
              </a:solidFill>
              <a:latin typeface="宋体" charset="-122"/>
            </a:endParaRPr>
          </a:p>
          <a:p>
            <a:pPr>
              <a:lnSpc>
                <a:spcPct val="110000"/>
              </a:lnSpc>
              <a:spcBef>
                <a:spcPts val="0"/>
              </a:spcBef>
            </a:pPr>
            <a:r>
              <a:rPr lang="en-US" altLang="zh-CN" sz="2200" dirty="0" smtClean="0">
                <a:solidFill>
                  <a:srgbClr val="0070C0"/>
                </a:solidFill>
                <a:cs typeface="Times New Roman" pitchFamily="18" charset="0"/>
              </a:rPr>
              <a:t>DOMAINS</a:t>
            </a:r>
            <a:endParaRPr lang="en-US" altLang="zh-CN" sz="2200" dirty="0">
              <a:solidFill>
                <a:srgbClr val="0070C0"/>
              </a:solidFill>
              <a:cs typeface="Times New Roman" pitchFamily="18" charset="0"/>
            </a:endParaRPr>
          </a:p>
          <a:p>
            <a:pPr>
              <a:lnSpc>
                <a:spcPct val="110000"/>
              </a:lnSpc>
              <a:spcBef>
                <a:spcPts val="0"/>
              </a:spcBef>
            </a:pPr>
            <a:r>
              <a:rPr lang="en-US" altLang="zh-CN" sz="2200" dirty="0">
                <a:solidFill>
                  <a:srgbClr val="0070C0"/>
                </a:solidFill>
                <a:cs typeface="Times New Roman" pitchFamily="18" charset="0"/>
              </a:rPr>
              <a:t> </a:t>
            </a:r>
            <a:r>
              <a:rPr lang="en-US" altLang="zh-CN" sz="2200" dirty="0" smtClean="0">
                <a:solidFill>
                  <a:srgbClr val="0070C0"/>
                </a:solidFill>
                <a:cs typeface="Times New Roman" pitchFamily="18" charset="0"/>
              </a:rPr>
              <a:t>    </a:t>
            </a:r>
            <a:r>
              <a:rPr lang="en-US" altLang="zh-CN" sz="2200" dirty="0" err="1" smtClean="0">
                <a:solidFill>
                  <a:srgbClr val="0070C0"/>
                </a:solidFill>
                <a:cs typeface="Times New Roman" pitchFamily="18" charset="0"/>
              </a:rPr>
              <a:t>disk_amount,pole_No</a:t>
            </a:r>
            <a:r>
              <a:rPr lang="en-US" altLang="zh-CN" sz="2200" dirty="0" smtClean="0">
                <a:solidFill>
                  <a:srgbClr val="0070C0"/>
                </a:solidFill>
                <a:cs typeface="Times New Roman" pitchFamily="18" charset="0"/>
              </a:rPr>
              <a:t>=integer</a:t>
            </a:r>
            <a:endParaRPr lang="en-US" altLang="zh-CN" sz="2200" dirty="0">
              <a:solidFill>
                <a:srgbClr val="0070C0"/>
              </a:solidFill>
              <a:cs typeface="Times New Roman" pitchFamily="18" charset="0"/>
            </a:endParaRPr>
          </a:p>
          <a:p>
            <a:pPr>
              <a:lnSpc>
                <a:spcPct val="110000"/>
              </a:lnSpc>
              <a:spcBef>
                <a:spcPts val="0"/>
              </a:spcBef>
            </a:pPr>
            <a:r>
              <a:rPr lang="en-US" altLang="zh-CN" sz="2200" dirty="0" smtClean="0">
                <a:solidFill>
                  <a:srgbClr val="0070C0"/>
                </a:solidFill>
                <a:cs typeface="Times New Roman" pitchFamily="18" charset="0"/>
              </a:rPr>
              <a:t>PREDICATES</a:t>
            </a:r>
            <a:endParaRPr lang="en-US" altLang="zh-CN" sz="2200" dirty="0">
              <a:solidFill>
                <a:srgbClr val="0070C0"/>
              </a:solidFill>
              <a:cs typeface="Times New Roman" pitchFamily="18" charset="0"/>
            </a:endParaRPr>
          </a:p>
          <a:p>
            <a:pPr>
              <a:lnSpc>
                <a:spcPct val="110000"/>
              </a:lnSpc>
              <a:spcBef>
                <a:spcPts val="0"/>
              </a:spcBef>
            </a:pPr>
            <a:r>
              <a:rPr lang="en-US" altLang="zh-CN" sz="2200" dirty="0">
                <a:solidFill>
                  <a:srgbClr val="0070C0"/>
                </a:solidFill>
                <a:cs typeface="Times New Roman" pitchFamily="18" charset="0"/>
              </a:rPr>
              <a:t>  </a:t>
            </a:r>
            <a:r>
              <a:rPr lang="en-US" altLang="zh-CN" sz="2200" dirty="0" smtClean="0">
                <a:solidFill>
                  <a:srgbClr val="0070C0"/>
                </a:solidFill>
                <a:cs typeface="Times New Roman" pitchFamily="18" charset="0"/>
              </a:rPr>
              <a:t>   move(</a:t>
            </a:r>
            <a:r>
              <a:rPr lang="en-US" altLang="zh-CN" sz="2200" dirty="0" err="1" smtClean="0">
                <a:solidFill>
                  <a:srgbClr val="0070C0"/>
                </a:solidFill>
                <a:cs typeface="Times New Roman" pitchFamily="18" charset="0"/>
              </a:rPr>
              <a:t>disk_amount</a:t>
            </a:r>
            <a:r>
              <a:rPr lang="en-US" altLang="zh-CN" sz="2200" dirty="0" smtClean="0">
                <a:solidFill>
                  <a:srgbClr val="0070C0"/>
                </a:solidFill>
                <a:cs typeface="Times New Roman" pitchFamily="18" charset="0"/>
              </a:rPr>
              <a:t>, </a:t>
            </a:r>
            <a:r>
              <a:rPr lang="en-US" altLang="zh-CN" sz="2200" dirty="0" err="1" smtClean="0">
                <a:solidFill>
                  <a:srgbClr val="0070C0"/>
                </a:solidFill>
                <a:cs typeface="Times New Roman" pitchFamily="18" charset="0"/>
              </a:rPr>
              <a:t>pole_No</a:t>
            </a:r>
            <a:r>
              <a:rPr lang="en-US" altLang="zh-CN" sz="2200" dirty="0" smtClean="0">
                <a:solidFill>
                  <a:srgbClr val="0070C0"/>
                </a:solidFill>
                <a:cs typeface="Times New Roman" pitchFamily="18" charset="0"/>
              </a:rPr>
              <a:t>, </a:t>
            </a:r>
            <a:r>
              <a:rPr lang="en-US" altLang="zh-CN" sz="2200" dirty="0" err="1" smtClean="0">
                <a:solidFill>
                  <a:srgbClr val="0070C0"/>
                </a:solidFill>
                <a:cs typeface="Times New Roman" pitchFamily="18" charset="0"/>
              </a:rPr>
              <a:t>pole_No</a:t>
            </a:r>
            <a:r>
              <a:rPr lang="en-US" altLang="zh-CN" sz="2200" dirty="0" smtClean="0">
                <a:solidFill>
                  <a:srgbClr val="0070C0"/>
                </a:solidFill>
                <a:cs typeface="Times New Roman" pitchFamily="18" charset="0"/>
              </a:rPr>
              <a:t>, </a:t>
            </a:r>
            <a:r>
              <a:rPr lang="en-US" altLang="zh-CN" sz="2200" dirty="0" err="1" smtClean="0">
                <a:solidFill>
                  <a:srgbClr val="0070C0"/>
                </a:solidFill>
                <a:cs typeface="Times New Roman" pitchFamily="18" charset="0"/>
              </a:rPr>
              <a:t>pole_No</a:t>
            </a:r>
            <a:r>
              <a:rPr lang="en-US" altLang="zh-CN" sz="2200" dirty="0">
                <a:solidFill>
                  <a:srgbClr val="0070C0"/>
                </a:solidFill>
                <a:cs typeface="Times New Roman" pitchFamily="18" charset="0"/>
              </a:rPr>
              <a:t>) </a:t>
            </a:r>
          </a:p>
          <a:p>
            <a:pPr>
              <a:lnSpc>
                <a:spcPct val="110000"/>
              </a:lnSpc>
              <a:spcBef>
                <a:spcPts val="0"/>
              </a:spcBef>
            </a:pPr>
            <a:r>
              <a:rPr lang="en-US" altLang="zh-CN" sz="2200" dirty="0" smtClean="0">
                <a:solidFill>
                  <a:srgbClr val="0070C0"/>
                </a:solidFill>
                <a:cs typeface="Times New Roman" pitchFamily="18" charset="0"/>
              </a:rPr>
              <a:t>GOAL</a:t>
            </a:r>
            <a:endParaRPr lang="en-US" altLang="zh-CN" sz="2200" dirty="0">
              <a:solidFill>
                <a:srgbClr val="0070C0"/>
              </a:solidFill>
              <a:cs typeface="Times New Roman" pitchFamily="18" charset="0"/>
            </a:endParaRPr>
          </a:p>
          <a:p>
            <a:pPr>
              <a:lnSpc>
                <a:spcPct val="110000"/>
              </a:lnSpc>
              <a:spcBef>
                <a:spcPts val="0"/>
              </a:spcBef>
            </a:pPr>
            <a:r>
              <a:rPr lang="en-US" altLang="zh-CN" sz="2200" dirty="0">
                <a:solidFill>
                  <a:srgbClr val="0070C0"/>
                </a:solidFill>
                <a:cs typeface="Times New Roman" pitchFamily="18" charset="0"/>
              </a:rPr>
              <a:t>  </a:t>
            </a:r>
            <a:r>
              <a:rPr lang="en-US" altLang="zh-CN" sz="2200" dirty="0" smtClean="0">
                <a:solidFill>
                  <a:srgbClr val="0070C0"/>
                </a:solidFill>
                <a:cs typeface="Times New Roman" pitchFamily="18" charset="0"/>
              </a:rPr>
              <a:t>    move(5,1,2,3).</a:t>
            </a:r>
            <a:endParaRPr lang="en-US" altLang="zh-CN" sz="2200" dirty="0">
              <a:solidFill>
                <a:srgbClr val="0070C0"/>
              </a:solidFill>
              <a:cs typeface="Times New Roman" pitchFamily="18" charset="0"/>
            </a:endParaRPr>
          </a:p>
          <a:p>
            <a:pPr>
              <a:lnSpc>
                <a:spcPct val="110000"/>
              </a:lnSpc>
              <a:spcBef>
                <a:spcPts val="0"/>
              </a:spcBef>
            </a:pPr>
            <a:r>
              <a:rPr lang="en-US" altLang="zh-CN" sz="2200" dirty="0" smtClean="0">
                <a:solidFill>
                  <a:srgbClr val="0070C0"/>
                </a:solidFill>
                <a:cs typeface="Times New Roman" pitchFamily="18" charset="0"/>
              </a:rPr>
              <a:t>CLAUSES</a:t>
            </a:r>
            <a:endParaRPr lang="en-US" altLang="zh-CN" sz="2200" dirty="0">
              <a:solidFill>
                <a:srgbClr val="0070C0"/>
              </a:solidFill>
              <a:cs typeface="Times New Roman" pitchFamily="18" charset="0"/>
            </a:endParaRPr>
          </a:p>
          <a:p>
            <a:pPr>
              <a:lnSpc>
                <a:spcPct val="110000"/>
              </a:lnSpc>
              <a:spcBef>
                <a:spcPts val="0"/>
              </a:spcBef>
            </a:pPr>
            <a:r>
              <a:rPr lang="en-US" altLang="zh-CN" sz="2200" dirty="0">
                <a:solidFill>
                  <a:srgbClr val="0070C0"/>
                </a:solidFill>
                <a:cs typeface="Times New Roman" pitchFamily="18" charset="0"/>
              </a:rPr>
              <a:t>  </a:t>
            </a:r>
            <a:r>
              <a:rPr lang="en-US" altLang="zh-CN" sz="2200" dirty="0" smtClean="0">
                <a:solidFill>
                  <a:srgbClr val="0070C0"/>
                </a:solidFill>
                <a:cs typeface="Times New Roman" pitchFamily="18" charset="0"/>
              </a:rPr>
              <a:t>   move(0</a:t>
            </a:r>
            <a:r>
              <a:rPr lang="en-US" altLang="zh-CN" sz="2200" dirty="0">
                <a:solidFill>
                  <a:srgbClr val="0070C0"/>
                </a:solidFill>
                <a:cs typeface="Times New Roman" pitchFamily="18" charset="0"/>
              </a:rPr>
              <a:t>,_,_,_): </a:t>
            </a:r>
            <a:r>
              <a:rPr lang="en-US" altLang="zh-CN" sz="2200" dirty="0" smtClean="0">
                <a:solidFill>
                  <a:srgbClr val="0070C0"/>
                </a:solidFill>
                <a:cs typeface="Times New Roman" pitchFamily="18" charset="0"/>
              </a:rPr>
              <a:t>-!.</a:t>
            </a:r>
            <a:endParaRPr lang="en-US" altLang="zh-CN" sz="2200" dirty="0">
              <a:solidFill>
                <a:srgbClr val="0070C0"/>
              </a:solidFill>
              <a:cs typeface="Times New Roman" pitchFamily="18" charset="0"/>
            </a:endParaRPr>
          </a:p>
          <a:p>
            <a:pPr>
              <a:lnSpc>
                <a:spcPct val="110000"/>
              </a:lnSpc>
              <a:spcBef>
                <a:spcPts val="0"/>
              </a:spcBef>
            </a:pPr>
            <a:r>
              <a:rPr lang="en-US" altLang="zh-CN" sz="2200" dirty="0">
                <a:solidFill>
                  <a:srgbClr val="0070C0"/>
                </a:solidFill>
                <a:cs typeface="Times New Roman" pitchFamily="18" charset="0"/>
              </a:rPr>
              <a:t> </a:t>
            </a:r>
            <a:r>
              <a:rPr lang="en-US" altLang="zh-CN" sz="2200" dirty="0" smtClean="0">
                <a:solidFill>
                  <a:srgbClr val="0070C0"/>
                </a:solidFill>
                <a:cs typeface="Times New Roman" pitchFamily="18" charset="0"/>
              </a:rPr>
              <a:t>    </a:t>
            </a:r>
            <a:r>
              <a:rPr lang="en-US" altLang="zh-CN" sz="2200" dirty="0">
                <a:solidFill>
                  <a:srgbClr val="0070C0"/>
                </a:solidFill>
                <a:cs typeface="Times New Roman" pitchFamily="18" charset="0"/>
              </a:rPr>
              <a:t>move(N,X,Y,Z): -     /* move N disks from X to Z </a:t>
            </a:r>
            <a:r>
              <a:rPr lang="en-US" altLang="zh-CN" sz="2200" dirty="0" smtClean="0">
                <a:solidFill>
                  <a:srgbClr val="0070C0"/>
                </a:solidFill>
                <a:cs typeface="Times New Roman" pitchFamily="18" charset="0"/>
              </a:rPr>
              <a:t>*/</a:t>
            </a:r>
            <a:endParaRPr lang="en-US" altLang="zh-CN" sz="2200" dirty="0">
              <a:solidFill>
                <a:srgbClr val="0070C0"/>
              </a:solidFill>
              <a:cs typeface="Times New Roman" pitchFamily="18" charset="0"/>
            </a:endParaRPr>
          </a:p>
          <a:p>
            <a:pPr>
              <a:lnSpc>
                <a:spcPct val="110000"/>
              </a:lnSpc>
              <a:spcBef>
                <a:spcPts val="0"/>
              </a:spcBef>
            </a:pPr>
            <a:r>
              <a:rPr lang="en-US" altLang="zh-CN" sz="2200" dirty="0">
                <a:solidFill>
                  <a:srgbClr val="0070C0"/>
                </a:solidFill>
                <a:cs typeface="Times New Roman" pitchFamily="18" charset="0"/>
              </a:rPr>
              <a:t>   </a:t>
            </a:r>
            <a:r>
              <a:rPr lang="en-US" altLang="zh-CN" sz="2200" dirty="0" smtClean="0">
                <a:solidFill>
                  <a:srgbClr val="0070C0"/>
                </a:solidFill>
                <a:cs typeface="Times New Roman" pitchFamily="18" charset="0"/>
              </a:rPr>
              <a:t>                        </a:t>
            </a:r>
            <a:r>
              <a:rPr lang="en-US" altLang="zh-CN" sz="2200" dirty="0">
                <a:solidFill>
                  <a:srgbClr val="0070C0"/>
                </a:solidFill>
                <a:cs typeface="Times New Roman" pitchFamily="18" charset="0"/>
              </a:rPr>
              <a:t>M=N-1</a:t>
            </a:r>
            <a:r>
              <a:rPr lang="en-US" altLang="zh-CN" sz="2200" dirty="0" smtClean="0">
                <a:solidFill>
                  <a:srgbClr val="0070C0"/>
                </a:solidFill>
                <a:cs typeface="Times New Roman" pitchFamily="18" charset="0"/>
              </a:rPr>
              <a:t>,</a:t>
            </a:r>
            <a:endParaRPr lang="en-US" altLang="zh-CN" sz="2200" dirty="0">
              <a:solidFill>
                <a:srgbClr val="0070C0"/>
              </a:solidFill>
              <a:cs typeface="Times New Roman" pitchFamily="18" charset="0"/>
            </a:endParaRPr>
          </a:p>
          <a:p>
            <a:pPr>
              <a:lnSpc>
                <a:spcPct val="110000"/>
              </a:lnSpc>
              <a:spcBef>
                <a:spcPts val="0"/>
              </a:spcBef>
            </a:pPr>
            <a:r>
              <a:rPr lang="en-US" altLang="zh-CN" sz="2200" dirty="0">
                <a:solidFill>
                  <a:srgbClr val="0070C0"/>
                </a:solidFill>
                <a:cs typeface="Times New Roman" pitchFamily="18" charset="0"/>
              </a:rPr>
              <a:t>    </a:t>
            </a:r>
            <a:r>
              <a:rPr lang="en-US" altLang="zh-CN" sz="2200" dirty="0" smtClean="0">
                <a:solidFill>
                  <a:srgbClr val="0070C0"/>
                </a:solidFill>
                <a:cs typeface="Times New Roman" pitchFamily="18" charset="0"/>
              </a:rPr>
              <a:t>                       </a:t>
            </a:r>
            <a:r>
              <a:rPr lang="en-US" altLang="zh-CN" sz="2200" dirty="0">
                <a:solidFill>
                  <a:srgbClr val="0070C0"/>
                </a:solidFill>
                <a:cs typeface="Times New Roman" pitchFamily="18" charset="0"/>
              </a:rPr>
              <a:t>move(M,X,Z,Y),write(</a:t>
            </a:r>
            <a:r>
              <a:rPr lang="en-US" altLang="zh-CN" sz="2200" dirty="0" err="1">
                <a:solidFill>
                  <a:srgbClr val="0070C0"/>
                </a:solidFill>
                <a:cs typeface="Times New Roman" pitchFamily="18" charset="0"/>
              </a:rPr>
              <a:t>X,″to″,Z</a:t>
            </a:r>
            <a:r>
              <a:rPr lang="en-US" altLang="zh-CN" sz="2200" dirty="0">
                <a:solidFill>
                  <a:srgbClr val="0070C0"/>
                </a:solidFill>
                <a:cs typeface="Times New Roman" pitchFamily="18" charset="0"/>
              </a:rPr>
              <a:t>),move(M,Y,X,Z).</a:t>
            </a:r>
          </a:p>
          <a:p>
            <a:pPr>
              <a:lnSpc>
                <a:spcPct val="150000"/>
              </a:lnSpc>
              <a:spcBef>
                <a:spcPts val="0"/>
              </a:spcBef>
            </a:pPr>
            <a:r>
              <a:rPr lang="zh-CN" altLang="en-US" sz="2200" dirty="0">
                <a:solidFill>
                  <a:srgbClr val="0070C0"/>
                </a:solidFill>
                <a:cs typeface="Times New Roman" pitchFamily="18" charset="0"/>
              </a:rPr>
              <a:t>程序中的盘子数取为</a:t>
            </a:r>
            <a:r>
              <a:rPr lang="en-US" altLang="zh-CN" sz="2200" dirty="0">
                <a:solidFill>
                  <a:srgbClr val="0070C0"/>
                </a:solidFill>
                <a:cs typeface="Times New Roman" pitchFamily="18" charset="0"/>
              </a:rPr>
              <a:t>5</a:t>
            </a:r>
            <a:r>
              <a:rPr lang="zh-CN" altLang="en-US" sz="2200" dirty="0">
                <a:solidFill>
                  <a:srgbClr val="0070C0"/>
                </a:solidFill>
                <a:cs typeface="Times New Roman" pitchFamily="18" charset="0"/>
              </a:rPr>
              <a:t>。 </a:t>
            </a:r>
            <a:r>
              <a:rPr lang="zh-CN" altLang="en-US" sz="2200" dirty="0" smtClean="0">
                <a:solidFill>
                  <a:srgbClr val="0070C0"/>
                </a:solidFill>
                <a:cs typeface="Times New Roman" pitchFamily="18" charset="0"/>
              </a:rPr>
              <a:t> </a:t>
            </a:r>
            <a:endParaRPr lang="zh-CN" altLang="en-US" sz="2200" dirty="0">
              <a:solidFill>
                <a:srgbClr val="0070C0"/>
              </a:solidFill>
              <a:cs typeface="Times New Roman" pitchFamily="18" charset="0"/>
            </a:endParaRPr>
          </a:p>
        </p:txBody>
      </p:sp>
      <p:sp>
        <p:nvSpPr>
          <p:cNvPr id="1235973" name="AutoShape 5">
            <a:hlinkClick r:id="rId2" action="ppaction://hlinksldjump" highlightClick="1"/>
          </p:cNvPr>
          <p:cNvSpPr>
            <a:spLocks noChangeArrowheads="1"/>
          </p:cNvSpPr>
          <p:nvPr/>
        </p:nvSpPr>
        <p:spPr bwMode="auto">
          <a:xfrm>
            <a:off x="7715272" y="6000768"/>
            <a:ext cx="720000" cy="144462"/>
          </a:xfrm>
          <a:prstGeom prst="actionButtonBackPrevious">
            <a:avLst/>
          </a:prstGeom>
          <a:solidFill>
            <a:schemeClr val="accent1"/>
          </a:solidFill>
          <a:ln w="9525">
            <a:noFill/>
            <a:miter lim="800000"/>
            <a:headEnd/>
            <a:tailEnd/>
          </a:ln>
          <a:effectLst/>
        </p:spPr>
        <p:txBody>
          <a:bodyPr wrap="none" anchor="ctr"/>
          <a:lstStyle/>
          <a:p>
            <a:endParaRPr lang="zh-CN" altLang="en-US"/>
          </a:p>
        </p:txBody>
      </p:sp>
      <p:sp>
        <p:nvSpPr>
          <p:cNvPr id="4" name="Text Box 4"/>
          <p:cNvSpPr txBox="1">
            <a:spLocks noChangeArrowheads="1"/>
          </p:cNvSpPr>
          <p:nvPr/>
        </p:nvSpPr>
        <p:spPr bwMode="auto">
          <a:xfrm>
            <a:off x="857224" y="5715016"/>
            <a:ext cx="4214842" cy="446276"/>
          </a:xfrm>
          <a:prstGeom prst="rect">
            <a:avLst/>
          </a:prstGeom>
          <a:noFill/>
          <a:ln w="9525">
            <a:noFill/>
            <a:miter lim="800000"/>
            <a:headEnd/>
            <a:tailEnd/>
          </a:ln>
          <a:effectLst/>
        </p:spPr>
        <p:txBody>
          <a:bodyPr wrap="square">
            <a:spAutoFit/>
          </a:bodyPr>
          <a:lstStyle/>
          <a:p>
            <a:r>
              <a:rPr lang="zh-CN" altLang="en-US" sz="2300" dirty="0" smtClean="0">
                <a:solidFill>
                  <a:srgbClr val="0070C0"/>
                </a:solidFill>
              </a:rPr>
              <a:t>（</a:t>
            </a:r>
            <a:r>
              <a:rPr lang="zh-CN" altLang="en-US" sz="1600" dirty="0" smtClean="0">
                <a:solidFill>
                  <a:srgbClr val="FF0000"/>
                </a:solidFill>
                <a:latin typeface="Times New Roman"/>
                <a:cs typeface="Times New Roman"/>
              </a:rPr>
              <a:t>■</a:t>
            </a:r>
            <a:r>
              <a:rPr lang="zh-CN" altLang="en-US" sz="2000" dirty="0" smtClean="0">
                <a:solidFill>
                  <a:srgbClr val="0070C0"/>
                </a:solidFill>
                <a:latin typeface="华文行楷" pitchFamily="2" charset="-122"/>
                <a:ea typeface="华文行楷" pitchFamily="2" charset="-122"/>
              </a:rPr>
              <a:t>教材微课视频中有相关动画 </a:t>
            </a:r>
            <a:r>
              <a:rPr lang="zh-CN" altLang="en-US" sz="2300" dirty="0" smtClean="0">
                <a:solidFill>
                  <a:srgbClr val="0070C0"/>
                </a:solidFill>
              </a:rPr>
              <a:t>）</a:t>
            </a:r>
            <a:endParaRPr lang="zh-CN" altLang="en-US" sz="2300" dirty="0">
              <a:solidFill>
                <a:srgbClr val="0070C0"/>
              </a:solidFill>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359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597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2" name="Text Box 4"/>
          <p:cNvSpPr txBox="1">
            <a:spLocks noChangeArrowheads="1"/>
          </p:cNvSpPr>
          <p:nvPr/>
        </p:nvSpPr>
        <p:spPr bwMode="auto">
          <a:xfrm>
            <a:off x="823532" y="571480"/>
            <a:ext cx="7715304" cy="5078313"/>
          </a:xfrm>
          <a:prstGeom prst="rect">
            <a:avLst/>
          </a:prstGeom>
          <a:noFill/>
          <a:ln w="9525">
            <a:noFill/>
            <a:miter lim="800000"/>
            <a:headEnd/>
            <a:tailEnd/>
          </a:ln>
          <a:effectLst/>
        </p:spPr>
        <p:txBody>
          <a:bodyPr wrap="square">
            <a:spAutoFit/>
          </a:bodyPr>
          <a:lstStyle/>
          <a:p>
            <a:pPr algn="ctr">
              <a:lnSpc>
                <a:spcPct val="150000"/>
              </a:lnSpc>
              <a:spcBef>
                <a:spcPct val="5000"/>
              </a:spcBef>
            </a:pPr>
            <a:r>
              <a:rPr lang="en-US" sz="2800" dirty="0" smtClean="0">
                <a:solidFill>
                  <a:srgbClr val="0070C0"/>
                </a:solidFill>
                <a:latin typeface="黑体" pitchFamily="49" charset="-122"/>
                <a:ea typeface="黑体" pitchFamily="49" charset="-122"/>
              </a:rPr>
              <a:t>3.5 </a:t>
            </a:r>
            <a:r>
              <a:rPr lang="zh-CN" altLang="en-US" sz="2800" dirty="0" smtClean="0">
                <a:solidFill>
                  <a:srgbClr val="0070C0"/>
                </a:solidFill>
                <a:latin typeface="+mn-ea"/>
                <a:ea typeface="+mn-ea"/>
              </a:rPr>
              <a:t>博弈树搜索</a:t>
            </a:r>
            <a:endParaRPr lang="en-US" altLang="zh-CN" sz="2800" dirty="0" smtClean="0">
              <a:solidFill>
                <a:srgbClr val="0070C0"/>
              </a:solidFill>
              <a:latin typeface="+mn-ea"/>
              <a:ea typeface="+mn-ea"/>
            </a:endParaRPr>
          </a:p>
          <a:p>
            <a:pPr>
              <a:lnSpc>
                <a:spcPct val="120000"/>
              </a:lnSpc>
              <a:spcBef>
                <a:spcPct val="5000"/>
              </a:spcBef>
            </a:pPr>
            <a:r>
              <a:rPr lang="en-US" dirty="0" smtClean="0">
                <a:solidFill>
                  <a:srgbClr val="0070C0"/>
                </a:solidFill>
                <a:latin typeface="黑体" pitchFamily="49" charset="-122"/>
                <a:ea typeface="黑体" pitchFamily="49" charset="-122"/>
              </a:rPr>
              <a:t>3.5.1 </a:t>
            </a:r>
            <a:r>
              <a:rPr lang="zh-CN" altLang="en-US" dirty="0" smtClean="0">
                <a:solidFill>
                  <a:srgbClr val="0070C0"/>
                </a:solidFill>
                <a:latin typeface="黑体" pitchFamily="49" charset="-122"/>
                <a:ea typeface="黑体" pitchFamily="49" charset="-122"/>
              </a:rPr>
              <a:t>博弈</a:t>
            </a:r>
            <a:r>
              <a:rPr lang="zh-CN" altLang="en-US" dirty="0">
                <a:solidFill>
                  <a:srgbClr val="0070C0"/>
                </a:solidFill>
                <a:latin typeface="黑体" pitchFamily="49" charset="-122"/>
                <a:ea typeface="黑体" pitchFamily="49" charset="-122"/>
              </a:rPr>
              <a:t>树的概念</a:t>
            </a:r>
          </a:p>
          <a:p>
            <a:pPr>
              <a:lnSpc>
                <a:spcPct val="150000"/>
              </a:lnSpc>
            </a:pPr>
            <a:r>
              <a:rPr lang="zh-CN" altLang="en-US" sz="2000" dirty="0" smtClean="0">
                <a:solidFill>
                  <a:srgbClr val="0070C0"/>
                </a:solidFill>
              </a:rPr>
              <a:t>     </a:t>
            </a:r>
            <a:r>
              <a:rPr lang="zh-CN" altLang="en-US" dirty="0" smtClean="0">
                <a:solidFill>
                  <a:srgbClr val="0070C0"/>
                </a:solidFill>
              </a:rPr>
              <a:t>描述</a:t>
            </a:r>
            <a:r>
              <a:rPr lang="zh-CN" altLang="en-US" dirty="0">
                <a:solidFill>
                  <a:srgbClr val="0070C0"/>
                </a:solidFill>
              </a:rPr>
              <a:t>博弈过程的与或树称为博弈树，它有如下特点：</a:t>
            </a:r>
          </a:p>
          <a:p>
            <a:pPr>
              <a:lnSpc>
                <a:spcPct val="150000"/>
              </a:lnSpc>
            </a:pPr>
            <a:r>
              <a:rPr lang="en-US" sz="2300" dirty="0">
                <a:solidFill>
                  <a:srgbClr val="0070C0"/>
                </a:solidFill>
              </a:rPr>
              <a:t>    </a:t>
            </a:r>
            <a:r>
              <a:rPr lang="en-US" sz="2300" b="1" dirty="0">
                <a:solidFill>
                  <a:srgbClr val="0070C0"/>
                </a:solidFill>
                <a:latin typeface="仿宋" pitchFamily="49" charset="-122"/>
                <a:ea typeface="仿宋" pitchFamily="49" charset="-122"/>
              </a:rPr>
              <a:t>(1) </a:t>
            </a:r>
            <a:r>
              <a:rPr lang="zh-CN" altLang="en-US" sz="2300" b="1" dirty="0">
                <a:solidFill>
                  <a:srgbClr val="0070C0"/>
                </a:solidFill>
                <a:latin typeface="仿宋" pitchFamily="49" charset="-122"/>
                <a:ea typeface="仿宋" pitchFamily="49" charset="-122"/>
              </a:rPr>
              <a:t>博弈的初始格局是初始节点。</a:t>
            </a:r>
          </a:p>
          <a:p>
            <a:pPr>
              <a:lnSpc>
                <a:spcPct val="150000"/>
              </a:lnSpc>
            </a:pPr>
            <a:r>
              <a:rPr lang="en-US" sz="2300" b="1" dirty="0">
                <a:solidFill>
                  <a:srgbClr val="0070C0"/>
                </a:solidFill>
                <a:latin typeface="仿宋" pitchFamily="49" charset="-122"/>
                <a:ea typeface="仿宋" pitchFamily="49" charset="-122"/>
              </a:rPr>
              <a:t>  </a:t>
            </a:r>
            <a:r>
              <a:rPr lang="en-US" sz="2300" b="1" dirty="0" smtClean="0">
                <a:solidFill>
                  <a:srgbClr val="0070C0"/>
                </a:solidFill>
                <a:latin typeface="仿宋" pitchFamily="49" charset="-122"/>
                <a:ea typeface="仿宋" pitchFamily="49" charset="-122"/>
              </a:rPr>
              <a:t>(</a:t>
            </a:r>
            <a:r>
              <a:rPr lang="en-US" sz="2300" b="1" dirty="0">
                <a:solidFill>
                  <a:srgbClr val="0070C0"/>
                </a:solidFill>
                <a:latin typeface="仿宋" pitchFamily="49" charset="-122"/>
                <a:ea typeface="仿宋" pitchFamily="49" charset="-122"/>
              </a:rPr>
              <a:t>2) </a:t>
            </a:r>
            <a:r>
              <a:rPr lang="zh-CN" altLang="en-US" sz="2300" b="1" dirty="0">
                <a:solidFill>
                  <a:srgbClr val="0070C0"/>
                </a:solidFill>
                <a:latin typeface="仿宋" pitchFamily="49" charset="-122"/>
                <a:ea typeface="仿宋" pitchFamily="49" charset="-122"/>
              </a:rPr>
              <a:t>在博弈树中</a:t>
            </a:r>
            <a:r>
              <a:rPr lang="zh-CN" altLang="en-US" sz="2300" b="1" dirty="0" smtClean="0">
                <a:solidFill>
                  <a:srgbClr val="0070C0"/>
                </a:solidFill>
                <a:latin typeface="仿宋" pitchFamily="49" charset="-122"/>
                <a:ea typeface="仿宋" pitchFamily="49" charset="-122"/>
              </a:rPr>
              <a:t>，或节点和与节点</a:t>
            </a:r>
            <a:r>
              <a:rPr lang="zh-CN" altLang="en-US" sz="2300" b="1" dirty="0">
                <a:solidFill>
                  <a:srgbClr val="0070C0"/>
                </a:solidFill>
                <a:latin typeface="仿宋" pitchFamily="49" charset="-122"/>
                <a:ea typeface="仿宋" pitchFamily="49" charset="-122"/>
              </a:rPr>
              <a:t>是逐层交替出现的。自己一方扩展的节点之间是“或”关系，对方扩展的节点之间是“与”关系。双方轮流地扩展节点。</a:t>
            </a:r>
          </a:p>
          <a:p>
            <a:pPr>
              <a:lnSpc>
                <a:spcPct val="150000"/>
              </a:lnSpc>
            </a:pPr>
            <a:r>
              <a:rPr lang="en-US" sz="2300" b="1" dirty="0">
                <a:solidFill>
                  <a:srgbClr val="0070C0"/>
                </a:solidFill>
                <a:latin typeface="仿宋" pitchFamily="49" charset="-122"/>
                <a:ea typeface="仿宋" pitchFamily="49" charset="-122"/>
              </a:rPr>
              <a:t> </a:t>
            </a:r>
            <a:r>
              <a:rPr lang="en-US" sz="2300" b="1" dirty="0" smtClean="0">
                <a:solidFill>
                  <a:srgbClr val="0070C0"/>
                </a:solidFill>
                <a:latin typeface="仿宋" pitchFamily="49" charset="-122"/>
                <a:ea typeface="仿宋" pitchFamily="49" charset="-122"/>
              </a:rPr>
              <a:t> </a:t>
            </a:r>
            <a:r>
              <a:rPr lang="en-US" sz="2300" b="1" dirty="0">
                <a:solidFill>
                  <a:srgbClr val="0070C0"/>
                </a:solidFill>
                <a:latin typeface="仿宋" pitchFamily="49" charset="-122"/>
                <a:ea typeface="仿宋" pitchFamily="49" charset="-122"/>
              </a:rPr>
              <a:t>(3) </a:t>
            </a:r>
            <a:r>
              <a:rPr lang="zh-CN" altLang="en-US" sz="2300" b="1" dirty="0">
                <a:solidFill>
                  <a:srgbClr val="0070C0"/>
                </a:solidFill>
                <a:latin typeface="仿宋" pitchFamily="49" charset="-122"/>
                <a:ea typeface="仿宋" pitchFamily="49" charset="-122"/>
              </a:rPr>
              <a:t>所有自己一方获胜的终局都是本原问题，相应的节点是可解节点；所有使对方获胜的终局都是不可解节点。</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1235972">
                                            <p:txEl>
                                              <p:pRg st="0" end="0"/>
                                            </p:txEl>
                                          </p:spTgt>
                                        </p:tgtEl>
                                        <p:attrNameLst>
                                          <p:attrName>style.visibility</p:attrName>
                                        </p:attrNameLst>
                                      </p:cBhvr>
                                      <p:to>
                                        <p:strVal val="visible"/>
                                      </p:to>
                                    </p:set>
                                    <p:animEffect transition="in" filter="checkerboard(across)">
                                      <p:cBhvr>
                                        <p:cTn id="7" dur="500"/>
                                        <p:tgtEl>
                                          <p:spTgt spid="12359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35972">
                                            <p:txEl>
                                              <p:pRg st="1" end="1"/>
                                            </p:txEl>
                                          </p:spTgt>
                                        </p:tgtEl>
                                        <p:attrNameLst>
                                          <p:attrName>style.visibility</p:attrName>
                                        </p:attrNameLst>
                                      </p:cBhvr>
                                      <p:to>
                                        <p:strVal val="visible"/>
                                      </p:to>
                                    </p:set>
                                    <p:anim calcmode="lin" valueType="num">
                                      <p:cBhvr additive="base">
                                        <p:cTn id="12" dur="500" fill="hold"/>
                                        <p:tgtEl>
                                          <p:spTgt spid="1235972">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23597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235972">
                                            <p:txEl>
                                              <p:pRg st="2" end="2"/>
                                            </p:txEl>
                                          </p:spTgt>
                                        </p:tgtEl>
                                        <p:attrNameLst>
                                          <p:attrName>style.visibility</p:attrName>
                                        </p:attrNameLst>
                                      </p:cBhvr>
                                      <p:to>
                                        <p:strVal val="visible"/>
                                      </p:to>
                                    </p:set>
                                    <p:animEffect transition="in" filter="blinds(horizontal)">
                                      <p:cBhvr>
                                        <p:cTn id="18" dur="500"/>
                                        <p:tgtEl>
                                          <p:spTgt spid="1235972">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235972">
                                            <p:txEl>
                                              <p:pRg st="3" end="3"/>
                                            </p:txEl>
                                          </p:spTgt>
                                        </p:tgtEl>
                                        <p:attrNameLst>
                                          <p:attrName>style.visibility</p:attrName>
                                        </p:attrNameLst>
                                      </p:cBhvr>
                                      <p:to>
                                        <p:strVal val="visible"/>
                                      </p:to>
                                    </p:set>
                                    <p:animEffect transition="in" filter="blinds(horizontal)">
                                      <p:cBhvr>
                                        <p:cTn id="21" dur="500"/>
                                        <p:tgtEl>
                                          <p:spTgt spid="1235972">
                                            <p:txEl>
                                              <p:pRg st="3" end="3"/>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235972">
                                            <p:txEl>
                                              <p:pRg st="4" end="4"/>
                                            </p:txEl>
                                          </p:spTgt>
                                        </p:tgtEl>
                                        <p:attrNameLst>
                                          <p:attrName>style.visibility</p:attrName>
                                        </p:attrNameLst>
                                      </p:cBhvr>
                                      <p:to>
                                        <p:strVal val="visible"/>
                                      </p:to>
                                    </p:set>
                                    <p:animEffect transition="in" filter="blinds(horizontal)">
                                      <p:cBhvr>
                                        <p:cTn id="24" dur="500"/>
                                        <p:tgtEl>
                                          <p:spTgt spid="1235972">
                                            <p:txEl>
                                              <p:pRg st="4" end="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235972">
                                            <p:txEl>
                                              <p:pRg st="5" end="5"/>
                                            </p:txEl>
                                          </p:spTgt>
                                        </p:tgtEl>
                                        <p:attrNameLst>
                                          <p:attrName>style.visibility</p:attrName>
                                        </p:attrNameLst>
                                      </p:cBhvr>
                                      <p:to>
                                        <p:strVal val="visible"/>
                                      </p:to>
                                    </p:set>
                                    <p:animEffect transition="in" filter="blinds(horizontal)">
                                      <p:cBhvr>
                                        <p:cTn id="27" dur="500"/>
                                        <p:tgtEl>
                                          <p:spTgt spid="123597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2" name="Text Box 4"/>
          <p:cNvSpPr txBox="1">
            <a:spLocks noChangeArrowheads="1"/>
          </p:cNvSpPr>
          <p:nvPr/>
        </p:nvSpPr>
        <p:spPr bwMode="auto">
          <a:xfrm>
            <a:off x="714348" y="571480"/>
            <a:ext cx="7715304" cy="5247590"/>
          </a:xfrm>
          <a:prstGeom prst="rect">
            <a:avLst/>
          </a:prstGeom>
          <a:noFill/>
          <a:ln w="9525">
            <a:noFill/>
            <a:miter lim="800000"/>
            <a:headEnd/>
            <a:tailEnd/>
          </a:ln>
          <a:effectLst/>
        </p:spPr>
        <p:txBody>
          <a:bodyPr wrap="square">
            <a:spAutoFit/>
          </a:bodyPr>
          <a:lstStyle/>
          <a:p>
            <a:pPr>
              <a:lnSpc>
                <a:spcPct val="150000"/>
              </a:lnSpc>
              <a:spcBef>
                <a:spcPts val="600"/>
              </a:spcBef>
            </a:pPr>
            <a:r>
              <a:rPr lang="en-US" dirty="0" smtClean="0">
                <a:solidFill>
                  <a:srgbClr val="0070C0"/>
                </a:solidFill>
                <a:latin typeface="+mn-ea"/>
                <a:ea typeface="+mn-ea"/>
              </a:rPr>
              <a:t>3.5.2  </a:t>
            </a:r>
            <a:r>
              <a:rPr lang="zh-CN" altLang="en-US" dirty="0" smtClean="0">
                <a:solidFill>
                  <a:srgbClr val="0070C0"/>
                </a:solidFill>
                <a:latin typeface="+mn-ea"/>
                <a:ea typeface="+mn-ea"/>
              </a:rPr>
              <a:t>极</a:t>
            </a:r>
            <a:r>
              <a:rPr lang="zh-CN" altLang="en-US" dirty="0">
                <a:solidFill>
                  <a:srgbClr val="0070C0"/>
                </a:solidFill>
                <a:latin typeface="+mn-ea"/>
                <a:ea typeface="+mn-ea"/>
              </a:rPr>
              <a:t>小</a:t>
            </a:r>
            <a:r>
              <a:rPr lang="en-US" dirty="0">
                <a:solidFill>
                  <a:srgbClr val="0070C0"/>
                </a:solidFill>
                <a:latin typeface="+mn-ea"/>
                <a:ea typeface="+mn-ea"/>
              </a:rPr>
              <a:t>-</a:t>
            </a:r>
            <a:r>
              <a:rPr lang="zh-CN" altLang="en-US" dirty="0">
                <a:solidFill>
                  <a:srgbClr val="0070C0"/>
                </a:solidFill>
                <a:latin typeface="+mn-ea"/>
                <a:ea typeface="+mn-ea"/>
              </a:rPr>
              <a:t>极大分析法</a:t>
            </a:r>
          </a:p>
          <a:p>
            <a:pPr>
              <a:lnSpc>
                <a:spcPct val="110000"/>
              </a:lnSpc>
              <a:spcBef>
                <a:spcPts val="600"/>
              </a:spcBef>
            </a:pPr>
            <a:r>
              <a:rPr lang="en-US" sz="2000" dirty="0" smtClean="0"/>
              <a:t>    </a:t>
            </a:r>
            <a:r>
              <a:rPr lang="en-US" sz="2000" dirty="0">
                <a:solidFill>
                  <a:srgbClr val="0070C0"/>
                </a:solidFill>
              </a:rPr>
              <a:t>(1) </a:t>
            </a:r>
            <a:r>
              <a:rPr lang="zh-CN" altLang="en-US" sz="2000" dirty="0">
                <a:solidFill>
                  <a:srgbClr val="0070C0"/>
                </a:solidFill>
              </a:rPr>
              <a:t>设博弈的双方中一方为</a:t>
            </a:r>
            <a:r>
              <a:rPr lang="en-US" sz="2000" i="1" dirty="0">
                <a:solidFill>
                  <a:srgbClr val="0070C0"/>
                </a:solidFill>
              </a:rPr>
              <a:t>A</a:t>
            </a:r>
            <a:r>
              <a:rPr lang="zh-CN" altLang="en-US" sz="2000" dirty="0">
                <a:solidFill>
                  <a:srgbClr val="0070C0"/>
                </a:solidFill>
              </a:rPr>
              <a:t>，另一方为</a:t>
            </a:r>
            <a:r>
              <a:rPr lang="en-US" sz="2000" i="1" dirty="0">
                <a:solidFill>
                  <a:srgbClr val="0070C0"/>
                </a:solidFill>
              </a:rPr>
              <a:t>B</a:t>
            </a:r>
            <a:r>
              <a:rPr lang="zh-CN" altLang="en-US" sz="2000" dirty="0">
                <a:solidFill>
                  <a:srgbClr val="0070C0"/>
                </a:solidFill>
              </a:rPr>
              <a:t>。然后为其中的</a:t>
            </a:r>
            <a:r>
              <a:rPr lang="zh-CN" altLang="en-US" sz="2000" dirty="0" smtClean="0">
                <a:solidFill>
                  <a:srgbClr val="0070C0"/>
                </a:solidFill>
              </a:rPr>
              <a:t>一方寻找</a:t>
            </a:r>
            <a:r>
              <a:rPr lang="zh-CN" altLang="en-US" sz="2000" dirty="0">
                <a:solidFill>
                  <a:srgbClr val="0070C0"/>
                </a:solidFill>
              </a:rPr>
              <a:t>一个最优行动方案。</a:t>
            </a:r>
          </a:p>
          <a:p>
            <a:pPr algn="just">
              <a:lnSpc>
                <a:spcPct val="110000"/>
              </a:lnSpc>
              <a:spcBef>
                <a:spcPts val="1200"/>
              </a:spcBef>
            </a:pPr>
            <a:r>
              <a:rPr lang="en-US" sz="2000" dirty="0">
                <a:solidFill>
                  <a:srgbClr val="0070C0"/>
                </a:solidFill>
              </a:rPr>
              <a:t>    (2) </a:t>
            </a:r>
            <a:r>
              <a:rPr lang="zh-CN" altLang="en-US" sz="2000" dirty="0">
                <a:solidFill>
                  <a:srgbClr val="0070C0"/>
                </a:solidFill>
              </a:rPr>
              <a:t>为了找到当前的最优行动方案，需要对各个可能的方案所产生的后果进行比较。具体地说，就是要考虑每一方案实施后对方可能采取的所有行动，并计算可能的得分。</a:t>
            </a:r>
          </a:p>
          <a:p>
            <a:pPr algn="just">
              <a:lnSpc>
                <a:spcPct val="110000"/>
              </a:lnSpc>
              <a:spcBef>
                <a:spcPts val="1200"/>
              </a:spcBef>
            </a:pPr>
            <a:r>
              <a:rPr lang="en-US" sz="2000" dirty="0">
                <a:solidFill>
                  <a:srgbClr val="0070C0"/>
                </a:solidFill>
              </a:rPr>
              <a:t>    (3) </a:t>
            </a:r>
            <a:r>
              <a:rPr lang="zh-CN" altLang="en-US" sz="2000" dirty="0">
                <a:solidFill>
                  <a:srgbClr val="0070C0"/>
                </a:solidFill>
              </a:rPr>
              <a:t>为计算得分，需要根据问题的特性信息定义一个估价函数，用来估算当前博弈树端节点的得分</a:t>
            </a:r>
            <a:r>
              <a:rPr lang="zh-CN" altLang="en-US" sz="2000" dirty="0" smtClean="0">
                <a:solidFill>
                  <a:srgbClr val="0070C0"/>
                </a:solidFill>
              </a:rPr>
              <a:t>。估算</a:t>
            </a:r>
            <a:r>
              <a:rPr lang="zh-CN" altLang="en-US" sz="2000" dirty="0">
                <a:solidFill>
                  <a:srgbClr val="0070C0"/>
                </a:solidFill>
              </a:rPr>
              <a:t>出来的得分称为静态估值。</a:t>
            </a:r>
          </a:p>
          <a:p>
            <a:pPr algn="just">
              <a:lnSpc>
                <a:spcPct val="110000"/>
              </a:lnSpc>
              <a:spcBef>
                <a:spcPts val="1200"/>
              </a:spcBef>
            </a:pPr>
            <a:r>
              <a:rPr lang="en-US" sz="2000" dirty="0">
                <a:solidFill>
                  <a:srgbClr val="0070C0"/>
                </a:solidFill>
              </a:rPr>
              <a:t>    (4) </a:t>
            </a:r>
            <a:r>
              <a:rPr lang="zh-CN" altLang="en-US" sz="2000" dirty="0">
                <a:solidFill>
                  <a:srgbClr val="0070C0"/>
                </a:solidFill>
              </a:rPr>
              <a:t>当端节点的估值计算出来后，再推算出父节点的得分，</a:t>
            </a:r>
            <a:r>
              <a:rPr lang="zh-CN" altLang="en-US" sz="2000" dirty="0" smtClean="0">
                <a:solidFill>
                  <a:srgbClr val="0070C0"/>
                </a:solidFill>
              </a:rPr>
              <a:t>推算方法</a:t>
            </a:r>
            <a:r>
              <a:rPr lang="zh-CN" altLang="en-US" sz="2000" dirty="0">
                <a:solidFill>
                  <a:srgbClr val="0070C0"/>
                </a:solidFill>
              </a:rPr>
              <a:t>是：</a:t>
            </a:r>
            <a:r>
              <a:rPr lang="zh-CN" altLang="en-US" sz="2000" dirty="0" smtClean="0">
                <a:solidFill>
                  <a:srgbClr val="0070C0"/>
                </a:solidFill>
              </a:rPr>
              <a:t>对或节点</a:t>
            </a:r>
            <a:r>
              <a:rPr lang="zh-CN" altLang="en-US" sz="2000" dirty="0">
                <a:solidFill>
                  <a:srgbClr val="0070C0"/>
                </a:solidFill>
              </a:rPr>
              <a:t>，选其子节点中一个最大的得分作为父节点的得分，这是为了使自己在可供选择的方案中选一个对自己最有利的方案；</a:t>
            </a:r>
            <a:r>
              <a:rPr lang="zh-CN" altLang="en-US" sz="2000" dirty="0" smtClean="0">
                <a:solidFill>
                  <a:srgbClr val="0070C0"/>
                </a:solidFill>
              </a:rPr>
              <a:t>对与节点</a:t>
            </a:r>
            <a:r>
              <a:rPr lang="zh-CN" altLang="en-US" sz="2000" dirty="0">
                <a:solidFill>
                  <a:srgbClr val="0070C0"/>
                </a:solidFill>
              </a:rPr>
              <a:t>，选其子节点中一个最小的得分作为父节点的得分，这是为了立足于最坏的情况。这样计算出的父节点的得分称为倒推值</a:t>
            </a:r>
            <a:r>
              <a:rPr lang="zh-CN" altLang="en-US" sz="2000" dirty="0" smtClean="0">
                <a:solidFill>
                  <a:srgbClr val="0070C0"/>
                </a:solidFill>
              </a:rPr>
              <a:t>。</a:t>
            </a:r>
            <a:endParaRPr lang="zh-CN" altLang="en-US" dirty="0">
              <a:solidFill>
                <a:srgbClr val="0070C0"/>
              </a:solidFill>
              <a:latin typeface="宋体" charset="-122"/>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1235972">
                                            <p:txEl>
                                              <p:pRg st="0" end="0"/>
                                            </p:txEl>
                                          </p:spTgt>
                                        </p:tgtEl>
                                        <p:attrNameLst>
                                          <p:attrName>style.visibility</p:attrName>
                                        </p:attrNameLst>
                                      </p:cBhvr>
                                      <p:to>
                                        <p:strVal val="visible"/>
                                      </p:to>
                                    </p:set>
                                    <p:animEffect transition="in" filter="checkerboard(across)">
                                      <p:cBhvr>
                                        <p:cTn id="7" dur="500"/>
                                        <p:tgtEl>
                                          <p:spTgt spid="12359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35972">
                                            <p:txEl>
                                              <p:pRg st="1" end="1"/>
                                            </p:txEl>
                                          </p:spTgt>
                                        </p:tgtEl>
                                        <p:attrNameLst>
                                          <p:attrName>style.visibility</p:attrName>
                                        </p:attrNameLst>
                                      </p:cBhvr>
                                      <p:to>
                                        <p:strVal val="visible"/>
                                      </p:to>
                                    </p:set>
                                    <p:animEffect transition="in" filter="blinds(horizontal)">
                                      <p:cBhvr>
                                        <p:cTn id="12" dur="500"/>
                                        <p:tgtEl>
                                          <p:spTgt spid="123597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35972">
                                            <p:txEl>
                                              <p:pRg st="2" end="2"/>
                                            </p:txEl>
                                          </p:spTgt>
                                        </p:tgtEl>
                                        <p:attrNameLst>
                                          <p:attrName>style.visibility</p:attrName>
                                        </p:attrNameLst>
                                      </p:cBhvr>
                                      <p:to>
                                        <p:strVal val="visible"/>
                                      </p:to>
                                    </p:set>
                                    <p:animEffect transition="in" filter="blinds(horizontal)">
                                      <p:cBhvr>
                                        <p:cTn id="17" dur="500"/>
                                        <p:tgtEl>
                                          <p:spTgt spid="123597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35972">
                                            <p:txEl>
                                              <p:pRg st="3" end="3"/>
                                            </p:txEl>
                                          </p:spTgt>
                                        </p:tgtEl>
                                        <p:attrNameLst>
                                          <p:attrName>style.visibility</p:attrName>
                                        </p:attrNameLst>
                                      </p:cBhvr>
                                      <p:to>
                                        <p:strVal val="visible"/>
                                      </p:to>
                                    </p:set>
                                    <p:animEffect transition="in" filter="blinds(horizontal)">
                                      <p:cBhvr>
                                        <p:cTn id="22" dur="500"/>
                                        <p:tgtEl>
                                          <p:spTgt spid="123597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35972">
                                            <p:txEl>
                                              <p:pRg st="4" end="4"/>
                                            </p:txEl>
                                          </p:spTgt>
                                        </p:tgtEl>
                                        <p:attrNameLst>
                                          <p:attrName>style.visibility</p:attrName>
                                        </p:attrNameLst>
                                      </p:cBhvr>
                                      <p:to>
                                        <p:strVal val="visible"/>
                                      </p:to>
                                    </p:set>
                                    <p:animEffect transition="in" filter="blinds(horizontal)">
                                      <p:cBhvr>
                                        <p:cTn id="27" dur="500"/>
                                        <p:tgtEl>
                                          <p:spTgt spid="123597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7106" name="Picture 2" descr="E:\人工智能导论\085054-01 人工智能导论(图)\tu\RG3-20.tif"/>
          <p:cNvPicPr>
            <a:picLocks noChangeAspect="1" noChangeArrowheads="1"/>
          </p:cNvPicPr>
          <p:nvPr/>
        </p:nvPicPr>
        <p:blipFill>
          <a:blip r:embed="rId2"/>
          <a:srcRect/>
          <a:stretch>
            <a:fillRect/>
          </a:stretch>
        </p:blipFill>
        <p:spPr bwMode="auto">
          <a:xfrm>
            <a:off x="857224" y="1071547"/>
            <a:ext cx="7488000" cy="2786082"/>
          </a:xfrm>
          <a:prstGeom prst="rect">
            <a:avLst/>
          </a:prstGeom>
          <a:noFill/>
        </p:spPr>
      </p:pic>
      <p:sp>
        <p:nvSpPr>
          <p:cNvPr id="1327107" name="Text Box 3"/>
          <p:cNvSpPr txBox="1">
            <a:spLocks noChangeArrowheads="1"/>
          </p:cNvSpPr>
          <p:nvPr/>
        </p:nvSpPr>
        <p:spPr bwMode="auto">
          <a:xfrm>
            <a:off x="2928926" y="4429132"/>
            <a:ext cx="4071966" cy="357190"/>
          </a:xfrm>
          <a:prstGeom prst="rect">
            <a:avLst/>
          </a:prstGeom>
          <a:solidFill>
            <a:srgbClr val="FFFFFF"/>
          </a:solidFill>
          <a:ln w="9525">
            <a:solidFill>
              <a:srgbClr val="FFFFFF"/>
            </a:solidFill>
            <a:miter lim="800000"/>
            <a:headEnd/>
            <a:tailEnd/>
          </a:ln>
        </p:spPr>
        <p:txBody>
          <a:bodyPr vert="horz" wrap="square" lIns="0" tIns="0" rIns="0" bIns="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rgbClr val="00B0F0"/>
                </a:solidFill>
                <a:effectLst/>
                <a:latin typeface="Calibri" pitchFamily="34" charset="0"/>
                <a:ea typeface="宋体" pitchFamily="2" charset="-122"/>
                <a:cs typeface="宋体" pitchFamily="2" charset="-122"/>
              </a:rPr>
              <a:t>图</a:t>
            </a:r>
            <a:r>
              <a:rPr kumimoji="0" lang="en-US" altLang="zh-CN" b="0" i="0" u="none" strike="noStrike" cap="none" normalizeH="0" baseline="0" dirty="0" smtClean="0">
                <a:ln>
                  <a:noFill/>
                </a:ln>
                <a:solidFill>
                  <a:srgbClr val="00B0F0"/>
                </a:solidFill>
                <a:effectLst/>
                <a:latin typeface="Calibri" pitchFamily="34" charset="0"/>
                <a:ea typeface="宋体" pitchFamily="2" charset="-122"/>
                <a:cs typeface="宋体" pitchFamily="2" charset="-122"/>
              </a:rPr>
              <a:t>3-20 </a:t>
            </a:r>
            <a:r>
              <a:rPr kumimoji="0" lang="zh-CN" altLang="en-US" b="0" i="0" u="none" strike="noStrike" cap="none" normalizeH="0" baseline="0" dirty="0" smtClean="0">
                <a:ln>
                  <a:noFill/>
                </a:ln>
                <a:solidFill>
                  <a:srgbClr val="00B0F0"/>
                </a:solidFill>
                <a:effectLst/>
                <a:latin typeface="宋体" pitchFamily="2" charset="-122"/>
                <a:ea typeface="宋体" pitchFamily="2" charset="-122"/>
                <a:cs typeface="宋体" pitchFamily="2" charset="-122"/>
              </a:rPr>
              <a:t>倒推值的计算</a:t>
            </a:r>
            <a:r>
              <a:rPr kumimoji="0" lang="zh-CN" altLang="en-US" b="0" i="0" u="none" strike="noStrike" cap="none" normalizeH="0" baseline="0" dirty="0" smtClean="0">
                <a:ln>
                  <a:noFill/>
                </a:ln>
                <a:solidFill>
                  <a:srgbClr val="00B0F0"/>
                </a:solidFill>
                <a:effectLst/>
                <a:latin typeface="Calibri" pitchFamily="34" charset="0"/>
                <a:ea typeface="宋体" pitchFamily="2" charset="-122"/>
                <a:cs typeface="宋体" pitchFamily="2" charset="-122"/>
              </a:rPr>
              <a:t>示例</a:t>
            </a:r>
            <a:endParaRPr kumimoji="0" lang="zh-CN" b="0" i="0" u="none" strike="noStrike" cap="none" normalizeH="0" baseline="0" dirty="0" smtClean="0">
              <a:ln>
                <a:noFill/>
              </a:ln>
              <a:solidFill>
                <a:srgbClr val="00B0F0"/>
              </a:solidFill>
              <a:effectLst/>
              <a:latin typeface="Arial" pitchFamily="34" charset="0"/>
              <a:ea typeface="宋体" pitchFamily="2" charset="-122"/>
              <a:cs typeface="宋体" pitchFamily="2" charset="-122"/>
            </a:endParaRPr>
          </a:p>
        </p:txBody>
      </p:sp>
    </p:spTree>
  </p:cSld>
  <p:clrMapOvr>
    <a:masterClrMapping/>
  </p:clrMapOvr>
  <p:transition>
    <p:check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8195" name="Picture 3"/>
          <p:cNvPicPr>
            <a:picLocks noChangeAspect="1" noChangeArrowheads="1"/>
          </p:cNvPicPr>
          <p:nvPr/>
        </p:nvPicPr>
        <p:blipFill>
          <a:blip r:embed="rId2">
            <a:duotone>
              <a:prstClr val="black"/>
              <a:schemeClr val="accent5">
                <a:tint val="45000"/>
                <a:satMod val="400000"/>
              </a:schemeClr>
            </a:duotone>
          </a:blip>
          <a:srcRect/>
          <a:stretch>
            <a:fillRect/>
          </a:stretch>
        </p:blipFill>
        <p:spPr bwMode="auto">
          <a:xfrm>
            <a:off x="857224" y="1142948"/>
            <a:ext cx="7286676" cy="4000564"/>
          </a:xfrm>
          <a:prstGeom prst="rect">
            <a:avLst/>
          </a:prstGeom>
          <a:noFill/>
        </p:spPr>
      </p:pic>
    </p:spTree>
  </p:cSld>
  <p:clrMapOvr>
    <a:masterClrMapping/>
  </p:clrMapOvr>
  <p:transition>
    <p:checke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2" name="Text Box 4"/>
          <p:cNvSpPr txBox="1">
            <a:spLocks noChangeArrowheads="1"/>
          </p:cNvSpPr>
          <p:nvPr/>
        </p:nvSpPr>
        <p:spPr bwMode="auto">
          <a:xfrm>
            <a:off x="775336" y="721608"/>
            <a:ext cx="7480946" cy="2012859"/>
          </a:xfrm>
          <a:prstGeom prst="rect">
            <a:avLst/>
          </a:prstGeom>
          <a:noFill/>
          <a:ln w="9525">
            <a:noFill/>
            <a:miter lim="800000"/>
            <a:headEnd/>
            <a:tailEnd/>
          </a:ln>
          <a:effectLst/>
        </p:spPr>
        <p:txBody>
          <a:bodyPr wrap="square">
            <a:spAutoFit/>
          </a:bodyPr>
          <a:lstStyle/>
          <a:p>
            <a:pPr algn="just">
              <a:lnSpc>
                <a:spcPct val="130000"/>
              </a:lnSpc>
            </a:pPr>
            <a:r>
              <a:rPr lang="zh-CN" altLang="en-US" dirty="0" smtClean="0">
                <a:solidFill>
                  <a:srgbClr val="0070C0"/>
                </a:solidFill>
                <a:latin typeface="+mn-ea"/>
                <a:ea typeface="+mn-ea"/>
              </a:rPr>
              <a:t>   例 </a:t>
            </a:r>
            <a:r>
              <a:rPr lang="en-US" dirty="0" smtClean="0">
                <a:solidFill>
                  <a:srgbClr val="0070C0"/>
                </a:solidFill>
              </a:rPr>
              <a:t>3-18  </a:t>
            </a:r>
            <a:r>
              <a:rPr lang="zh-CN" altLang="en-US" dirty="0">
                <a:solidFill>
                  <a:srgbClr val="0070C0"/>
                </a:solidFill>
              </a:rPr>
              <a:t>一字棋游戏。设有如图</a:t>
            </a:r>
            <a:r>
              <a:rPr lang="en-US" dirty="0">
                <a:solidFill>
                  <a:srgbClr val="0070C0"/>
                </a:solidFill>
              </a:rPr>
              <a:t>3-21</a:t>
            </a:r>
            <a:r>
              <a:rPr lang="zh-CN" altLang="en-US" dirty="0">
                <a:solidFill>
                  <a:srgbClr val="0070C0"/>
                </a:solidFill>
              </a:rPr>
              <a:t>所示的九个空格，由</a:t>
            </a:r>
            <a:r>
              <a:rPr lang="en-US" i="1" dirty="0">
                <a:solidFill>
                  <a:srgbClr val="0070C0"/>
                </a:solidFill>
              </a:rPr>
              <a:t>A</a:t>
            </a:r>
            <a:r>
              <a:rPr lang="zh-CN" altLang="en-US" dirty="0">
                <a:solidFill>
                  <a:srgbClr val="0070C0"/>
                </a:solidFill>
              </a:rPr>
              <a:t>，</a:t>
            </a:r>
            <a:r>
              <a:rPr lang="en-US" i="1" dirty="0">
                <a:solidFill>
                  <a:srgbClr val="0070C0"/>
                </a:solidFill>
              </a:rPr>
              <a:t>B</a:t>
            </a:r>
            <a:r>
              <a:rPr lang="zh-CN" altLang="en-US" dirty="0">
                <a:solidFill>
                  <a:srgbClr val="0070C0"/>
                </a:solidFill>
              </a:rPr>
              <a:t>二人对弈，轮到谁走棋谁就往空格上放一只自己的棋子，谁先使自己的棋子构成“三子成一线”谁就取得了胜利</a:t>
            </a:r>
            <a:r>
              <a:rPr lang="zh-CN" altLang="en-US" dirty="0" smtClean="0">
                <a:solidFill>
                  <a:srgbClr val="0070C0"/>
                </a:solidFill>
              </a:rPr>
              <a:t>。</a:t>
            </a:r>
            <a:endParaRPr lang="zh-CN" altLang="en-US" dirty="0">
              <a:solidFill>
                <a:srgbClr val="0070C0"/>
              </a:solidFill>
            </a:endParaRPr>
          </a:p>
        </p:txBody>
      </p:sp>
      <p:pic>
        <p:nvPicPr>
          <p:cNvPr id="1328130" name="Picture 2" descr="E:\人工智能导论\085054-01 人工智能导论(图)\tu\RG3-21.tif"/>
          <p:cNvPicPr>
            <a:picLocks noChangeAspect="1" noChangeArrowheads="1"/>
          </p:cNvPicPr>
          <p:nvPr/>
        </p:nvPicPr>
        <p:blipFill>
          <a:blip r:embed="rId2"/>
          <a:srcRect/>
          <a:stretch>
            <a:fillRect/>
          </a:stretch>
        </p:blipFill>
        <p:spPr bwMode="auto">
          <a:xfrm>
            <a:off x="2591780" y="2928934"/>
            <a:ext cx="4752000" cy="2071702"/>
          </a:xfrm>
          <a:prstGeom prst="rect">
            <a:avLst/>
          </a:prstGeom>
          <a:noFill/>
        </p:spPr>
      </p:pic>
      <p:sp>
        <p:nvSpPr>
          <p:cNvPr id="1328131" name="Text Box 3"/>
          <p:cNvSpPr txBox="1">
            <a:spLocks noChangeArrowheads="1"/>
          </p:cNvSpPr>
          <p:nvPr/>
        </p:nvSpPr>
        <p:spPr bwMode="auto">
          <a:xfrm>
            <a:off x="4202018" y="5214950"/>
            <a:ext cx="2868619" cy="412747"/>
          </a:xfrm>
          <a:prstGeom prst="rect">
            <a:avLst/>
          </a:prstGeom>
          <a:solidFill>
            <a:srgbClr val="FFFFFF"/>
          </a:solidFill>
          <a:ln w="9525">
            <a:solidFill>
              <a:srgbClr val="FFFFFF"/>
            </a:solidFill>
            <a:miter lim="800000"/>
            <a:headEnd/>
            <a:tailEnd/>
          </a:ln>
        </p:spPr>
        <p:txBody>
          <a:bodyPr vert="horz" wrap="square" lIns="0" tIns="0" rIns="0" bIns="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2300" b="0" i="0" u="none" strike="noStrike" cap="none" normalizeH="0" baseline="0" dirty="0" smtClean="0">
                <a:ln>
                  <a:noFill/>
                </a:ln>
                <a:solidFill>
                  <a:srgbClr val="00B0F0"/>
                </a:solidFill>
                <a:effectLst/>
                <a:latin typeface="Calibri" pitchFamily="34" charset="0"/>
                <a:ea typeface="宋体" pitchFamily="2" charset="-122"/>
                <a:cs typeface="宋体" pitchFamily="2" charset="-122"/>
              </a:rPr>
              <a:t>图 </a:t>
            </a:r>
            <a:r>
              <a:rPr kumimoji="0" lang="en-US" altLang="zh-CN" sz="2300" b="0" i="0" u="none" strike="noStrike" cap="none" normalizeH="0" baseline="0" dirty="0" smtClean="0">
                <a:ln>
                  <a:noFill/>
                </a:ln>
                <a:solidFill>
                  <a:srgbClr val="00B0F0"/>
                </a:solidFill>
                <a:effectLst/>
                <a:latin typeface="Calibri" pitchFamily="34" charset="0"/>
                <a:ea typeface="宋体" pitchFamily="2" charset="-122"/>
                <a:cs typeface="宋体" pitchFamily="2" charset="-122"/>
              </a:rPr>
              <a:t>3-21 </a:t>
            </a:r>
            <a:r>
              <a:rPr kumimoji="0" lang="zh-CN" altLang="en-US" sz="2300" b="0" i="0" u="none" strike="noStrike" cap="none" normalizeH="0" baseline="0" dirty="0" smtClean="0">
                <a:ln>
                  <a:noFill/>
                </a:ln>
                <a:solidFill>
                  <a:srgbClr val="00B0F0"/>
                </a:solidFill>
                <a:effectLst/>
                <a:latin typeface="宋体" pitchFamily="2" charset="-122"/>
                <a:ea typeface="宋体" pitchFamily="2" charset="-122"/>
                <a:cs typeface="宋体" pitchFamily="2" charset="-122"/>
              </a:rPr>
              <a:t>一字棋</a:t>
            </a:r>
            <a:endParaRPr kumimoji="0" lang="zh-CN" sz="2300" b="0" i="0" u="none" strike="noStrike" cap="none" normalizeH="0" baseline="0" dirty="0" smtClean="0">
              <a:ln>
                <a:noFill/>
              </a:ln>
              <a:solidFill>
                <a:srgbClr val="00B0F0"/>
              </a:solidFill>
              <a:effectLst/>
              <a:latin typeface="Arial" pitchFamily="34" charset="0"/>
              <a:ea typeface="宋体" pitchFamily="2" charset="-122"/>
              <a:cs typeface="宋体" pitchFamily="2" charset="-122"/>
            </a:endParaRPr>
          </a:p>
        </p:txBody>
      </p:sp>
    </p:spTree>
  </p:cSld>
  <p:clrMapOvr>
    <a:masterClrMapping/>
  </p:clrMapOvr>
  <p:transition>
    <p:checke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2" name="Text Box 4"/>
          <p:cNvSpPr txBox="1">
            <a:spLocks noChangeArrowheads="1"/>
          </p:cNvSpPr>
          <p:nvPr/>
        </p:nvSpPr>
        <p:spPr bwMode="auto">
          <a:xfrm>
            <a:off x="925464" y="738454"/>
            <a:ext cx="7500990" cy="4524315"/>
          </a:xfrm>
          <a:prstGeom prst="rect">
            <a:avLst/>
          </a:prstGeom>
          <a:noFill/>
          <a:ln w="9525">
            <a:noFill/>
            <a:miter lim="800000"/>
            <a:headEnd/>
            <a:tailEnd/>
          </a:ln>
          <a:effectLst/>
        </p:spPr>
        <p:txBody>
          <a:bodyPr wrap="square">
            <a:spAutoFit/>
          </a:bodyPr>
          <a:lstStyle/>
          <a:p>
            <a:pPr>
              <a:lnSpc>
                <a:spcPct val="150000"/>
              </a:lnSpc>
            </a:pPr>
            <a:r>
              <a:rPr lang="en-US" dirty="0"/>
              <a:t> </a:t>
            </a:r>
            <a:r>
              <a:rPr lang="zh-CN" altLang="en-US" dirty="0">
                <a:solidFill>
                  <a:srgbClr val="0070C0"/>
                </a:solidFill>
              </a:rPr>
              <a:t>设棋局为</a:t>
            </a:r>
            <a:r>
              <a:rPr lang="en-US" i="1" dirty="0">
                <a:solidFill>
                  <a:srgbClr val="0070C0"/>
                </a:solidFill>
              </a:rPr>
              <a:t>P</a:t>
            </a:r>
            <a:r>
              <a:rPr lang="zh-CN" altLang="en-US" dirty="0">
                <a:solidFill>
                  <a:srgbClr val="0070C0"/>
                </a:solidFill>
              </a:rPr>
              <a:t>，估价函数为</a:t>
            </a:r>
            <a:r>
              <a:rPr lang="en-US" i="1" dirty="0">
                <a:solidFill>
                  <a:srgbClr val="0070C0"/>
                </a:solidFill>
              </a:rPr>
              <a:t>e</a:t>
            </a:r>
            <a:r>
              <a:rPr lang="en-US" dirty="0">
                <a:solidFill>
                  <a:srgbClr val="0070C0"/>
                </a:solidFill>
              </a:rPr>
              <a:t>(</a:t>
            </a:r>
            <a:r>
              <a:rPr lang="en-US" i="1" dirty="0">
                <a:solidFill>
                  <a:srgbClr val="0070C0"/>
                </a:solidFill>
              </a:rPr>
              <a:t>P</a:t>
            </a:r>
            <a:r>
              <a:rPr lang="en-US" dirty="0">
                <a:solidFill>
                  <a:srgbClr val="0070C0"/>
                </a:solidFill>
              </a:rPr>
              <a:t>)</a:t>
            </a:r>
            <a:r>
              <a:rPr lang="zh-CN" altLang="en-US" dirty="0">
                <a:solidFill>
                  <a:srgbClr val="0070C0"/>
                </a:solidFill>
              </a:rPr>
              <a:t>。</a:t>
            </a:r>
          </a:p>
          <a:p>
            <a:pPr>
              <a:lnSpc>
                <a:spcPct val="150000"/>
              </a:lnSpc>
            </a:pPr>
            <a:r>
              <a:rPr lang="en-US" dirty="0">
                <a:solidFill>
                  <a:srgbClr val="0070C0"/>
                </a:solidFill>
              </a:rPr>
              <a:t>    (1) </a:t>
            </a:r>
            <a:r>
              <a:rPr lang="zh-CN" altLang="en-US" dirty="0">
                <a:solidFill>
                  <a:srgbClr val="0070C0"/>
                </a:solidFill>
              </a:rPr>
              <a:t>若</a:t>
            </a:r>
            <a:r>
              <a:rPr lang="en-US" i="1" dirty="0">
                <a:solidFill>
                  <a:srgbClr val="0070C0"/>
                </a:solidFill>
              </a:rPr>
              <a:t>P</a:t>
            </a:r>
            <a:r>
              <a:rPr lang="zh-CN" altLang="en-US" dirty="0">
                <a:solidFill>
                  <a:srgbClr val="0070C0"/>
                </a:solidFill>
              </a:rPr>
              <a:t>是</a:t>
            </a:r>
            <a:r>
              <a:rPr lang="en-US" i="1" dirty="0">
                <a:solidFill>
                  <a:srgbClr val="0070C0"/>
                </a:solidFill>
              </a:rPr>
              <a:t>A</a:t>
            </a:r>
            <a:r>
              <a:rPr lang="zh-CN" altLang="en-US" dirty="0">
                <a:solidFill>
                  <a:srgbClr val="0070C0"/>
                </a:solidFill>
              </a:rPr>
              <a:t>必胜的棋局，则</a:t>
            </a:r>
            <a:r>
              <a:rPr lang="en-US" i="1" dirty="0">
                <a:solidFill>
                  <a:srgbClr val="0070C0"/>
                </a:solidFill>
              </a:rPr>
              <a:t>e</a:t>
            </a:r>
            <a:r>
              <a:rPr lang="en-US" dirty="0">
                <a:solidFill>
                  <a:srgbClr val="0070C0"/>
                </a:solidFill>
              </a:rPr>
              <a:t>(</a:t>
            </a:r>
            <a:r>
              <a:rPr lang="en-US" i="1" dirty="0">
                <a:solidFill>
                  <a:srgbClr val="0070C0"/>
                </a:solidFill>
              </a:rPr>
              <a:t>P</a:t>
            </a:r>
            <a:r>
              <a:rPr lang="en-US" dirty="0">
                <a:solidFill>
                  <a:srgbClr val="0070C0"/>
                </a:solidFill>
              </a:rPr>
              <a:t>)=+∞</a:t>
            </a:r>
            <a:r>
              <a:rPr lang="zh-CN" altLang="en-US" dirty="0">
                <a:solidFill>
                  <a:srgbClr val="0070C0"/>
                </a:solidFill>
              </a:rPr>
              <a:t>。</a:t>
            </a:r>
          </a:p>
          <a:p>
            <a:pPr>
              <a:lnSpc>
                <a:spcPct val="150000"/>
              </a:lnSpc>
            </a:pPr>
            <a:r>
              <a:rPr lang="en-US" dirty="0">
                <a:solidFill>
                  <a:srgbClr val="0070C0"/>
                </a:solidFill>
              </a:rPr>
              <a:t>    (2) </a:t>
            </a:r>
            <a:r>
              <a:rPr lang="zh-CN" altLang="en-US" dirty="0">
                <a:solidFill>
                  <a:srgbClr val="0070C0"/>
                </a:solidFill>
              </a:rPr>
              <a:t>若</a:t>
            </a:r>
            <a:r>
              <a:rPr lang="en-US" i="1" dirty="0">
                <a:solidFill>
                  <a:srgbClr val="0070C0"/>
                </a:solidFill>
              </a:rPr>
              <a:t>P</a:t>
            </a:r>
            <a:r>
              <a:rPr lang="zh-CN" altLang="en-US" dirty="0">
                <a:solidFill>
                  <a:srgbClr val="0070C0"/>
                </a:solidFill>
              </a:rPr>
              <a:t>是</a:t>
            </a:r>
            <a:r>
              <a:rPr lang="en-US" i="1" dirty="0">
                <a:solidFill>
                  <a:srgbClr val="0070C0"/>
                </a:solidFill>
              </a:rPr>
              <a:t>B</a:t>
            </a:r>
            <a:r>
              <a:rPr lang="zh-CN" altLang="en-US" dirty="0">
                <a:solidFill>
                  <a:srgbClr val="0070C0"/>
                </a:solidFill>
              </a:rPr>
              <a:t>必胜的棋局，则</a:t>
            </a:r>
            <a:r>
              <a:rPr lang="en-US" i="1" dirty="0">
                <a:solidFill>
                  <a:srgbClr val="0070C0"/>
                </a:solidFill>
              </a:rPr>
              <a:t>e</a:t>
            </a:r>
            <a:r>
              <a:rPr lang="en-US" dirty="0">
                <a:solidFill>
                  <a:srgbClr val="0070C0"/>
                </a:solidFill>
              </a:rPr>
              <a:t>(</a:t>
            </a:r>
            <a:r>
              <a:rPr lang="en-US" i="1" dirty="0">
                <a:solidFill>
                  <a:srgbClr val="0070C0"/>
                </a:solidFill>
              </a:rPr>
              <a:t>P</a:t>
            </a:r>
            <a:r>
              <a:rPr lang="en-US" dirty="0">
                <a:solidFill>
                  <a:srgbClr val="0070C0"/>
                </a:solidFill>
              </a:rPr>
              <a:t>)= </a:t>
            </a:r>
            <a:r>
              <a:rPr lang="en-US" dirty="0">
                <a:solidFill>
                  <a:srgbClr val="0070C0"/>
                </a:solidFill>
                <a:sym typeface="Symbol"/>
              </a:rPr>
              <a:t></a:t>
            </a:r>
            <a:r>
              <a:rPr lang="en-US" dirty="0">
                <a:solidFill>
                  <a:srgbClr val="0070C0"/>
                </a:solidFill>
              </a:rPr>
              <a:t>∞</a:t>
            </a:r>
            <a:r>
              <a:rPr lang="zh-CN" altLang="en-US" dirty="0">
                <a:solidFill>
                  <a:srgbClr val="0070C0"/>
                </a:solidFill>
              </a:rPr>
              <a:t>。</a:t>
            </a:r>
          </a:p>
          <a:p>
            <a:pPr>
              <a:lnSpc>
                <a:spcPct val="150000"/>
              </a:lnSpc>
            </a:pPr>
            <a:r>
              <a:rPr lang="en-US" dirty="0">
                <a:solidFill>
                  <a:srgbClr val="0070C0"/>
                </a:solidFill>
              </a:rPr>
              <a:t>    (3) </a:t>
            </a:r>
            <a:r>
              <a:rPr lang="zh-CN" altLang="en-US" dirty="0">
                <a:solidFill>
                  <a:srgbClr val="0070C0"/>
                </a:solidFill>
              </a:rPr>
              <a:t>若</a:t>
            </a:r>
            <a:r>
              <a:rPr lang="en-US" i="1" dirty="0">
                <a:solidFill>
                  <a:srgbClr val="0070C0"/>
                </a:solidFill>
              </a:rPr>
              <a:t>P</a:t>
            </a:r>
            <a:r>
              <a:rPr lang="zh-CN" altLang="en-US" dirty="0">
                <a:solidFill>
                  <a:srgbClr val="0070C0"/>
                </a:solidFill>
              </a:rPr>
              <a:t>是胜负未定的棋局，则</a:t>
            </a:r>
          </a:p>
          <a:p>
            <a:pPr>
              <a:lnSpc>
                <a:spcPct val="150000"/>
              </a:lnSpc>
            </a:pPr>
            <a:r>
              <a:rPr lang="en-US" dirty="0">
                <a:solidFill>
                  <a:srgbClr val="0070C0"/>
                </a:solidFill>
              </a:rPr>
              <a:t>                                </a:t>
            </a:r>
            <a:r>
              <a:rPr lang="en-US" i="1" dirty="0">
                <a:solidFill>
                  <a:srgbClr val="0070C0"/>
                </a:solidFill>
              </a:rPr>
              <a:t>e</a:t>
            </a:r>
            <a:r>
              <a:rPr lang="en-US" dirty="0">
                <a:solidFill>
                  <a:srgbClr val="0070C0"/>
                </a:solidFill>
              </a:rPr>
              <a:t>(</a:t>
            </a:r>
            <a:r>
              <a:rPr lang="en-US" i="1" dirty="0">
                <a:solidFill>
                  <a:srgbClr val="0070C0"/>
                </a:solidFill>
              </a:rPr>
              <a:t>P</a:t>
            </a:r>
            <a:r>
              <a:rPr lang="en-US" dirty="0">
                <a:solidFill>
                  <a:srgbClr val="0070C0"/>
                </a:solidFill>
              </a:rPr>
              <a:t>)=</a:t>
            </a:r>
            <a:r>
              <a:rPr lang="en-US" i="1" dirty="0">
                <a:solidFill>
                  <a:srgbClr val="0070C0"/>
                </a:solidFill>
              </a:rPr>
              <a:t>e</a:t>
            </a:r>
            <a:r>
              <a:rPr lang="en-US" dirty="0">
                <a:solidFill>
                  <a:srgbClr val="0070C0"/>
                </a:solidFill>
              </a:rPr>
              <a:t>(+</a:t>
            </a:r>
            <a:r>
              <a:rPr lang="en-US" i="1" dirty="0">
                <a:solidFill>
                  <a:srgbClr val="0070C0"/>
                </a:solidFill>
              </a:rPr>
              <a:t>P</a:t>
            </a:r>
            <a:r>
              <a:rPr lang="en-US" dirty="0">
                <a:solidFill>
                  <a:srgbClr val="0070C0"/>
                </a:solidFill>
              </a:rPr>
              <a:t>)</a:t>
            </a:r>
            <a:r>
              <a:rPr lang="en-US" dirty="0">
                <a:solidFill>
                  <a:srgbClr val="0070C0"/>
                </a:solidFill>
                <a:sym typeface="Symbol"/>
              </a:rPr>
              <a:t></a:t>
            </a:r>
            <a:r>
              <a:rPr lang="en-US" i="1" dirty="0">
                <a:solidFill>
                  <a:srgbClr val="0070C0"/>
                </a:solidFill>
              </a:rPr>
              <a:t>e</a:t>
            </a:r>
            <a:r>
              <a:rPr lang="en-US" dirty="0">
                <a:solidFill>
                  <a:srgbClr val="0070C0"/>
                </a:solidFill>
              </a:rPr>
              <a:t>(</a:t>
            </a:r>
            <a:r>
              <a:rPr lang="en-US" dirty="0">
                <a:solidFill>
                  <a:srgbClr val="0070C0"/>
                </a:solidFill>
                <a:sym typeface="Symbol"/>
              </a:rPr>
              <a:t></a:t>
            </a:r>
            <a:r>
              <a:rPr lang="en-US" i="1" dirty="0">
                <a:solidFill>
                  <a:srgbClr val="0070C0"/>
                </a:solidFill>
              </a:rPr>
              <a:t>P</a:t>
            </a:r>
            <a:r>
              <a:rPr lang="en-US" dirty="0">
                <a:solidFill>
                  <a:srgbClr val="0070C0"/>
                </a:solidFill>
              </a:rPr>
              <a:t>)</a:t>
            </a:r>
            <a:endParaRPr lang="zh-CN" altLang="en-US" dirty="0">
              <a:solidFill>
                <a:srgbClr val="0070C0"/>
              </a:solidFill>
            </a:endParaRPr>
          </a:p>
          <a:p>
            <a:pPr>
              <a:lnSpc>
                <a:spcPct val="150000"/>
              </a:lnSpc>
            </a:pPr>
            <a:r>
              <a:rPr lang="zh-CN" altLang="en-US" dirty="0">
                <a:solidFill>
                  <a:srgbClr val="0070C0"/>
                </a:solidFill>
              </a:rPr>
              <a:t>其中</a:t>
            </a:r>
            <a:r>
              <a:rPr lang="en-US" i="1" dirty="0">
                <a:solidFill>
                  <a:srgbClr val="0070C0"/>
                </a:solidFill>
              </a:rPr>
              <a:t>e</a:t>
            </a:r>
            <a:r>
              <a:rPr lang="en-US" dirty="0">
                <a:solidFill>
                  <a:srgbClr val="0070C0"/>
                </a:solidFill>
              </a:rPr>
              <a:t>(+</a:t>
            </a:r>
            <a:r>
              <a:rPr lang="en-US" i="1" dirty="0">
                <a:solidFill>
                  <a:srgbClr val="0070C0"/>
                </a:solidFill>
              </a:rPr>
              <a:t>P</a:t>
            </a:r>
            <a:r>
              <a:rPr lang="en-US" dirty="0">
                <a:solidFill>
                  <a:srgbClr val="0070C0"/>
                </a:solidFill>
              </a:rPr>
              <a:t>)</a:t>
            </a:r>
            <a:r>
              <a:rPr lang="zh-CN" altLang="en-US" dirty="0">
                <a:solidFill>
                  <a:srgbClr val="0070C0"/>
                </a:solidFill>
              </a:rPr>
              <a:t>表示棋局</a:t>
            </a:r>
            <a:r>
              <a:rPr lang="en-US" i="1" dirty="0">
                <a:solidFill>
                  <a:srgbClr val="0070C0"/>
                </a:solidFill>
              </a:rPr>
              <a:t>P</a:t>
            </a:r>
            <a:r>
              <a:rPr lang="zh-CN" altLang="en-US" dirty="0">
                <a:solidFill>
                  <a:srgbClr val="0070C0"/>
                </a:solidFill>
              </a:rPr>
              <a:t>上有可能使</a:t>
            </a:r>
            <a:r>
              <a:rPr lang="en-US" i="1" dirty="0">
                <a:solidFill>
                  <a:srgbClr val="0070C0"/>
                </a:solidFill>
              </a:rPr>
              <a:t>a</a:t>
            </a:r>
            <a:r>
              <a:rPr lang="zh-CN" altLang="en-US" dirty="0">
                <a:solidFill>
                  <a:srgbClr val="0070C0"/>
                </a:solidFill>
              </a:rPr>
              <a:t>成为三子成一线的数目；</a:t>
            </a:r>
            <a:r>
              <a:rPr lang="en-US" i="1" dirty="0">
                <a:solidFill>
                  <a:srgbClr val="0070C0"/>
                </a:solidFill>
              </a:rPr>
              <a:t>e</a:t>
            </a:r>
            <a:r>
              <a:rPr lang="en-US" dirty="0">
                <a:solidFill>
                  <a:srgbClr val="0070C0"/>
                </a:solidFill>
              </a:rPr>
              <a:t>(</a:t>
            </a:r>
            <a:r>
              <a:rPr lang="en-US" dirty="0">
                <a:solidFill>
                  <a:srgbClr val="0070C0"/>
                </a:solidFill>
                <a:sym typeface="Symbol"/>
              </a:rPr>
              <a:t></a:t>
            </a:r>
            <a:r>
              <a:rPr lang="en-US" i="1" dirty="0">
                <a:solidFill>
                  <a:srgbClr val="0070C0"/>
                </a:solidFill>
              </a:rPr>
              <a:t>P</a:t>
            </a:r>
            <a:r>
              <a:rPr lang="en-US" dirty="0">
                <a:solidFill>
                  <a:srgbClr val="0070C0"/>
                </a:solidFill>
              </a:rPr>
              <a:t>)</a:t>
            </a:r>
            <a:r>
              <a:rPr lang="zh-CN" altLang="en-US" dirty="0">
                <a:solidFill>
                  <a:srgbClr val="0070C0"/>
                </a:solidFill>
              </a:rPr>
              <a:t>表示棋局</a:t>
            </a:r>
            <a:r>
              <a:rPr lang="en-US" i="1" dirty="0">
                <a:solidFill>
                  <a:srgbClr val="0070C0"/>
                </a:solidFill>
              </a:rPr>
              <a:t>P</a:t>
            </a:r>
            <a:r>
              <a:rPr lang="zh-CN" altLang="en-US" dirty="0">
                <a:solidFill>
                  <a:srgbClr val="0070C0"/>
                </a:solidFill>
              </a:rPr>
              <a:t>上有可能使</a:t>
            </a:r>
            <a:r>
              <a:rPr lang="en-US" i="1" dirty="0">
                <a:solidFill>
                  <a:srgbClr val="0070C0"/>
                </a:solidFill>
              </a:rPr>
              <a:t>b</a:t>
            </a:r>
            <a:r>
              <a:rPr lang="zh-CN" altLang="en-US" dirty="0">
                <a:solidFill>
                  <a:srgbClr val="0070C0"/>
                </a:solidFill>
              </a:rPr>
              <a:t>成为三子成一线的数目</a:t>
            </a:r>
            <a:r>
              <a:rPr lang="zh-CN" altLang="en-US" dirty="0" smtClean="0">
                <a:solidFill>
                  <a:srgbClr val="0070C0"/>
                </a:solidFill>
              </a:rPr>
              <a:t>。</a:t>
            </a:r>
            <a:endParaRPr lang="zh-CN" altLang="en-US" dirty="0">
              <a:solidFill>
                <a:srgbClr val="0070C0"/>
              </a:solidFill>
              <a:latin typeface="宋体" charset="-122"/>
            </a:endParaRPr>
          </a:p>
        </p:txBody>
      </p:sp>
    </p:spTree>
  </p:cSld>
  <p:clrMapOvr>
    <a:masterClrMapping/>
  </p:clrMapOvr>
  <p:transition>
    <p:checke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9154" name="Picture 2" descr="E:\人工智能导论\085054-01 人工智能导论(图)\tu\RG3-22.tif"/>
          <p:cNvPicPr>
            <a:picLocks noChangeAspect="1" noChangeArrowheads="1"/>
          </p:cNvPicPr>
          <p:nvPr/>
        </p:nvPicPr>
        <p:blipFill>
          <a:blip r:embed="rId2"/>
          <a:srcRect/>
          <a:stretch>
            <a:fillRect/>
          </a:stretch>
        </p:blipFill>
        <p:spPr bwMode="auto">
          <a:xfrm>
            <a:off x="1357290" y="1000108"/>
            <a:ext cx="6500858" cy="3643338"/>
          </a:xfrm>
          <a:prstGeom prst="rect">
            <a:avLst/>
          </a:prstGeom>
          <a:noFill/>
        </p:spPr>
      </p:pic>
      <p:sp>
        <p:nvSpPr>
          <p:cNvPr id="1329155" name="Text Box 3"/>
          <p:cNvSpPr txBox="1">
            <a:spLocks noChangeArrowheads="1"/>
          </p:cNvSpPr>
          <p:nvPr/>
        </p:nvSpPr>
        <p:spPr bwMode="auto">
          <a:xfrm>
            <a:off x="2578132" y="5072074"/>
            <a:ext cx="4429156" cy="428628"/>
          </a:xfrm>
          <a:prstGeom prst="rect">
            <a:avLst/>
          </a:prstGeom>
          <a:solidFill>
            <a:srgbClr val="FFFFFF"/>
          </a:solidFill>
          <a:ln w="9525">
            <a:solidFill>
              <a:srgbClr val="FFFFFF"/>
            </a:solidFill>
            <a:miter lim="800000"/>
            <a:headEnd/>
            <a:tailEnd/>
          </a:ln>
        </p:spPr>
        <p:txBody>
          <a:bodyPr vert="horz" wrap="square" lIns="0" tIns="0" rIns="0" bIns="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rgbClr val="00B0F0"/>
                </a:solidFill>
                <a:effectLst/>
                <a:latin typeface="Calibri" pitchFamily="34" charset="0"/>
                <a:ea typeface="宋体" pitchFamily="2" charset="-122"/>
                <a:cs typeface="宋体" pitchFamily="2" charset="-122"/>
              </a:rPr>
              <a:t>图 </a:t>
            </a:r>
            <a:r>
              <a:rPr kumimoji="0" lang="en-US" altLang="zh-CN" b="0" i="0" u="none" strike="noStrike" cap="none" normalizeH="0" baseline="0" dirty="0" smtClean="0">
                <a:ln>
                  <a:noFill/>
                </a:ln>
                <a:solidFill>
                  <a:srgbClr val="00B0F0"/>
                </a:solidFill>
                <a:effectLst/>
                <a:latin typeface="Calibri" pitchFamily="34" charset="0"/>
                <a:ea typeface="宋体" pitchFamily="2" charset="-122"/>
                <a:cs typeface="宋体" pitchFamily="2" charset="-122"/>
              </a:rPr>
              <a:t>3-22 </a:t>
            </a:r>
            <a:r>
              <a:rPr kumimoji="0" lang="zh-CN" altLang="en-US" b="0" i="0" u="none" strike="noStrike" cap="none" normalizeH="0" baseline="0" dirty="0" smtClean="0">
                <a:ln>
                  <a:noFill/>
                </a:ln>
                <a:solidFill>
                  <a:srgbClr val="00B0F0"/>
                </a:solidFill>
                <a:effectLst/>
                <a:latin typeface="宋体" pitchFamily="2" charset="-122"/>
                <a:ea typeface="宋体" pitchFamily="2" charset="-122"/>
                <a:cs typeface="宋体" pitchFamily="2" charset="-122"/>
              </a:rPr>
              <a:t>一字棋极小极大搜索</a:t>
            </a:r>
            <a:r>
              <a:rPr kumimoji="0" lang="zh-CN" altLang="en-US" b="0" i="0" u="none" strike="noStrike" cap="none" normalizeH="0" baseline="0" dirty="0" smtClean="0">
                <a:ln>
                  <a:noFill/>
                </a:ln>
                <a:solidFill>
                  <a:srgbClr val="00B0F0"/>
                </a:solidFill>
                <a:effectLst/>
                <a:latin typeface="Calibri" pitchFamily="34" charset="0"/>
                <a:ea typeface="宋体" pitchFamily="2" charset="-122"/>
                <a:cs typeface="宋体" pitchFamily="2" charset="-122"/>
              </a:rPr>
              <a:t>示例</a:t>
            </a:r>
            <a:endParaRPr kumimoji="0" lang="zh-CN" b="0" i="0" u="none" strike="noStrike" cap="none" normalizeH="0" baseline="0" dirty="0" smtClean="0">
              <a:ln>
                <a:noFill/>
              </a:ln>
              <a:solidFill>
                <a:srgbClr val="00B0F0"/>
              </a:solidFill>
              <a:effectLst/>
              <a:latin typeface="Arial" pitchFamily="34" charset="0"/>
              <a:ea typeface="宋体" pitchFamily="2" charset="-122"/>
              <a:cs typeface="宋体" pitchFamily="2" charset="-122"/>
            </a:endParaRPr>
          </a:p>
        </p:txBody>
      </p:sp>
    </p:spTree>
  </p:cSld>
  <p:clrMapOvr>
    <a:masterClrMapping/>
  </p:clrMapOvr>
  <p:transition>
    <p:checke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2" name="Text Box 4"/>
          <p:cNvSpPr txBox="1">
            <a:spLocks noChangeArrowheads="1"/>
          </p:cNvSpPr>
          <p:nvPr/>
        </p:nvSpPr>
        <p:spPr bwMode="auto">
          <a:xfrm>
            <a:off x="646108" y="571480"/>
            <a:ext cx="7712106" cy="5288627"/>
          </a:xfrm>
          <a:prstGeom prst="rect">
            <a:avLst/>
          </a:prstGeom>
          <a:noFill/>
          <a:ln w="9525">
            <a:noFill/>
            <a:miter lim="800000"/>
            <a:headEnd/>
            <a:tailEnd/>
          </a:ln>
          <a:effectLst/>
        </p:spPr>
        <p:txBody>
          <a:bodyPr wrap="square">
            <a:spAutoFit/>
          </a:bodyPr>
          <a:lstStyle/>
          <a:p>
            <a:pPr>
              <a:lnSpc>
                <a:spcPct val="150000"/>
              </a:lnSpc>
            </a:pPr>
            <a:r>
              <a:rPr lang="en-US" dirty="0"/>
              <a:t> </a:t>
            </a:r>
            <a:r>
              <a:rPr lang="en-US" dirty="0">
                <a:solidFill>
                  <a:srgbClr val="0070C0"/>
                </a:solidFill>
                <a:latin typeface="黑体" pitchFamily="49" charset="-122"/>
                <a:ea typeface="黑体" pitchFamily="49" charset="-122"/>
              </a:rPr>
              <a:t>3.5.3 </a:t>
            </a:r>
            <a:r>
              <a:rPr lang="en-US" i="1" dirty="0">
                <a:solidFill>
                  <a:srgbClr val="0070C0"/>
                </a:solidFill>
                <a:latin typeface="黑体" pitchFamily="49" charset="-122"/>
                <a:ea typeface="黑体" pitchFamily="49" charset="-122"/>
              </a:rPr>
              <a:t>α</a:t>
            </a:r>
            <a:r>
              <a:rPr lang="en-US" dirty="0">
                <a:solidFill>
                  <a:srgbClr val="0070C0"/>
                </a:solidFill>
                <a:latin typeface="黑体" pitchFamily="49" charset="-122"/>
                <a:ea typeface="黑体" pitchFamily="49" charset="-122"/>
              </a:rPr>
              <a:t>-</a:t>
            </a:r>
            <a:r>
              <a:rPr lang="en-US" i="1" dirty="0">
                <a:solidFill>
                  <a:srgbClr val="0070C0"/>
                </a:solidFill>
                <a:latin typeface="黑体" pitchFamily="49" charset="-122"/>
                <a:ea typeface="黑体" pitchFamily="49" charset="-122"/>
              </a:rPr>
              <a:t>β</a:t>
            </a:r>
            <a:r>
              <a:rPr lang="zh-CN" altLang="en-US" dirty="0">
                <a:solidFill>
                  <a:srgbClr val="0070C0"/>
                </a:solidFill>
                <a:latin typeface="黑体" pitchFamily="49" charset="-122"/>
                <a:ea typeface="黑体" pitchFamily="49" charset="-122"/>
              </a:rPr>
              <a:t>剪枝技术</a:t>
            </a:r>
          </a:p>
          <a:p>
            <a:pPr algn="just">
              <a:lnSpc>
                <a:spcPts val="3500"/>
              </a:lnSpc>
              <a:spcBef>
                <a:spcPts val="600"/>
              </a:spcBef>
            </a:pPr>
            <a:r>
              <a:rPr lang="en-US" sz="2300" b="1" dirty="0">
                <a:solidFill>
                  <a:srgbClr val="0070C0"/>
                </a:solidFill>
                <a:latin typeface="仿宋" pitchFamily="49" charset="-122"/>
                <a:ea typeface="仿宋" pitchFamily="49" charset="-122"/>
              </a:rPr>
              <a:t> </a:t>
            </a:r>
            <a:r>
              <a:rPr lang="en-US" sz="2300" b="1" dirty="0" smtClean="0">
                <a:solidFill>
                  <a:srgbClr val="0070C0"/>
                </a:solidFill>
                <a:latin typeface="仿宋" pitchFamily="49" charset="-122"/>
                <a:ea typeface="仿宋" pitchFamily="49" charset="-122"/>
              </a:rPr>
              <a:t>  (</a:t>
            </a:r>
            <a:r>
              <a:rPr lang="en-US" sz="2300" b="1" dirty="0">
                <a:solidFill>
                  <a:srgbClr val="0070C0"/>
                </a:solidFill>
                <a:latin typeface="仿宋" pitchFamily="49" charset="-122"/>
                <a:ea typeface="仿宋" pitchFamily="49" charset="-122"/>
              </a:rPr>
              <a:t>1) </a:t>
            </a:r>
            <a:r>
              <a:rPr lang="zh-CN" altLang="en-US" sz="2300" b="1" dirty="0">
                <a:solidFill>
                  <a:srgbClr val="0070C0"/>
                </a:solidFill>
                <a:latin typeface="仿宋" pitchFamily="49" charset="-122"/>
                <a:ea typeface="仿宋" pitchFamily="49" charset="-122"/>
              </a:rPr>
              <a:t>对于一个与节点</a:t>
            </a:r>
            <a:r>
              <a:rPr lang="en-US" sz="2300" b="1" dirty="0">
                <a:solidFill>
                  <a:srgbClr val="0070C0"/>
                </a:solidFill>
                <a:latin typeface="仿宋" pitchFamily="49" charset="-122"/>
                <a:ea typeface="仿宋" pitchFamily="49" charset="-122"/>
              </a:rPr>
              <a:t>MIN, </a:t>
            </a:r>
            <a:r>
              <a:rPr lang="zh-CN" altLang="en-US" sz="2300" b="1" dirty="0">
                <a:solidFill>
                  <a:srgbClr val="0070C0"/>
                </a:solidFill>
                <a:latin typeface="仿宋" pitchFamily="49" charset="-122"/>
                <a:ea typeface="仿宋" pitchFamily="49" charset="-122"/>
              </a:rPr>
              <a:t>若能估计出其倒推值的上确界</a:t>
            </a:r>
            <a:r>
              <a:rPr lang="en-US" sz="2300" b="1" i="1" dirty="0">
                <a:solidFill>
                  <a:srgbClr val="0070C0"/>
                </a:solidFill>
                <a:latin typeface="仿宋" pitchFamily="49" charset="-122"/>
                <a:ea typeface="仿宋" pitchFamily="49" charset="-122"/>
              </a:rPr>
              <a:t>β</a:t>
            </a:r>
            <a:r>
              <a:rPr lang="zh-CN" altLang="en-US" sz="2300" b="1" dirty="0">
                <a:solidFill>
                  <a:srgbClr val="0070C0"/>
                </a:solidFill>
                <a:latin typeface="仿宋" pitchFamily="49" charset="-122"/>
                <a:ea typeface="仿宋" pitchFamily="49" charset="-122"/>
              </a:rPr>
              <a:t>， 并且这个</a:t>
            </a:r>
            <a:r>
              <a:rPr lang="en-US" sz="2300" b="1" i="1" dirty="0">
                <a:solidFill>
                  <a:srgbClr val="0070C0"/>
                </a:solidFill>
                <a:latin typeface="仿宋" pitchFamily="49" charset="-122"/>
                <a:ea typeface="仿宋" pitchFamily="49" charset="-122"/>
              </a:rPr>
              <a:t>β</a:t>
            </a:r>
            <a:r>
              <a:rPr lang="zh-CN" altLang="en-US" sz="2300" b="1" dirty="0">
                <a:solidFill>
                  <a:srgbClr val="0070C0"/>
                </a:solidFill>
                <a:latin typeface="仿宋" pitchFamily="49" charset="-122"/>
                <a:ea typeface="仿宋" pitchFamily="49" charset="-122"/>
              </a:rPr>
              <a:t>值不大于</a:t>
            </a:r>
            <a:r>
              <a:rPr lang="en-US" sz="2300" b="1" dirty="0">
                <a:solidFill>
                  <a:srgbClr val="0070C0"/>
                </a:solidFill>
                <a:latin typeface="仿宋" pitchFamily="49" charset="-122"/>
                <a:ea typeface="仿宋" pitchFamily="49" charset="-122"/>
              </a:rPr>
              <a:t>MIN</a:t>
            </a:r>
            <a:r>
              <a:rPr lang="zh-CN" altLang="en-US" sz="2300" b="1" dirty="0">
                <a:solidFill>
                  <a:srgbClr val="0070C0"/>
                </a:solidFill>
                <a:latin typeface="仿宋" pitchFamily="49" charset="-122"/>
                <a:ea typeface="仿宋" pitchFamily="49" charset="-122"/>
              </a:rPr>
              <a:t>的父节点（一定是或节点）的估计倒推值的下确界</a:t>
            </a:r>
            <a:r>
              <a:rPr lang="en-US" sz="2300" b="1" i="1" dirty="0">
                <a:solidFill>
                  <a:srgbClr val="0070C0"/>
                </a:solidFill>
                <a:latin typeface="仿宋" pitchFamily="49" charset="-122"/>
                <a:ea typeface="仿宋" pitchFamily="49" charset="-122"/>
              </a:rPr>
              <a:t>α</a:t>
            </a:r>
            <a:r>
              <a:rPr lang="zh-CN" altLang="en-US" sz="2300" b="1" dirty="0">
                <a:solidFill>
                  <a:srgbClr val="0070C0"/>
                </a:solidFill>
                <a:latin typeface="仿宋" pitchFamily="49" charset="-122"/>
                <a:ea typeface="仿宋" pitchFamily="49" charset="-122"/>
              </a:rPr>
              <a:t>，即</a:t>
            </a:r>
            <a:r>
              <a:rPr lang="en-US" sz="2300" b="1" i="1" dirty="0" err="1">
                <a:solidFill>
                  <a:srgbClr val="0070C0"/>
                </a:solidFill>
                <a:latin typeface="仿宋" pitchFamily="49" charset="-122"/>
                <a:ea typeface="仿宋" pitchFamily="49" charset="-122"/>
              </a:rPr>
              <a:t>α</a:t>
            </a:r>
            <a:r>
              <a:rPr lang="en-US" sz="2300" b="1" dirty="0" err="1">
                <a:solidFill>
                  <a:srgbClr val="0070C0"/>
                </a:solidFill>
                <a:latin typeface="仿宋" pitchFamily="49" charset="-122"/>
                <a:ea typeface="仿宋" pitchFamily="49" charset="-122"/>
              </a:rPr>
              <a:t>≥</a:t>
            </a:r>
            <a:r>
              <a:rPr lang="en-US" sz="2300" b="1" i="1" dirty="0" err="1">
                <a:solidFill>
                  <a:srgbClr val="0070C0"/>
                </a:solidFill>
                <a:latin typeface="仿宋" pitchFamily="49" charset="-122"/>
                <a:ea typeface="仿宋" pitchFamily="49" charset="-122"/>
              </a:rPr>
              <a:t>β</a:t>
            </a:r>
            <a:r>
              <a:rPr lang="zh-CN" altLang="en-US" sz="2300" b="1" dirty="0">
                <a:solidFill>
                  <a:srgbClr val="0070C0"/>
                </a:solidFill>
                <a:latin typeface="仿宋" pitchFamily="49" charset="-122"/>
                <a:ea typeface="仿宋" pitchFamily="49" charset="-122"/>
              </a:rPr>
              <a:t>，则就不必再扩展该</a:t>
            </a:r>
            <a:r>
              <a:rPr lang="en-US" sz="2300" b="1" dirty="0">
                <a:solidFill>
                  <a:srgbClr val="0070C0"/>
                </a:solidFill>
                <a:latin typeface="仿宋" pitchFamily="49" charset="-122"/>
                <a:ea typeface="仿宋" pitchFamily="49" charset="-122"/>
              </a:rPr>
              <a:t>MIN</a:t>
            </a:r>
            <a:r>
              <a:rPr lang="zh-CN" altLang="en-US" sz="2300" b="1" dirty="0">
                <a:solidFill>
                  <a:srgbClr val="0070C0"/>
                </a:solidFill>
                <a:latin typeface="仿宋" pitchFamily="49" charset="-122"/>
                <a:ea typeface="仿宋" pitchFamily="49" charset="-122"/>
              </a:rPr>
              <a:t>节点的其余子节点了（因为这些节点的估值对</a:t>
            </a:r>
            <a:r>
              <a:rPr lang="en-US" sz="2300" b="1" dirty="0">
                <a:solidFill>
                  <a:srgbClr val="0070C0"/>
                </a:solidFill>
                <a:latin typeface="仿宋" pitchFamily="49" charset="-122"/>
                <a:ea typeface="仿宋" pitchFamily="49" charset="-122"/>
              </a:rPr>
              <a:t>MIN</a:t>
            </a:r>
            <a:r>
              <a:rPr lang="zh-CN" altLang="en-US" sz="2300" b="1" dirty="0">
                <a:solidFill>
                  <a:srgbClr val="0070C0"/>
                </a:solidFill>
                <a:latin typeface="仿宋" pitchFamily="49" charset="-122"/>
                <a:ea typeface="仿宋" pitchFamily="49" charset="-122"/>
              </a:rPr>
              <a:t>父节点的倒推值已无任何影响了）。这一过程称为</a:t>
            </a:r>
            <a:r>
              <a:rPr lang="en-US" sz="2300" b="1" i="1" dirty="0">
                <a:solidFill>
                  <a:srgbClr val="0070C0"/>
                </a:solidFill>
                <a:latin typeface="仿宋" pitchFamily="49" charset="-122"/>
                <a:ea typeface="仿宋" pitchFamily="49" charset="-122"/>
              </a:rPr>
              <a:t>α</a:t>
            </a:r>
            <a:r>
              <a:rPr lang="zh-CN" altLang="en-US" sz="2300" b="1" dirty="0">
                <a:solidFill>
                  <a:srgbClr val="0070C0"/>
                </a:solidFill>
                <a:latin typeface="仿宋" pitchFamily="49" charset="-122"/>
                <a:ea typeface="仿宋" pitchFamily="49" charset="-122"/>
              </a:rPr>
              <a:t>剪枝。</a:t>
            </a:r>
          </a:p>
          <a:p>
            <a:pPr algn="just">
              <a:lnSpc>
                <a:spcPts val="3500"/>
              </a:lnSpc>
              <a:spcBef>
                <a:spcPts val="600"/>
              </a:spcBef>
            </a:pPr>
            <a:r>
              <a:rPr lang="en-US" sz="2300" b="1" dirty="0">
                <a:solidFill>
                  <a:srgbClr val="0070C0"/>
                </a:solidFill>
                <a:latin typeface="仿宋" pitchFamily="49" charset="-122"/>
                <a:ea typeface="仿宋" pitchFamily="49" charset="-122"/>
              </a:rPr>
              <a:t>   </a:t>
            </a:r>
            <a:r>
              <a:rPr lang="en-US" sz="2300" b="1" dirty="0" smtClean="0">
                <a:solidFill>
                  <a:srgbClr val="0070C0"/>
                </a:solidFill>
                <a:latin typeface="仿宋" pitchFamily="49" charset="-122"/>
                <a:ea typeface="仿宋" pitchFamily="49" charset="-122"/>
              </a:rPr>
              <a:t>(</a:t>
            </a:r>
            <a:r>
              <a:rPr lang="en-US" sz="2300" b="1" dirty="0">
                <a:solidFill>
                  <a:srgbClr val="0070C0"/>
                </a:solidFill>
                <a:latin typeface="仿宋" pitchFamily="49" charset="-122"/>
                <a:ea typeface="仿宋" pitchFamily="49" charset="-122"/>
              </a:rPr>
              <a:t>2) </a:t>
            </a:r>
            <a:r>
              <a:rPr lang="zh-CN" altLang="en-US" sz="2300" b="1" dirty="0">
                <a:solidFill>
                  <a:srgbClr val="0070C0"/>
                </a:solidFill>
                <a:latin typeface="仿宋" pitchFamily="49" charset="-122"/>
                <a:ea typeface="仿宋" pitchFamily="49" charset="-122"/>
              </a:rPr>
              <a:t>对于一个或节点</a:t>
            </a:r>
            <a:r>
              <a:rPr lang="en-US" sz="2300" b="1" dirty="0">
                <a:solidFill>
                  <a:srgbClr val="0070C0"/>
                </a:solidFill>
                <a:latin typeface="仿宋" pitchFamily="49" charset="-122"/>
                <a:ea typeface="仿宋" pitchFamily="49" charset="-122"/>
              </a:rPr>
              <a:t>MAX, </a:t>
            </a:r>
            <a:r>
              <a:rPr lang="zh-CN" altLang="en-US" sz="2300" b="1" dirty="0">
                <a:solidFill>
                  <a:srgbClr val="0070C0"/>
                </a:solidFill>
                <a:latin typeface="仿宋" pitchFamily="49" charset="-122"/>
                <a:ea typeface="仿宋" pitchFamily="49" charset="-122"/>
              </a:rPr>
              <a:t>若能估计出其倒推值的下确界</a:t>
            </a:r>
            <a:r>
              <a:rPr lang="en-US" sz="2300" b="1" i="1" dirty="0">
                <a:solidFill>
                  <a:srgbClr val="0070C0"/>
                </a:solidFill>
                <a:latin typeface="仿宋" pitchFamily="49" charset="-122"/>
                <a:ea typeface="仿宋" pitchFamily="49" charset="-122"/>
              </a:rPr>
              <a:t>α</a:t>
            </a:r>
            <a:r>
              <a:rPr lang="zh-CN" altLang="en-US" sz="2300" b="1" dirty="0">
                <a:solidFill>
                  <a:srgbClr val="0070C0"/>
                </a:solidFill>
                <a:latin typeface="仿宋" pitchFamily="49" charset="-122"/>
                <a:ea typeface="仿宋" pitchFamily="49" charset="-122"/>
              </a:rPr>
              <a:t>，并且这个</a:t>
            </a:r>
            <a:r>
              <a:rPr lang="en-US" sz="2300" b="1" i="1" dirty="0">
                <a:solidFill>
                  <a:srgbClr val="0070C0"/>
                </a:solidFill>
                <a:latin typeface="仿宋" pitchFamily="49" charset="-122"/>
                <a:ea typeface="仿宋" pitchFamily="49" charset="-122"/>
              </a:rPr>
              <a:t>α</a:t>
            </a:r>
            <a:r>
              <a:rPr lang="zh-CN" altLang="en-US" sz="2300" b="1" dirty="0">
                <a:solidFill>
                  <a:srgbClr val="0070C0"/>
                </a:solidFill>
                <a:latin typeface="仿宋" pitchFamily="49" charset="-122"/>
                <a:ea typeface="仿宋" pitchFamily="49" charset="-122"/>
              </a:rPr>
              <a:t>值不小于</a:t>
            </a:r>
            <a:r>
              <a:rPr lang="en-US" sz="2300" b="1" dirty="0">
                <a:solidFill>
                  <a:srgbClr val="0070C0"/>
                </a:solidFill>
                <a:latin typeface="仿宋" pitchFamily="49" charset="-122"/>
                <a:ea typeface="仿宋" pitchFamily="49" charset="-122"/>
              </a:rPr>
              <a:t>MAX</a:t>
            </a:r>
            <a:r>
              <a:rPr lang="zh-CN" altLang="en-US" sz="2300" b="1" dirty="0">
                <a:solidFill>
                  <a:srgbClr val="0070C0"/>
                </a:solidFill>
                <a:latin typeface="仿宋" pitchFamily="49" charset="-122"/>
                <a:ea typeface="仿宋" pitchFamily="49" charset="-122"/>
              </a:rPr>
              <a:t>的父节点（一定是与节点）的估计倒推值的上确界</a:t>
            </a:r>
            <a:r>
              <a:rPr lang="en-US" sz="2300" b="1" i="1" dirty="0">
                <a:solidFill>
                  <a:srgbClr val="0070C0"/>
                </a:solidFill>
                <a:latin typeface="仿宋" pitchFamily="49" charset="-122"/>
                <a:ea typeface="仿宋" pitchFamily="49" charset="-122"/>
              </a:rPr>
              <a:t>β</a:t>
            </a:r>
            <a:r>
              <a:rPr lang="zh-CN" altLang="en-US" sz="2300" b="1" dirty="0">
                <a:solidFill>
                  <a:srgbClr val="0070C0"/>
                </a:solidFill>
                <a:latin typeface="仿宋" pitchFamily="49" charset="-122"/>
                <a:ea typeface="仿宋" pitchFamily="49" charset="-122"/>
              </a:rPr>
              <a:t>，即</a:t>
            </a:r>
            <a:r>
              <a:rPr lang="en-US" sz="2300" b="1" i="1" dirty="0" err="1">
                <a:solidFill>
                  <a:srgbClr val="0070C0"/>
                </a:solidFill>
                <a:latin typeface="仿宋" pitchFamily="49" charset="-122"/>
                <a:ea typeface="仿宋" pitchFamily="49" charset="-122"/>
              </a:rPr>
              <a:t>α</a:t>
            </a:r>
            <a:r>
              <a:rPr lang="en-US" sz="2300" b="1" dirty="0" err="1">
                <a:solidFill>
                  <a:srgbClr val="0070C0"/>
                </a:solidFill>
                <a:latin typeface="仿宋" pitchFamily="49" charset="-122"/>
                <a:ea typeface="仿宋" pitchFamily="49" charset="-122"/>
              </a:rPr>
              <a:t>≥</a:t>
            </a:r>
            <a:r>
              <a:rPr lang="en-US" sz="2300" b="1" i="1" dirty="0" err="1">
                <a:solidFill>
                  <a:srgbClr val="0070C0"/>
                </a:solidFill>
                <a:latin typeface="仿宋" pitchFamily="49" charset="-122"/>
                <a:ea typeface="仿宋" pitchFamily="49" charset="-122"/>
              </a:rPr>
              <a:t>β</a:t>
            </a:r>
            <a:r>
              <a:rPr lang="zh-CN" altLang="en-US" sz="2300" b="1" dirty="0">
                <a:solidFill>
                  <a:srgbClr val="0070C0"/>
                </a:solidFill>
                <a:latin typeface="仿宋" pitchFamily="49" charset="-122"/>
                <a:ea typeface="仿宋" pitchFamily="49" charset="-122"/>
              </a:rPr>
              <a:t>，则就不必再扩展该</a:t>
            </a:r>
            <a:r>
              <a:rPr lang="en-US" sz="2300" b="1" dirty="0">
                <a:solidFill>
                  <a:srgbClr val="0070C0"/>
                </a:solidFill>
                <a:latin typeface="仿宋" pitchFamily="49" charset="-122"/>
                <a:ea typeface="仿宋" pitchFamily="49" charset="-122"/>
              </a:rPr>
              <a:t>MAX</a:t>
            </a:r>
            <a:r>
              <a:rPr lang="zh-CN" altLang="en-US" sz="2300" b="1" dirty="0">
                <a:solidFill>
                  <a:srgbClr val="0070C0"/>
                </a:solidFill>
                <a:latin typeface="仿宋" pitchFamily="49" charset="-122"/>
                <a:ea typeface="仿宋" pitchFamily="49" charset="-122"/>
              </a:rPr>
              <a:t>节点的其余子节点了</a:t>
            </a:r>
            <a:r>
              <a:rPr lang="en-US" sz="2300" b="1" dirty="0">
                <a:solidFill>
                  <a:srgbClr val="0070C0"/>
                </a:solidFill>
                <a:latin typeface="仿宋" pitchFamily="49" charset="-122"/>
                <a:ea typeface="仿宋" pitchFamily="49" charset="-122"/>
              </a:rPr>
              <a:t>(</a:t>
            </a:r>
            <a:r>
              <a:rPr lang="zh-CN" altLang="en-US" sz="2300" b="1" dirty="0">
                <a:solidFill>
                  <a:srgbClr val="0070C0"/>
                </a:solidFill>
                <a:latin typeface="仿宋" pitchFamily="49" charset="-122"/>
                <a:ea typeface="仿宋" pitchFamily="49" charset="-122"/>
              </a:rPr>
              <a:t>因为这些节点的估值对</a:t>
            </a:r>
            <a:r>
              <a:rPr lang="en-US" sz="2300" b="1" dirty="0">
                <a:solidFill>
                  <a:srgbClr val="0070C0"/>
                </a:solidFill>
                <a:latin typeface="仿宋" pitchFamily="49" charset="-122"/>
                <a:ea typeface="仿宋" pitchFamily="49" charset="-122"/>
              </a:rPr>
              <a:t>MAX</a:t>
            </a:r>
            <a:r>
              <a:rPr lang="zh-CN" altLang="en-US" sz="2300" b="1" dirty="0">
                <a:solidFill>
                  <a:srgbClr val="0070C0"/>
                </a:solidFill>
                <a:latin typeface="仿宋" pitchFamily="49" charset="-122"/>
                <a:ea typeface="仿宋" pitchFamily="49" charset="-122"/>
              </a:rPr>
              <a:t>父节点的倒推值已无任何影响了</a:t>
            </a:r>
            <a:r>
              <a:rPr lang="en-US" sz="2300" b="1" dirty="0">
                <a:solidFill>
                  <a:srgbClr val="0070C0"/>
                </a:solidFill>
                <a:latin typeface="仿宋" pitchFamily="49" charset="-122"/>
                <a:ea typeface="仿宋" pitchFamily="49" charset="-122"/>
              </a:rPr>
              <a:t>)</a:t>
            </a:r>
            <a:r>
              <a:rPr lang="zh-CN" altLang="en-US" sz="2300" b="1" dirty="0">
                <a:solidFill>
                  <a:srgbClr val="0070C0"/>
                </a:solidFill>
                <a:latin typeface="仿宋" pitchFamily="49" charset="-122"/>
                <a:ea typeface="仿宋" pitchFamily="49" charset="-122"/>
              </a:rPr>
              <a:t>。这一过程称为</a:t>
            </a:r>
            <a:r>
              <a:rPr lang="en-US" sz="2300" b="1" i="1" dirty="0">
                <a:solidFill>
                  <a:srgbClr val="0070C0"/>
                </a:solidFill>
                <a:latin typeface="仿宋" pitchFamily="49" charset="-122"/>
                <a:ea typeface="仿宋" pitchFamily="49" charset="-122"/>
              </a:rPr>
              <a:t>β</a:t>
            </a:r>
            <a:r>
              <a:rPr lang="zh-CN" altLang="en-US" sz="2300" b="1" dirty="0">
                <a:solidFill>
                  <a:srgbClr val="0070C0"/>
                </a:solidFill>
                <a:latin typeface="仿宋" pitchFamily="49" charset="-122"/>
                <a:ea typeface="仿宋" pitchFamily="49" charset="-122"/>
              </a:rPr>
              <a:t>剪枝。</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1235972">
                                            <p:txEl>
                                              <p:pRg st="0" end="0"/>
                                            </p:txEl>
                                          </p:spTgt>
                                        </p:tgtEl>
                                        <p:attrNameLst>
                                          <p:attrName>style.visibility</p:attrName>
                                        </p:attrNameLst>
                                      </p:cBhvr>
                                      <p:to>
                                        <p:strVal val="visible"/>
                                      </p:to>
                                    </p:set>
                                    <p:animEffect transition="in" filter="checkerboard(across)">
                                      <p:cBhvr>
                                        <p:cTn id="7" dur="500"/>
                                        <p:tgtEl>
                                          <p:spTgt spid="12359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35972">
                                            <p:txEl>
                                              <p:pRg st="1" end="1"/>
                                            </p:txEl>
                                          </p:spTgt>
                                        </p:tgtEl>
                                        <p:attrNameLst>
                                          <p:attrName>style.visibility</p:attrName>
                                        </p:attrNameLst>
                                      </p:cBhvr>
                                      <p:to>
                                        <p:strVal val="visible"/>
                                      </p:to>
                                    </p:set>
                                    <p:animEffect transition="in" filter="blinds(horizontal)">
                                      <p:cBhvr>
                                        <p:cTn id="12" dur="500"/>
                                        <p:tgtEl>
                                          <p:spTgt spid="123597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35972">
                                            <p:txEl>
                                              <p:pRg st="2" end="2"/>
                                            </p:txEl>
                                          </p:spTgt>
                                        </p:tgtEl>
                                        <p:attrNameLst>
                                          <p:attrName>style.visibility</p:attrName>
                                        </p:attrNameLst>
                                      </p:cBhvr>
                                      <p:to>
                                        <p:strVal val="visible"/>
                                      </p:to>
                                    </p:set>
                                    <p:animEffect transition="in" filter="blinds(horizontal)">
                                      <p:cBhvr>
                                        <p:cTn id="17" dur="500"/>
                                        <p:tgtEl>
                                          <p:spTgt spid="123597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2" name="Text Box 4"/>
          <p:cNvSpPr txBox="1">
            <a:spLocks noChangeArrowheads="1"/>
          </p:cNvSpPr>
          <p:nvPr/>
        </p:nvSpPr>
        <p:spPr bwMode="auto">
          <a:xfrm>
            <a:off x="829928" y="653368"/>
            <a:ext cx="7715304" cy="646331"/>
          </a:xfrm>
          <a:prstGeom prst="rect">
            <a:avLst/>
          </a:prstGeom>
          <a:noFill/>
          <a:ln w="9525">
            <a:noFill/>
            <a:miter lim="800000"/>
            <a:headEnd/>
            <a:tailEnd/>
          </a:ln>
          <a:effectLst/>
        </p:spPr>
        <p:txBody>
          <a:bodyPr wrap="square">
            <a:spAutoFit/>
          </a:bodyPr>
          <a:lstStyle/>
          <a:p>
            <a:pPr>
              <a:lnSpc>
                <a:spcPct val="150000"/>
              </a:lnSpc>
            </a:pPr>
            <a:r>
              <a:rPr lang="zh-CN" altLang="en-US" dirty="0" smtClean="0">
                <a:solidFill>
                  <a:srgbClr val="0070C0"/>
                </a:solidFill>
                <a:latin typeface="+mn-ea"/>
                <a:ea typeface="+mn-ea"/>
              </a:rPr>
              <a:t>例 </a:t>
            </a:r>
            <a:r>
              <a:rPr lang="en-US" dirty="0" smtClean="0">
                <a:solidFill>
                  <a:srgbClr val="0070C0"/>
                </a:solidFill>
                <a:latin typeface="黑体" pitchFamily="49" charset="-122"/>
                <a:ea typeface="黑体" pitchFamily="49" charset="-122"/>
              </a:rPr>
              <a:t>3-19</a:t>
            </a:r>
            <a:r>
              <a:rPr lang="en-US" dirty="0" smtClean="0">
                <a:solidFill>
                  <a:srgbClr val="0070C0"/>
                </a:solidFill>
                <a:latin typeface="+mn-ea"/>
                <a:ea typeface="+mn-ea"/>
              </a:rPr>
              <a:t> </a:t>
            </a:r>
            <a:r>
              <a:rPr lang="zh-CN" altLang="en-US" dirty="0">
                <a:solidFill>
                  <a:srgbClr val="0070C0"/>
                </a:solidFill>
              </a:rPr>
              <a:t>图</a:t>
            </a:r>
            <a:r>
              <a:rPr lang="en-US" dirty="0">
                <a:solidFill>
                  <a:srgbClr val="0070C0"/>
                </a:solidFill>
              </a:rPr>
              <a:t>3-23</a:t>
            </a:r>
            <a:r>
              <a:rPr lang="zh-CN" altLang="en-US" dirty="0">
                <a:solidFill>
                  <a:srgbClr val="0070C0"/>
                </a:solidFill>
              </a:rPr>
              <a:t>所示的博弈树搜索就采用了</a:t>
            </a:r>
            <a:r>
              <a:rPr lang="en-US" i="1" dirty="0">
                <a:solidFill>
                  <a:srgbClr val="0070C0"/>
                </a:solidFill>
              </a:rPr>
              <a:t>α</a:t>
            </a:r>
            <a:r>
              <a:rPr lang="en-US" dirty="0">
                <a:solidFill>
                  <a:srgbClr val="0070C0"/>
                </a:solidFill>
              </a:rPr>
              <a:t>-</a:t>
            </a:r>
            <a:r>
              <a:rPr lang="en-US" i="1" dirty="0">
                <a:solidFill>
                  <a:srgbClr val="0070C0"/>
                </a:solidFill>
              </a:rPr>
              <a:t>β</a:t>
            </a:r>
            <a:r>
              <a:rPr lang="zh-CN" altLang="en-US" dirty="0">
                <a:solidFill>
                  <a:srgbClr val="0070C0"/>
                </a:solidFill>
              </a:rPr>
              <a:t>剪枝技术</a:t>
            </a:r>
            <a:r>
              <a:rPr lang="zh-CN" altLang="en-US" dirty="0" smtClean="0">
                <a:solidFill>
                  <a:srgbClr val="0070C0"/>
                </a:solidFill>
              </a:rPr>
              <a:t>。</a:t>
            </a:r>
            <a:endParaRPr lang="zh-CN" altLang="en-US" dirty="0">
              <a:solidFill>
                <a:srgbClr val="0070C0"/>
              </a:solidFill>
            </a:endParaRPr>
          </a:p>
        </p:txBody>
      </p:sp>
      <p:sp>
        <p:nvSpPr>
          <p:cNvPr id="1235973" name="AutoShape 5">
            <a:hlinkClick r:id="rId2" action="ppaction://hlinksldjump" highlightClick="1"/>
          </p:cNvPr>
          <p:cNvSpPr>
            <a:spLocks noChangeArrowheads="1"/>
          </p:cNvSpPr>
          <p:nvPr/>
        </p:nvSpPr>
        <p:spPr bwMode="auto">
          <a:xfrm>
            <a:off x="7892696" y="6092250"/>
            <a:ext cx="720000" cy="144462"/>
          </a:xfrm>
          <a:prstGeom prst="actionButtonBackPrevious">
            <a:avLst/>
          </a:prstGeom>
          <a:solidFill>
            <a:schemeClr val="accent1"/>
          </a:solidFill>
          <a:ln w="9525">
            <a:noFill/>
            <a:miter lim="800000"/>
            <a:headEnd/>
            <a:tailEnd/>
          </a:ln>
          <a:effectLst/>
        </p:spPr>
        <p:txBody>
          <a:bodyPr wrap="none" anchor="ctr"/>
          <a:lstStyle/>
          <a:p>
            <a:endParaRPr lang="zh-CN" altLang="en-US"/>
          </a:p>
        </p:txBody>
      </p:sp>
      <p:pic>
        <p:nvPicPr>
          <p:cNvPr id="1330178" name="Picture 2" descr="E:\人工智能导论\085054-01 人工智能导论(图)\tu\RG3-23.tif"/>
          <p:cNvPicPr>
            <a:picLocks noChangeAspect="1" noChangeArrowheads="1"/>
          </p:cNvPicPr>
          <p:nvPr/>
        </p:nvPicPr>
        <p:blipFill>
          <a:blip r:embed="rId3"/>
          <a:srcRect/>
          <a:stretch>
            <a:fillRect/>
          </a:stretch>
        </p:blipFill>
        <p:spPr bwMode="auto">
          <a:xfrm>
            <a:off x="2071670" y="1452834"/>
            <a:ext cx="4714908" cy="3882034"/>
          </a:xfrm>
          <a:prstGeom prst="rect">
            <a:avLst/>
          </a:prstGeom>
          <a:noFill/>
        </p:spPr>
      </p:pic>
      <p:sp>
        <p:nvSpPr>
          <p:cNvPr id="1330179" name="Text Box 3"/>
          <p:cNvSpPr txBox="1">
            <a:spLocks noChangeArrowheads="1"/>
          </p:cNvSpPr>
          <p:nvPr/>
        </p:nvSpPr>
        <p:spPr bwMode="auto">
          <a:xfrm>
            <a:off x="3643306" y="5500702"/>
            <a:ext cx="3357586" cy="285752"/>
          </a:xfrm>
          <a:prstGeom prst="rect">
            <a:avLst/>
          </a:prstGeom>
          <a:solidFill>
            <a:srgbClr val="FFFFFF"/>
          </a:solidFill>
          <a:ln w="9525">
            <a:solidFill>
              <a:srgbClr val="FFFFFF"/>
            </a:solidFill>
            <a:miter lim="800000"/>
            <a:headEnd/>
            <a:tailEnd/>
          </a:ln>
        </p:spPr>
        <p:txBody>
          <a:bodyPr vert="horz" wrap="square" lIns="0" tIns="0" rIns="0" bIns="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rgbClr val="00B0F0"/>
                </a:solidFill>
                <a:effectLst/>
                <a:latin typeface="Calibri" pitchFamily="34" charset="0"/>
                <a:ea typeface="宋体" pitchFamily="2" charset="-122"/>
                <a:cs typeface="宋体" pitchFamily="2" charset="-122"/>
              </a:rPr>
              <a:t>图</a:t>
            </a:r>
            <a:r>
              <a:rPr kumimoji="0" lang="en-US" altLang="zh-CN" b="0" i="0" u="none" strike="noStrike" cap="none" normalizeH="0" baseline="0" dirty="0" smtClean="0">
                <a:ln>
                  <a:noFill/>
                </a:ln>
                <a:solidFill>
                  <a:srgbClr val="00B0F0"/>
                </a:solidFill>
                <a:effectLst/>
                <a:latin typeface="Calibri" pitchFamily="34" charset="0"/>
                <a:ea typeface="宋体" pitchFamily="2" charset="-122"/>
                <a:cs typeface="宋体" pitchFamily="2" charset="-122"/>
              </a:rPr>
              <a:t>3-23 </a:t>
            </a:r>
            <a:r>
              <a:rPr kumimoji="0" lang="en-US" altLang="zh-CN" b="0" i="1" u="none" strike="noStrike" cap="none" normalizeH="0" baseline="0" dirty="0" smtClean="0">
                <a:ln>
                  <a:noFill/>
                </a:ln>
                <a:solidFill>
                  <a:srgbClr val="00B0F0"/>
                </a:solidFill>
                <a:effectLst/>
                <a:latin typeface="Calibri" pitchFamily="34" charset="0"/>
                <a:ea typeface="宋体" pitchFamily="2" charset="-122"/>
                <a:cs typeface="宋体" pitchFamily="2" charset="-122"/>
              </a:rPr>
              <a:t>α</a:t>
            </a:r>
            <a:r>
              <a:rPr kumimoji="0" lang="en-US" altLang="zh-CN" b="0" i="0" u="none" strike="noStrike" cap="none" normalizeH="0" baseline="0" dirty="0" smtClean="0">
                <a:ln>
                  <a:noFill/>
                </a:ln>
                <a:solidFill>
                  <a:srgbClr val="00B0F0"/>
                </a:solidFill>
                <a:effectLst/>
                <a:latin typeface="宋体" pitchFamily="2" charset="-122"/>
                <a:ea typeface="宋体" pitchFamily="2" charset="-122"/>
                <a:cs typeface="宋体" pitchFamily="2" charset="-122"/>
              </a:rPr>
              <a:t>-</a:t>
            </a:r>
            <a:r>
              <a:rPr kumimoji="0" lang="en-US" altLang="zh-CN" b="0" i="1" u="none" strike="noStrike" cap="none" normalizeH="0" baseline="0" dirty="0" smtClean="0">
                <a:ln>
                  <a:noFill/>
                </a:ln>
                <a:solidFill>
                  <a:srgbClr val="00B0F0"/>
                </a:solidFill>
                <a:effectLst/>
                <a:latin typeface="Calibri" pitchFamily="34" charset="0"/>
                <a:ea typeface="宋体" pitchFamily="2" charset="-122"/>
                <a:cs typeface="宋体" pitchFamily="2" charset="-122"/>
              </a:rPr>
              <a:t>β</a:t>
            </a:r>
            <a:r>
              <a:rPr kumimoji="0" lang="zh-CN" altLang="en-US" b="0" i="0" u="none" strike="noStrike" cap="none" normalizeH="0" baseline="0" dirty="0" smtClean="0">
                <a:ln>
                  <a:noFill/>
                </a:ln>
                <a:solidFill>
                  <a:srgbClr val="00B0F0"/>
                </a:solidFill>
                <a:effectLst/>
                <a:latin typeface="宋体" pitchFamily="2" charset="-122"/>
                <a:ea typeface="宋体" pitchFamily="2" charset="-122"/>
                <a:cs typeface="宋体" pitchFamily="2" charset="-122"/>
              </a:rPr>
              <a:t>剪枝</a:t>
            </a:r>
            <a:r>
              <a:rPr kumimoji="0" lang="zh-CN" altLang="en-US" b="0" i="0" u="none" strike="noStrike" cap="none" normalizeH="0" baseline="0" dirty="0" smtClean="0">
                <a:ln>
                  <a:noFill/>
                </a:ln>
                <a:solidFill>
                  <a:srgbClr val="00B0F0"/>
                </a:solidFill>
                <a:effectLst/>
                <a:latin typeface="Calibri" pitchFamily="34" charset="0"/>
                <a:ea typeface="宋体" pitchFamily="2" charset="-122"/>
                <a:cs typeface="宋体" pitchFamily="2" charset="-122"/>
              </a:rPr>
              <a:t>示例</a:t>
            </a:r>
            <a:endParaRPr kumimoji="0" lang="zh-CN" b="0" i="0" u="none" strike="noStrike" cap="none" normalizeH="0" baseline="0" dirty="0" smtClean="0">
              <a:ln>
                <a:noFill/>
              </a:ln>
              <a:solidFill>
                <a:srgbClr val="00B0F0"/>
              </a:solidFill>
              <a:effectLst/>
              <a:latin typeface="Arial" pitchFamily="34" charset="0"/>
              <a:ea typeface="宋体" pitchFamily="2" charset="-122"/>
              <a:cs typeface="宋体" pitchFamily="2" charset="-122"/>
            </a:endParaRPr>
          </a:p>
        </p:txBody>
      </p:sp>
      <p:sp>
        <p:nvSpPr>
          <p:cNvPr id="7" name="TextBox 6"/>
          <p:cNvSpPr txBox="1"/>
          <p:nvPr/>
        </p:nvSpPr>
        <p:spPr>
          <a:xfrm>
            <a:off x="6215074" y="2643182"/>
            <a:ext cx="553998" cy="396000"/>
          </a:xfrm>
          <a:prstGeom prst="rect">
            <a:avLst/>
          </a:prstGeom>
          <a:noFill/>
        </p:spPr>
        <p:txBody>
          <a:bodyPr vert="eaVert" wrap="square" rtlCol="0">
            <a:spAutoFit/>
          </a:bodyPr>
          <a:lstStyle/>
          <a:p>
            <a:r>
              <a:rPr lang="en-US" altLang="zh-CN" dirty="0" smtClean="0"/>
              <a:t>…</a:t>
            </a:r>
            <a:endParaRPr lang="zh-CN" altLang="en-US"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59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597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20" name="Text Box 4"/>
          <p:cNvSpPr txBox="1">
            <a:spLocks noChangeArrowheads="1"/>
          </p:cNvSpPr>
          <p:nvPr/>
        </p:nvSpPr>
        <p:spPr bwMode="auto">
          <a:xfrm>
            <a:off x="714348" y="533400"/>
            <a:ext cx="7818465" cy="5067541"/>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zh-CN" altLang="en-US" dirty="0">
                <a:latin typeface="宋体" charset="-122"/>
              </a:rPr>
              <a:t>　</a:t>
            </a:r>
            <a:r>
              <a:rPr lang="zh-CN" altLang="en-US" dirty="0" smtClean="0">
                <a:solidFill>
                  <a:srgbClr val="0070C0"/>
                </a:solidFill>
                <a:latin typeface="黑体" pitchFamily="2" charset="-122"/>
                <a:ea typeface="黑体" pitchFamily="2" charset="-122"/>
              </a:rPr>
              <a:t>说明：</a:t>
            </a:r>
            <a:endParaRPr lang="zh-CN" altLang="en-US" dirty="0">
              <a:solidFill>
                <a:srgbClr val="0070C0"/>
              </a:solidFill>
              <a:latin typeface="宋体" charset="-122"/>
            </a:endParaRPr>
          </a:p>
          <a:p>
            <a:pPr algn="just">
              <a:lnSpc>
                <a:spcPct val="120000"/>
              </a:lnSpc>
              <a:spcBef>
                <a:spcPct val="30000"/>
              </a:spcBef>
            </a:pPr>
            <a:r>
              <a:rPr lang="zh-CN" altLang="en-US" sz="2300" dirty="0">
                <a:latin typeface="宋体" charset="-122"/>
              </a:rPr>
              <a:t>    </a:t>
            </a:r>
            <a:r>
              <a:rPr lang="en-US" altLang="zh-CN" sz="2300" dirty="0">
                <a:solidFill>
                  <a:srgbClr val="0070C0"/>
                </a:solidFill>
                <a:latin typeface="楷体" pitchFamily="49" charset="-122"/>
                <a:ea typeface="楷体" pitchFamily="49" charset="-122"/>
              </a:rPr>
              <a:t>(1) </a:t>
            </a:r>
            <a:r>
              <a:rPr lang="zh-CN" altLang="en-US" sz="2300" dirty="0">
                <a:solidFill>
                  <a:srgbClr val="0070C0"/>
                </a:solidFill>
                <a:latin typeface="楷体" pitchFamily="49" charset="-122"/>
                <a:ea typeface="楷体" pitchFamily="49" charset="-122"/>
              </a:rPr>
              <a:t>这里的返回指针也就是父节点在</a:t>
            </a:r>
            <a:r>
              <a:rPr lang="en-US" altLang="zh-CN" sz="2300" dirty="0">
                <a:solidFill>
                  <a:srgbClr val="0070C0"/>
                </a:solidFill>
                <a:latin typeface="楷体" pitchFamily="49" charset="-122"/>
                <a:ea typeface="楷体" pitchFamily="49" charset="-122"/>
              </a:rPr>
              <a:t>CLOSED</a:t>
            </a:r>
            <a:r>
              <a:rPr lang="zh-CN" altLang="en-US" sz="2300" dirty="0">
                <a:solidFill>
                  <a:srgbClr val="0070C0"/>
                </a:solidFill>
                <a:latin typeface="楷体" pitchFamily="49" charset="-122"/>
                <a:ea typeface="楷体" pitchFamily="49" charset="-122"/>
              </a:rPr>
              <a:t>表中的编号。 </a:t>
            </a:r>
          </a:p>
          <a:p>
            <a:pPr algn="just">
              <a:lnSpc>
                <a:spcPct val="120000"/>
              </a:lnSpc>
              <a:spcBef>
                <a:spcPct val="10000"/>
              </a:spcBef>
            </a:pPr>
            <a:r>
              <a:rPr lang="zh-CN" altLang="en-US" sz="2300" dirty="0">
                <a:solidFill>
                  <a:srgbClr val="0070C0"/>
                </a:solidFill>
                <a:latin typeface="楷体" pitchFamily="49" charset="-122"/>
                <a:ea typeface="楷体" pitchFamily="49" charset="-122"/>
              </a:rPr>
              <a:t>    </a:t>
            </a:r>
            <a:r>
              <a:rPr lang="en-US" altLang="zh-CN" sz="2300" dirty="0">
                <a:solidFill>
                  <a:srgbClr val="0070C0"/>
                </a:solidFill>
                <a:latin typeface="楷体" pitchFamily="49" charset="-122"/>
                <a:ea typeface="楷体" pitchFamily="49" charset="-122"/>
              </a:rPr>
              <a:t>(2) </a:t>
            </a:r>
            <a:r>
              <a:rPr lang="zh-CN" altLang="en-US" sz="2300" dirty="0">
                <a:solidFill>
                  <a:srgbClr val="0070C0"/>
                </a:solidFill>
                <a:latin typeface="楷体" pitchFamily="49" charset="-122"/>
                <a:ea typeface="楷体" pitchFamily="49" charset="-122"/>
              </a:rPr>
              <a:t>步</a:t>
            </a:r>
            <a:r>
              <a:rPr lang="en-US" altLang="zh-CN" sz="2300" dirty="0">
                <a:solidFill>
                  <a:srgbClr val="0070C0"/>
                </a:solidFill>
                <a:latin typeface="楷体" pitchFamily="49" charset="-122"/>
                <a:ea typeface="楷体" pitchFamily="49" charset="-122"/>
              </a:rPr>
              <a:t>6</a:t>
            </a:r>
            <a:r>
              <a:rPr lang="zh-CN" altLang="en-US" sz="2300" dirty="0">
                <a:solidFill>
                  <a:srgbClr val="0070C0"/>
                </a:solidFill>
                <a:latin typeface="楷体" pitchFamily="49" charset="-122"/>
                <a:ea typeface="楷体" pitchFamily="49" charset="-122"/>
              </a:rPr>
              <a:t>中修改返回指针的原因是</a:t>
            </a:r>
            <a:r>
              <a:rPr lang="en-US" altLang="zh-CN" sz="2300" dirty="0">
                <a:solidFill>
                  <a:srgbClr val="0070C0"/>
                </a:solidFill>
                <a:latin typeface="楷体" pitchFamily="49" charset="-122"/>
                <a:ea typeface="楷体" pitchFamily="49" charset="-122"/>
              </a:rPr>
              <a:t>, </a:t>
            </a:r>
            <a:r>
              <a:rPr lang="zh-CN" altLang="en-US" sz="2300" dirty="0">
                <a:solidFill>
                  <a:srgbClr val="0070C0"/>
                </a:solidFill>
                <a:latin typeface="楷体" pitchFamily="49" charset="-122"/>
                <a:ea typeface="楷体" pitchFamily="49" charset="-122"/>
              </a:rPr>
              <a:t>因为这些节点又被第二次生成</a:t>
            </a:r>
            <a:r>
              <a:rPr lang="en-US" altLang="zh-CN" sz="2300" dirty="0">
                <a:solidFill>
                  <a:srgbClr val="0070C0"/>
                </a:solidFill>
                <a:latin typeface="楷体" pitchFamily="49" charset="-122"/>
                <a:ea typeface="楷体" pitchFamily="49" charset="-122"/>
              </a:rPr>
              <a:t>, </a:t>
            </a:r>
            <a:r>
              <a:rPr lang="zh-CN" altLang="en-US" sz="2300" dirty="0">
                <a:solidFill>
                  <a:srgbClr val="0070C0"/>
                </a:solidFill>
                <a:latin typeface="楷体" pitchFamily="49" charset="-122"/>
                <a:ea typeface="楷体" pitchFamily="49" charset="-122"/>
              </a:rPr>
              <a:t>所以它们返回初始节点的路径已有两条</a:t>
            </a:r>
            <a:r>
              <a:rPr lang="en-US" altLang="zh-CN" sz="2300" dirty="0">
                <a:solidFill>
                  <a:srgbClr val="0070C0"/>
                </a:solidFill>
                <a:latin typeface="楷体" pitchFamily="49" charset="-122"/>
                <a:ea typeface="楷体" pitchFamily="49" charset="-122"/>
              </a:rPr>
              <a:t>, </a:t>
            </a:r>
            <a:r>
              <a:rPr lang="zh-CN" altLang="en-US" sz="2300" dirty="0">
                <a:solidFill>
                  <a:srgbClr val="0070C0"/>
                </a:solidFill>
                <a:latin typeface="楷体" pitchFamily="49" charset="-122"/>
                <a:ea typeface="楷体" pitchFamily="49" charset="-122"/>
              </a:rPr>
              <a:t>但这两条路径的“长度”可能不同</a:t>
            </a:r>
            <a:r>
              <a:rPr lang="zh-CN" altLang="en-US" sz="2300" dirty="0" smtClean="0">
                <a:solidFill>
                  <a:srgbClr val="0070C0"/>
                </a:solidFill>
                <a:latin typeface="楷体" pitchFamily="49" charset="-122"/>
                <a:ea typeface="楷体" pitchFamily="49" charset="-122"/>
              </a:rPr>
              <a:t>。那么</a:t>
            </a:r>
            <a:r>
              <a:rPr lang="en-US" altLang="zh-CN" sz="2300" dirty="0" smtClean="0">
                <a:solidFill>
                  <a:srgbClr val="0070C0"/>
                </a:solidFill>
                <a:latin typeface="楷体" pitchFamily="49" charset="-122"/>
                <a:ea typeface="楷体" pitchFamily="49" charset="-122"/>
              </a:rPr>
              <a:t>,</a:t>
            </a:r>
            <a:r>
              <a:rPr lang="zh-CN" altLang="en-US" sz="2300" dirty="0" smtClean="0">
                <a:solidFill>
                  <a:srgbClr val="0070C0"/>
                </a:solidFill>
                <a:latin typeface="楷体" pitchFamily="49" charset="-122"/>
                <a:ea typeface="楷体" pitchFamily="49" charset="-122"/>
              </a:rPr>
              <a:t>当</a:t>
            </a:r>
            <a:r>
              <a:rPr lang="zh-CN" altLang="en-US" sz="2300" dirty="0">
                <a:solidFill>
                  <a:srgbClr val="0070C0"/>
                </a:solidFill>
                <a:latin typeface="楷体" pitchFamily="49" charset="-122"/>
                <a:ea typeface="楷体" pitchFamily="49" charset="-122"/>
              </a:rPr>
              <a:t>新路短时自然要走新路。</a:t>
            </a:r>
          </a:p>
          <a:p>
            <a:pPr algn="just">
              <a:lnSpc>
                <a:spcPct val="120000"/>
              </a:lnSpc>
              <a:spcBef>
                <a:spcPts val="0"/>
              </a:spcBef>
            </a:pPr>
            <a:r>
              <a:rPr lang="zh-CN" altLang="en-US" sz="2300" dirty="0">
                <a:solidFill>
                  <a:srgbClr val="0070C0"/>
                </a:solidFill>
                <a:latin typeface="楷体" pitchFamily="49" charset="-122"/>
                <a:ea typeface="楷体" pitchFamily="49" charset="-122"/>
              </a:rPr>
              <a:t>　　</a:t>
            </a:r>
            <a:r>
              <a:rPr lang="en-US" altLang="zh-CN" sz="2300" dirty="0">
                <a:solidFill>
                  <a:srgbClr val="0070C0"/>
                </a:solidFill>
                <a:latin typeface="楷体" pitchFamily="49" charset="-122"/>
                <a:ea typeface="楷体" pitchFamily="49" charset="-122"/>
              </a:rPr>
              <a:t>(3) </a:t>
            </a:r>
            <a:r>
              <a:rPr lang="zh-CN" altLang="en-US" sz="2300" dirty="0">
                <a:solidFill>
                  <a:srgbClr val="0070C0"/>
                </a:solidFill>
                <a:latin typeface="楷体" pitchFamily="49" charset="-122"/>
                <a:ea typeface="楷体" pitchFamily="49" charset="-122"/>
              </a:rPr>
              <a:t>这里对路径的长短是按路径上的节点数来衡量的</a:t>
            </a:r>
            <a:r>
              <a:rPr lang="en-US" altLang="zh-CN" sz="2300" dirty="0">
                <a:solidFill>
                  <a:srgbClr val="0070C0"/>
                </a:solidFill>
                <a:latin typeface="楷体" pitchFamily="49" charset="-122"/>
                <a:ea typeface="楷体" pitchFamily="49" charset="-122"/>
              </a:rPr>
              <a:t>, </a:t>
            </a:r>
            <a:r>
              <a:rPr lang="zh-CN" altLang="en-US" sz="2300" dirty="0">
                <a:solidFill>
                  <a:srgbClr val="0070C0"/>
                </a:solidFill>
                <a:latin typeface="楷体" pitchFamily="49" charset="-122"/>
                <a:ea typeface="楷体" pitchFamily="49" charset="-122"/>
              </a:rPr>
              <a:t>后面我们将会看到路径的长短也可以其“代价”</a:t>
            </a:r>
            <a:r>
              <a:rPr lang="en-US" altLang="zh-CN" sz="2300" dirty="0">
                <a:solidFill>
                  <a:srgbClr val="0070C0"/>
                </a:solidFill>
                <a:latin typeface="楷体" pitchFamily="49" charset="-122"/>
                <a:ea typeface="楷体" pitchFamily="49" charset="-122"/>
              </a:rPr>
              <a:t>(</a:t>
            </a:r>
            <a:r>
              <a:rPr lang="zh-CN" altLang="en-US" sz="2300" dirty="0">
                <a:solidFill>
                  <a:srgbClr val="0070C0"/>
                </a:solidFill>
                <a:latin typeface="楷体" pitchFamily="49" charset="-122"/>
                <a:ea typeface="楷体" pitchFamily="49" charset="-122"/>
              </a:rPr>
              <a:t>如距离、费用、时间等</a:t>
            </a:r>
            <a:r>
              <a:rPr lang="en-US" altLang="zh-CN" sz="2300" dirty="0">
                <a:solidFill>
                  <a:srgbClr val="0070C0"/>
                </a:solidFill>
                <a:latin typeface="楷体" pitchFamily="49" charset="-122"/>
                <a:ea typeface="楷体" pitchFamily="49" charset="-122"/>
              </a:rPr>
              <a:t>)</a:t>
            </a:r>
            <a:r>
              <a:rPr lang="zh-CN" altLang="en-US" sz="2300" dirty="0">
                <a:solidFill>
                  <a:srgbClr val="0070C0"/>
                </a:solidFill>
                <a:latin typeface="楷体" pitchFamily="49" charset="-122"/>
                <a:ea typeface="楷体" pitchFamily="49" charset="-122"/>
              </a:rPr>
              <a:t>衡量。若按其代价衡量</a:t>
            </a:r>
            <a:r>
              <a:rPr lang="en-US" altLang="zh-CN" sz="2300" dirty="0">
                <a:solidFill>
                  <a:srgbClr val="0070C0"/>
                </a:solidFill>
                <a:latin typeface="楷体" pitchFamily="49" charset="-122"/>
                <a:ea typeface="楷体" pitchFamily="49" charset="-122"/>
              </a:rPr>
              <a:t>, </a:t>
            </a:r>
            <a:r>
              <a:rPr lang="zh-CN" altLang="en-US" sz="2300" dirty="0">
                <a:solidFill>
                  <a:srgbClr val="0070C0"/>
                </a:solidFill>
                <a:latin typeface="楷体" pitchFamily="49" charset="-122"/>
                <a:ea typeface="楷体" pitchFamily="49" charset="-122"/>
              </a:rPr>
              <a:t>则在需修改返回指针的同时还要修改相应的代价值</a:t>
            </a:r>
            <a:r>
              <a:rPr lang="en-US" altLang="zh-CN" sz="2300" dirty="0">
                <a:solidFill>
                  <a:srgbClr val="0070C0"/>
                </a:solidFill>
                <a:latin typeface="楷体" pitchFamily="49" charset="-122"/>
                <a:ea typeface="楷体" pitchFamily="49" charset="-122"/>
              </a:rPr>
              <a:t>, </a:t>
            </a:r>
            <a:r>
              <a:rPr lang="zh-CN" altLang="en-US" sz="2300" dirty="0">
                <a:solidFill>
                  <a:srgbClr val="0070C0"/>
                </a:solidFill>
                <a:latin typeface="楷体" pitchFamily="49" charset="-122"/>
                <a:ea typeface="楷体" pitchFamily="49" charset="-122"/>
              </a:rPr>
              <a:t>或者不修改返回指针也要修改代价值</a:t>
            </a:r>
            <a:r>
              <a:rPr lang="en-US" altLang="zh-CN" sz="2300" dirty="0">
                <a:solidFill>
                  <a:srgbClr val="0070C0"/>
                </a:solidFill>
                <a:latin typeface="楷体" pitchFamily="49" charset="-122"/>
                <a:ea typeface="楷体" pitchFamily="49" charset="-122"/>
              </a:rPr>
              <a:t>(</a:t>
            </a:r>
            <a:r>
              <a:rPr lang="zh-CN" altLang="en-US" sz="2300" dirty="0">
                <a:solidFill>
                  <a:srgbClr val="0070C0"/>
                </a:solidFill>
                <a:latin typeface="楷体" pitchFamily="49" charset="-122"/>
                <a:ea typeface="楷体" pitchFamily="49" charset="-122"/>
              </a:rPr>
              <a:t>为了实现代价小者优先扩展</a:t>
            </a:r>
            <a:r>
              <a:rPr lang="en-US" altLang="zh-CN" sz="2300" dirty="0">
                <a:solidFill>
                  <a:srgbClr val="0070C0"/>
                </a:solidFill>
                <a:latin typeface="楷体" pitchFamily="49" charset="-122"/>
                <a:ea typeface="楷体" pitchFamily="49" charset="-122"/>
              </a:rPr>
              <a:t>)</a:t>
            </a:r>
            <a:r>
              <a:rPr lang="zh-CN" altLang="en-US" sz="2300" dirty="0">
                <a:solidFill>
                  <a:srgbClr val="0070C0"/>
                </a:solidFill>
                <a:latin typeface="楷体" pitchFamily="49" charset="-122"/>
                <a:ea typeface="楷体" pitchFamily="49" charset="-122"/>
              </a:rPr>
              <a:t>。 </a:t>
            </a:r>
          </a:p>
        </p:txBody>
      </p:sp>
    </p:spTree>
  </p:cSld>
  <p:clrMapOvr>
    <a:masterClrMapping/>
  </p:clrMapOvr>
  <p:transition>
    <p:check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4" name="Text Box 4"/>
          <p:cNvSpPr txBox="1">
            <a:spLocks noChangeArrowheads="1"/>
          </p:cNvSpPr>
          <p:nvPr/>
        </p:nvSpPr>
        <p:spPr bwMode="auto">
          <a:xfrm>
            <a:off x="1214414" y="571480"/>
            <a:ext cx="2956259" cy="1200329"/>
          </a:xfrm>
          <a:prstGeom prst="rect">
            <a:avLst/>
          </a:prstGeom>
          <a:noFill/>
          <a:ln w="9525">
            <a:noFill/>
            <a:miter lim="800000"/>
            <a:headEnd/>
            <a:tailEnd/>
          </a:ln>
          <a:effectLst/>
        </p:spPr>
        <p:txBody>
          <a:bodyPr wrap="none">
            <a:spAutoFit/>
          </a:bodyPr>
          <a:lstStyle/>
          <a:p>
            <a:pPr>
              <a:lnSpc>
                <a:spcPct val="150000"/>
              </a:lnSpc>
            </a:pPr>
            <a:r>
              <a:rPr lang="zh-CN" altLang="en-US" dirty="0">
                <a:solidFill>
                  <a:srgbClr val="0070C0"/>
                </a:solidFill>
                <a:latin typeface="黑体" pitchFamily="49" charset="-122"/>
                <a:ea typeface="黑体" pitchFamily="49" charset="-122"/>
              </a:rPr>
              <a:t>线式搜索算法：</a:t>
            </a:r>
          </a:p>
          <a:p>
            <a:pPr>
              <a:lnSpc>
                <a:spcPct val="150000"/>
              </a:lnSpc>
            </a:pPr>
            <a:r>
              <a:rPr lang="en-US" altLang="zh-CN" b="1" dirty="0" smtClean="0">
                <a:solidFill>
                  <a:srgbClr val="FF3300"/>
                </a:solidFill>
                <a:latin typeface="Times New Roman"/>
                <a:sym typeface="Symbol"/>
              </a:rPr>
              <a:t></a:t>
            </a:r>
            <a:r>
              <a:rPr lang="zh-CN" altLang="en-US" b="1" dirty="0" smtClean="0">
                <a:solidFill>
                  <a:srgbClr val="0070C0"/>
                </a:solidFill>
                <a:latin typeface="楷体" pitchFamily="49" charset="-122"/>
                <a:ea typeface="楷体" pitchFamily="49" charset="-122"/>
              </a:rPr>
              <a:t>不</a:t>
            </a:r>
            <a:r>
              <a:rPr lang="zh-CN" altLang="en-US" b="1" dirty="0">
                <a:solidFill>
                  <a:srgbClr val="0070C0"/>
                </a:solidFill>
                <a:latin typeface="楷体" pitchFamily="49" charset="-122"/>
                <a:ea typeface="楷体" pitchFamily="49" charset="-122"/>
              </a:rPr>
              <a:t>回溯的线式搜索 </a:t>
            </a:r>
          </a:p>
        </p:txBody>
      </p:sp>
      <p:sp>
        <p:nvSpPr>
          <p:cNvPr id="675845" name="Text Box 5"/>
          <p:cNvSpPr txBox="1">
            <a:spLocks noChangeArrowheads="1"/>
          </p:cNvSpPr>
          <p:nvPr/>
        </p:nvSpPr>
        <p:spPr bwMode="auto">
          <a:xfrm>
            <a:off x="571472" y="1427880"/>
            <a:ext cx="7927974" cy="4782848"/>
          </a:xfrm>
          <a:prstGeom prst="rect">
            <a:avLst/>
          </a:prstGeom>
          <a:noFill/>
          <a:ln w="9525">
            <a:noFill/>
            <a:miter lim="800000"/>
            <a:headEnd/>
            <a:tailEnd/>
          </a:ln>
          <a:effectLst/>
        </p:spPr>
        <p:txBody>
          <a:bodyPr wrap="square">
            <a:spAutoFit/>
          </a:bodyPr>
          <a:lstStyle/>
          <a:p>
            <a:pPr algn="just">
              <a:spcBef>
                <a:spcPct val="20000"/>
              </a:spcBef>
            </a:pPr>
            <a:r>
              <a:rPr lang="zh-CN" altLang="en-US" dirty="0" smtClean="0">
                <a:solidFill>
                  <a:srgbClr val="0070C0"/>
                </a:solidFill>
                <a:ea typeface="宋体" pitchFamily="2" charset="-122"/>
                <a:cs typeface="Times New Roman" pitchFamily="18" charset="0"/>
              </a:rPr>
              <a:t> </a:t>
            </a:r>
            <a:r>
              <a:rPr lang="zh-CN" altLang="en-US" spc="-300" dirty="0" smtClean="0">
                <a:solidFill>
                  <a:srgbClr val="0070C0"/>
                </a:solidFill>
                <a:ea typeface="宋体" pitchFamily="2" charset="-122"/>
                <a:cs typeface="Times New Roman" pitchFamily="18" charset="0"/>
                <a:sym typeface="Symbol"/>
              </a:rPr>
              <a:t>        </a:t>
            </a:r>
            <a:r>
              <a:rPr lang="zh-CN" altLang="en-US" spc="-300" dirty="0" smtClean="0">
                <a:solidFill>
                  <a:srgbClr val="0070C0"/>
                </a:solidFill>
                <a:ea typeface="宋体" pitchFamily="2" charset="-122"/>
                <a:cs typeface="Times New Roman" pitchFamily="18" charset="0"/>
              </a:rPr>
              <a:t> </a:t>
            </a:r>
            <a:r>
              <a:rPr lang="zh-CN" altLang="en-US" spc="-300" dirty="0" smtClean="0">
                <a:solidFill>
                  <a:srgbClr val="0070C0"/>
                </a:solidFill>
                <a:ea typeface="宋体" pitchFamily="2" charset="-122"/>
                <a:cs typeface="Times New Roman" pitchFamily="18" charset="0"/>
                <a:sym typeface="Symbol"/>
              </a:rPr>
              <a:t>               </a:t>
            </a:r>
            <a:endParaRPr lang="en-US" altLang="zh-CN" spc="-300" dirty="0" smtClean="0">
              <a:solidFill>
                <a:srgbClr val="0070C0"/>
              </a:solidFill>
              <a:ea typeface="宋体" pitchFamily="2" charset="-122"/>
              <a:cs typeface="Times New Roman" pitchFamily="18" charset="0"/>
            </a:endParaRPr>
          </a:p>
          <a:p>
            <a:pPr algn="just">
              <a:lnSpc>
                <a:spcPct val="120000"/>
              </a:lnSpc>
              <a:spcBef>
                <a:spcPts val="0"/>
              </a:spcBef>
            </a:pPr>
            <a:r>
              <a:rPr lang="zh-CN" altLang="en-US" dirty="0" smtClean="0">
                <a:cs typeface="Times New Roman" pitchFamily="18" charset="0"/>
              </a:rPr>
              <a:t> 　</a:t>
            </a:r>
            <a:r>
              <a:rPr lang="zh-CN" altLang="en-US" dirty="0" smtClean="0">
                <a:ea typeface="方正姚体" pitchFamily="2" charset="-122"/>
                <a:cs typeface="Times New Roman" pitchFamily="18" charset="0"/>
              </a:rPr>
              <a:t>   </a:t>
            </a:r>
            <a:r>
              <a:rPr lang="en-US" altLang="zh-CN" dirty="0" smtClean="0">
                <a:ea typeface="方正姚体" pitchFamily="2" charset="-122"/>
                <a:cs typeface="Times New Roman" pitchFamily="18" charset="0"/>
              </a:rPr>
              <a:t>(</a:t>
            </a:r>
            <a:r>
              <a:rPr lang="en-US" altLang="zh-CN" dirty="0" smtClean="0">
                <a:solidFill>
                  <a:srgbClr val="0070C0"/>
                </a:solidFill>
                <a:ea typeface="方正姚体" pitchFamily="2" charset="-122"/>
                <a:cs typeface="Times New Roman" pitchFamily="18" charset="0"/>
              </a:rPr>
              <a:t>1) </a:t>
            </a:r>
            <a:r>
              <a:rPr lang="zh-CN" altLang="en-US" dirty="0" smtClean="0">
                <a:solidFill>
                  <a:srgbClr val="0070C0"/>
                </a:solidFill>
                <a:ea typeface="方正姚体" pitchFamily="2" charset="-122"/>
                <a:cs typeface="Times New Roman" pitchFamily="18" charset="0"/>
              </a:rPr>
              <a:t>把初始节点</a:t>
            </a:r>
            <a:r>
              <a:rPr lang="en-US" altLang="zh-CN" dirty="0" smtClean="0">
                <a:solidFill>
                  <a:srgbClr val="0070C0"/>
                </a:solidFill>
                <a:ea typeface="方正姚体" pitchFamily="2" charset="-122"/>
                <a:cs typeface="Times New Roman" pitchFamily="18" charset="0"/>
              </a:rPr>
              <a:t>S</a:t>
            </a:r>
            <a:r>
              <a:rPr lang="en-US" altLang="zh-CN" baseline="-25000" dirty="0" smtClean="0">
                <a:solidFill>
                  <a:srgbClr val="0070C0"/>
                </a:solidFill>
                <a:ea typeface="方正姚体" pitchFamily="2" charset="-122"/>
                <a:cs typeface="Times New Roman" pitchFamily="18" charset="0"/>
              </a:rPr>
              <a:t>o</a:t>
            </a:r>
            <a:r>
              <a:rPr lang="zh-CN" altLang="en-US" dirty="0" smtClean="0">
                <a:solidFill>
                  <a:srgbClr val="0070C0"/>
                </a:solidFill>
                <a:ea typeface="方正姚体" pitchFamily="2" charset="-122"/>
                <a:cs typeface="Times New Roman" pitchFamily="18" charset="0"/>
              </a:rPr>
              <a:t>放入</a:t>
            </a:r>
            <a:r>
              <a:rPr lang="en-US" altLang="zh-CN" dirty="0" smtClean="0">
                <a:solidFill>
                  <a:srgbClr val="0070C0"/>
                </a:solidFill>
                <a:ea typeface="方正姚体" pitchFamily="2" charset="-122"/>
                <a:cs typeface="Times New Roman" pitchFamily="18" charset="0"/>
              </a:rPr>
              <a:t>CLOSED</a:t>
            </a:r>
            <a:r>
              <a:rPr lang="zh-CN" altLang="en-US" dirty="0" smtClean="0">
                <a:solidFill>
                  <a:srgbClr val="0070C0"/>
                </a:solidFill>
                <a:ea typeface="方正姚体" pitchFamily="2" charset="-122"/>
                <a:cs typeface="Times New Roman" pitchFamily="18" charset="0"/>
              </a:rPr>
              <a:t>表中。</a:t>
            </a:r>
          </a:p>
          <a:p>
            <a:pPr algn="just">
              <a:lnSpc>
                <a:spcPct val="120000"/>
              </a:lnSpc>
              <a:spcBef>
                <a:spcPct val="20000"/>
              </a:spcBef>
            </a:pPr>
            <a:r>
              <a:rPr lang="zh-CN" altLang="en-US" dirty="0" smtClean="0">
                <a:solidFill>
                  <a:srgbClr val="0070C0"/>
                </a:solidFill>
                <a:ea typeface="方正姚体" pitchFamily="2" charset="-122"/>
                <a:cs typeface="Times New Roman" pitchFamily="18" charset="0"/>
              </a:rPr>
              <a:t>　　</a:t>
            </a:r>
            <a:r>
              <a:rPr lang="en-US" altLang="zh-CN" dirty="0" smtClean="0">
                <a:solidFill>
                  <a:srgbClr val="0070C0"/>
                </a:solidFill>
                <a:ea typeface="方正姚体" pitchFamily="2" charset="-122"/>
                <a:cs typeface="Times New Roman" pitchFamily="18" charset="0"/>
              </a:rPr>
              <a:t>(2) </a:t>
            </a:r>
            <a:r>
              <a:rPr lang="zh-CN" altLang="en-US" dirty="0" smtClean="0">
                <a:solidFill>
                  <a:srgbClr val="0070C0"/>
                </a:solidFill>
                <a:ea typeface="方正姚体" pitchFamily="2" charset="-122"/>
                <a:cs typeface="Times New Roman" pitchFamily="18" charset="0"/>
              </a:rPr>
              <a:t>令</a:t>
            </a:r>
            <a:r>
              <a:rPr lang="en-US" altLang="zh-CN" dirty="0" smtClean="0">
                <a:solidFill>
                  <a:srgbClr val="0070C0"/>
                </a:solidFill>
                <a:ea typeface="方正姚体" pitchFamily="2" charset="-122"/>
                <a:cs typeface="Times New Roman" pitchFamily="18" charset="0"/>
              </a:rPr>
              <a:t>N</a:t>
            </a:r>
            <a:r>
              <a:rPr lang="zh-CN" altLang="en-US" dirty="0" smtClean="0">
                <a:solidFill>
                  <a:srgbClr val="0070C0"/>
                </a:solidFill>
                <a:ea typeface="方正姚体" pitchFamily="2" charset="-122"/>
                <a:cs typeface="Times New Roman" pitchFamily="18" charset="0"/>
              </a:rPr>
              <a:t>＝</a:t>
            </a:r>
            <a:r>
              <a:rPr lang="en-US" altLang="zh-CN" dirty="0" smtClean="0">
                <a:solidFill>
                  <a:srgbClr val="0070C0"/>
                </a:solidFill>
                <a:ea typeface="方正姚体" pitchFamily="2" charset="-122"/>
                <a:cs typeface="Times New Roman" pitchFamily="18" charset="0"/>
              </a:rPr>
              <a:t>S</a:t>
            </a:r>
            <a:r>
              <a:rPr lang="en-US" altLang="zh-CN" baseline="-25000" dirty="0" smtClean="0">
                <a:solidFill>
                  <a:srgbClr val="0070C0"/>
                </a:solidFill>
                <a:ea typeface="方正姚体" pitchFamily="2" charset="-122"/>
                <a:cs typeface="Times New Roman" pitchFamily="18" charset="0"/>
              </a:rPr>
              <a:t>o</a:t>
            </a:r>
            <a:r>
              <a:rPr lang="zh-CN" altLang="en-US" dirty="0" smtClean="0">
                <a:solidFill>
                  <a:srgbClr val="0070C0"/>
                </a:solidFill>
                <a:ea typeface="方正姚体" pitchFamily="2" charset="-122"/>
                <a:cs typeface="Times New Roman" pitchFamily="18" charset="0"/>
              </a:rPr>
              <a:t>。</a:t>
            </a:r>
          </a:p>
          <a:p>
            <a:pPr algn="just">
              <a:lnSpc>
                <a:spcPct val="120000"/>
              </a:lnSpc>
              <a:spcBef>
                <a:spcPct val="20000"/>
              </a:spcBef>
            </a:pPr>
            <a:r>
              <a:rPr lang="zh-CN" altLang="en-US" dirty="0" smtClean="0">
                <a:solidFill>
                  <a:srgbClr val="0070C0"/>
                </a:solidFill>
                <a:ea typeface="方正姚体" pitchFamily="2" charset="-122"/>
                <a:cs typeface="Times New Roman" pitchFamily="18" charset="0"/>
              </a:rPr>
              <a:t>　　</a:t>
            </a:r>
            <a:r>
              <a:rPr lang="en-US" altLang="zh-CN" dirty="0" smtClean="0">
                <a:solidFill>
                  <a:srgbClr val="0070C0"/>
                </a:solidFill>
                <a:ea typeface="方正姚体" pitchFamily="2" charset="-122"/>
                <a:cs typeface="Times New Roman" pitchFamily="18" charset="0"/>
              </a:rPr>
              <a:t>(3) </a:t>
            </a:r>
            <a:r>
              <a:rPr lang="zh-CN" altLang="en-US" dirty="0" smtClean="0">
                <a:solidFill>
                  <a:srgbClr val="0070C0"/>
                </a:solidFill>
                <a:ea typeface="方正姚体" pitchFamily="2" charset="-122"/>
                <a:cs typeface="Times New Roman" pitchFamily="18" charset="0"/>
              </a:rPr>
              <a:t>若</a:t>
            </a:r>
            <a:r>
              <a:rPr lang="en-US" altLang="zh-CN" dirty="0" smtClean="0">
                <a:solidFill>
                  <a:srgbClr val="0070C0"/>
                </a:solidFill>
                <a:ea typeface="方正姚体" pitchFamily="2" charset="-122"/>
                <a:cs typeface="Times New Roman" pitchFamily="18" charset="0"/>
              </a:rPr>
              <a:t>N</a:t>
            </a:r>
            <a:r>
              <a:rPr lang="zh-CN" altLang="en-US" dirty="0" smtClean="0">
                <a:solidFill>
                  <a:srgbClr val="0070C0"/>
                </a:solidFill>
                <a:ea typeface="方正姚体" pitchFamily="2" charset="-122"/>
                <a:cs typeface="Times New Roman" pitchFamily="18" charset="0"/>
              </a:rPr>
              <a:t>是目标节点</a:t>
            </a:r>
            <a:r>
              <a:rPr lang="en-US" altLang="zh-CN" dirty="0" smtClean="0">
                <a:solidFill>
                  <a:srgbClr val="0070C0"/>
                </a:solidFill>
                <a:ea typeface="方正姚体" pitchFamily="2" charset="-122"/>
                <a:cs typeface="Times New Roman" pitchFamily="18" charset="0"/>
              </a:rPr>
              <a:t>,</a:t>
            </a:r>
            <a:r>
              <a:rPr lang="zh-CN" altLang="en-US" dirty="0" smtClean="0">
                <a:solidFill>
                  <a:srgbClr val="0070C0"/>
                </a:solidFill>
                <a:ea typeface="方正姚体" pitchFamily="2" charset="-122"/>
                <a:cs typeface="Times New Roman" pitchFamily="18" charset="0"/>
              </a:rPr>
              <a:t>则搜索成功</a:t>
            </a:r>
            <a:r>
              <a:rPr lang="en-US" altLang="zh-CN" dirty="0" smtClean="0">
                <a:solidFill>
                  <a:srgbClr val="0070C0"/>
                </a:solidFill>
                <a:ea typeface="方正姚体" pitchFamily="2" charset="-122"/>
                <a:cs typeface="Times New Roman" pitchFamily="18" charset="0"/>
              </a:rPr>
              <a:t>,</a:t>
            </a:r>
            <a:r>
              <a:rPr lang="zh-CN" altLang="en-US" dirty="0" smtClean="0">
                <a:solidFill>
                  <a:srgbClr val="0070C0"/>
                </a:solidFill>
                <a:ea typeface="方正姚体" pitchFamily="2" charset="-122"/>
                <a:cs typeface="Times New Roman" pitchFamily="18" charset="0"/>
              </a:rPr>
              <a:t>结束。</a:t>
            </a:r>
          </a:p>
          <a:p>
            <a:pPr algn="just">
              <a:lnSpc>
                <a:spcPct val="120000"/>
              </a:lnSpc>
              <a:spcBef>
                <a:spcPct val="20000"/>
              </a:spcBef>
            </a:pPr>
            <a:r>
              <a:rPr lang="zh-CN" altLang="en-US" dirty="0" smtClean="0">
                <a:solidFill>
                  <a:srgbClr val="0070C0"/>
                </a:solidFill>
                <a:ea typeface="方正姚体" pitchFamily="2" charset="-122"/>
                <a:cs typeface="Times New Roman" pitchFamily="18" charset="0"/>
              </a:rPr>
              <a:t>　　</a:t>
            </a:r>
            <a:r>
              <a:rPr lang="en-US" altLang="zh-CN" dirty="0" smtClean="0">
                <a:solidFill>
                  <a:srgbClr val="0070C0"/>
                </a:solidFill>
                <a:ea typeface="方正姚体" pitchFamily="2" charset="-122"/>
                <a:cs typeface="Times New Roman" pitchFamily="18" charset="0"/>
              </a:rPr>
              <a:t>(4) </a:t>
            </a:r>
            <a:r>
              <a:rPr lang="zh-CN" altLang="en-US" dirty="0" smtClean="0">
                <a:solidFill>
                  <a:srgbClr val="0070C0"/>
                </a:solidFill>
                <a:ea typeface="方正姚体" pitchFamily="2" charset="-122"/>
                <a:cs typeface="Times New Roman" pitchFamily="18" charset="0"/>
              </a:rPr>
              <a:t>若</a:t>
            </a:r>
            <a:r>
              <a:rPr lang="en-US" altLang="zh-CN" dirty="0" smtClean="0">
                <a:solidFill>
                  <a:srgbClr val="0070C0"/>
                </a:solidFill>
                <a:ea typeface="方正姚体" pitchFamily="2" charset="-122"/>
                <a:cs typeface="Times New Roman" pitchFamily="18" charset="0"/>
              </a:rPr>
              <a:t>N</a:t>
            </a:r>
            <a:r>
              <a:rPr lang="zh-CN" altLang="en-US" dirty="0" smtClean="0">
                <a:solidFill>
                  <a:srgbClr val="0070C0"/>
                </a:solidFill>
                <a:ea typeface="方正姚体" pitchFamily="2" charset="-122"/>
                <a:cs typeface="Times New Roman" pitchFamily="18" charset="0"/>
              </a:rPr>
              <a:t>不可扩展</a:t>
            </a:r>
            <a:r>
              <a:rPr lang="en-US" altLang="zh-CN" dirty="0" smtClean="0">
                <a:solidFill>
                  <a:srgbClr val="0070C0"/>
                </a:solidFill>
                <a:ea typeface="方正姚体" pitchFamily="2" charset="-122"/>
                <a:cs typeface="Times New Roman" pitchFamily="18" charset="0"/>
              </a:rPr>
              <a:t>,</a:t>
            </a:r>
            <a:r>
              <a:rPr lang="zh-CN" altLang="en-US" dirty="0" smtClean="0">
                <a:solidFill>
                  <a:srgbClr val="0070C0"/>
                </a:solidFill>
                <a:ea typeface="方正姚体" pitchFamily="2" charset="-122"/>
                <a:cs typeface="Times New Roman" pitchFamily="18" charset="0"/>
              </a:rPr>
              <a:t>则搜索失败</a:t>
            </a:r>
            <a:r>
              <a:rPr lang="en-US" altLang="zh-CN" dirty="0" smtClean="0">
                <a:solidFill>
                  <a:srgbClr val="0070C0"/>
                </a:solidFill>
                <a:ea typeface="方正姚体" pitchFamily="2" charset="-122"/>
                <a:cs typeface="Times New Roman" pitchFamily="18" charset="0"/>
              </a:rPr>
              <a:t>,</a:t>
            </a:r>
            <a:r>
              <a:rPr lang="zh-CN" altLang="en-US" dirty="0" smtClean="0">
                <a:solidFill>
                  <a:srgbClr val="0070C0"/>
                </a:solidFill>
                <a:ea typeface="方正姚体" pitchFamily="2" charset="-122"/>
                <a:cs typeface="Times New Roman" pitchFamily="18" charset="0"/>
              </a:rPr>
              <a:t>退出。</a:t>
            </a:r>
          </a:p>
          <a:p>
            <a:pPr algn="just">
              <a:lnSpc>
                <a:spcPct val="150000"/>
              </a:lnSpc>
              <a:spcBef>
                <a:spcPct val="20000"/>
              </a:spcBef>
            </a:pPr>
            <a:r>
              <a:rPr lang="zh-CN" altLang="en-US" dirty="0" smtClean="0">
                <a:solidFill>
                  <a:srgbClr val="0070C0"/>
                </a:solidFill>
                <a:ea typeface="方正姚体" pitchFamily="2" charset="-122"/>
                <a:cs typeface="Times New Roman" pitchFamily="18" charset="0"/>
              </a:rPr>
              <a:t>　　</a:t>
            </a:r>
            <a:r>
              <a:rPr lang="en-US" altLang="zh-CN" dirty="0" smtClean="0">
                <a:solidFill>
                  <a:srgbClr val="0070C0"/>
                </a:solidFill>
                <a:ea typeface="方正姚体" pitchFamily="2" charset="-122"/>
                <a:cs typeface="Times New Roman" pitchFamily="18" charset="0"/>
              </a:rPr>
              <a:t>(5) </a:t>
            </a:r>
            <a:r>
              <a:rPr lang="zh-CN" altLang="en-US" dirty="0" smtClean="0">
                <a:solidFill>
                  <a:srgbClr val="0070C0"/>
                </a:solidFill>
                <a:ea typeface="方正姚体" pitchFamily="2" charset="-122"/>
                <a:cs typeface="Times New Roman" pitchFamily="18" charset="0"/>
              </a:rPr>
              <a:t>扩展</a:t>
            </a:r>
            <a:r>
              <a:rPr lang="en-US" altLang="zh-CN" dirty="0" smtClean="0">
                <a:solidFill>
                  <a:srgbClr val="0070C0"/>
                </a:solidFill>
                <a:ea typeface="方正姚体" pitchFamily="2" charset="-122"/>
                <a:cs typeface="Times New Roman" pitchFamily="18" charset="0"/>
              </a:rPr>
              <a:t>N,</a:t>
            </a:r>
            <a:r>
              <a:rPr lang="zh-CN" altLang="en-US" dirty="0" smtClean="0">
                <a:solidFill>
                  <a:srgbClr val="0070C0"/>
                </a:solidFill>
                <a:ea typeface="方正姚体" pitchFamily="2" charset="-122"/>
                <a:cs typeface="Times New Roman" pitchFamily="18" charset="0"/>
              </a:rPr>
              <a:t>选取其一个未在</a:t>
            </a:r>
            <a:r>
              <a:rPr lang="en-US" altLang="zh-CN" dirty="0" smtClean="0">
                <a:solidFill>
                  <a:srgbClr val="0070C0"/>
                </a:solidFill>
                <a:ea typeface="方正姚体" pitchFamily="2" charset="-122"/>
                <a:cs typeface="Times New Roman" pitchFamily="18" charset="0"/>
              </a:rPr>
              <a:t>CLOSED</a:t>
            </a:r>
            <a:r>
              <a:rPr lang="zh-CN" altLang="en-US" dirty="0" smtClean="0">
                <a:solidFill>
                  <a:srgbClr val="0070C0"/>
                </a:solidFill>
                <a:ea typeface="方正姚体" pitchFamily="2" charset="-122"/>
                <a:cs typeface="Times New Roman" pitchFamily="18" charset="0"/>
              </a:rPr>
              <a:t>表中出现过的子节点</a:t>
            </a:r>
            <a:r>
              <a:rPr lang="en-US" altLang="zh-CN" dirty="0" smtClean="0">
                <a:solidFill>
                  <a:srgbClr val="0070C0"/>
                </a:solidFill>
                <a:ea typeface="方正姚体" pitchFamily="2" charset="-122"/>
                <a:cs typeface="Times New Roman" pitchFamily="18" charset="0"/>
              </a:rPr>
              <a:t>N</a:t>
            </a:r>
            <a:r>
              <a:rPr lang="en-US" altLang="zh-CN" baseline="-25000" dirty="0" smtClean="0">
                <a:solidFill>
                  <a:srgbClr val="0070C0"/>
                </a:solidFill>
                <a:ea typeface="方正姚体" pitchFamily="2" charset="-122"/>
                <a:cs typeface="Times New Roman" pitchFamily="18" charset="0"/>
              </a:rPr>
              <a:t>1</a:t>
            </a:r>
            <a:r>
              <a:rPr lang="zh-CN" altLang="en-US" dirty="0" smtClean="0">
                <a:solidFill>
                  <a:srgbClr val="0070C0"/>
                </a:solidFill>
                <a:ea typeface="方正姚体" pitchFamily="2" charset="-122"/>
                <a:cs typeface="Times New Roman" pitchFamily="18" charset="0"/>
              </a:rPr>
              <a:t>放入</a:t>
            </a:r>
            <a:r>
              <a:rPr lang="en-US" altLang="zh-CN" dirty="0" smtClean="0">
                <a:solidFill>
                  <a:srgbClr val="0070C0"/>
                </a:solidFill>
                <a:ea typeface="方正姚体" pitchFamily="2" charset="-122"/>
                <a:cs typeface="Times New Roman" pitchFamily="18" charset="0"/>
              </a:rPr>
              <a:t>CLOSED</a:t>
            </a:r>
            <a:r>
              <a:rPr lang="zh-CN" altLang="en-US" dirty="0" smtClean="0">
                <a:solidFill>
                  <a:srgbClr val="0070C0"/>
                </a:solidFill>
                <a:ea typeface="方正姚体" pitchFamily="2" charset="-122"/>
                <a:cs typeface="Times New Roman" pitchFamily="18" charset="0"/>
              </a:rPr>
              <a:t>表中</a:t>
            </a:r>
            <a:r>
              <a:rPr lang="en-US" altLang="zh-CN" dirty="0" smtClean="0">
                <a:solidFill>
                  <a:srgbClr val="0070C0"/>
                </a:solidFill>
                <a:ea typeface="方正姚体" pitchFamily="2" charset="-122"/>
                <a:cs typeface="Times New Roman" pitchFamily="18" charset="0"/>
              </a:rPr>
              <a:t>, </a:t>
            </a:r>
            <a:r>
              <a:rPr lang="zh-CN" altLang="en-US" dirty="0" smtClean="0">
                <a:solidFill>
                  <a:srgbClr val="0070C0"/>
                </a:solidFill>
                <a:ea typeface="方正姚体" pitchFamily="2" charset="-122"/>
                <a:cs typeface="Times New Roman" pitchFamily="18" charset="0"/>
              </a:rPr>
              <a:t>令</a:t>
            </a:r>
            <a:r>
              <a:rPr lang="en-US" altLang="zh-CN" dirty="0" smtClean="0">
                <a:solidFill>
                  <a:srgbClr val="0070C0"/>
                </a:solidFill>
                <a:ea typeface="方正姚体" pitchFamily="2" charset="-122"/>
                <a:cs typeface="Times New Roman" pitchFamily="18" charset="0"/>
              </a:rPr>
              <a:t>N</a:t>
            </a:r>
            <a:r>
              <a:rPr lang="zh-CN" altLang="en-US" dirty="0" smtClean="0">
                <a:solidFill>
                  <a:srgbClr val="0070C0"/>
                </a:solidFill>
                <a:ea typeface="方正姚体" pitchFamily="2" charset="-122"/>
                <a:cs typeface="Times New Roman" pitchFamily="18" charset="0"/>
              </a:rPr>
              <a:t>＝</a:t>
            </a:r>
            <a:r>
              <a:rPr lang="en-US" altLang="zh-CN" dirty="0" smtClean="0">
                <a:solidFill>
                  <a:srgbClr val="0070C0"/>
                </a:solidFill>
                <a:ea typeface="方正姚体" pitchFamily="2" charset="-122"/>
                <a:cs typeface="Times New Roman" pitchFamily="18" charset="0"/>
              </a:rPr>
              <a:t>N</a:t>
            </a:r>
            <a:r>
              <a:rPr lang="en-US" altLang="zh-CN" baseline="-25000" dirty="0" smtClean="0">
                <a:solidFill>
                  <a:srgbClr val="0070C0"/>
                </a:solidFill>
                <a:ea typeface="方正姚体" pitchFamily="2" charset="-122"/>
                <a:cs typeface="Times New Roman" pitchFamily="18" charset="0"/>
              </a:rPr>
              <a:t>1</a:t>
            </a:r>
            <a:r>
              <a:rPr lang="en-US" altLang="zh-CN" dirty="0" smtClean="0">
                <a:solidFill>
                  <a:srgbClr val="0070C0"/>
                </a:solidFill>
                <a:ea typeface="方正姚体" pitchFamily="2" charset="-122"/>
                <a:cs typeface="Times New Roman" pitchFamily="18" charset="0"/>
              </a:rPr>
              <a:t>, </a:t>
            </a:r>
            <a:r>
              <a:rPr lang="zh-CN" altLang="en-US" dirty="0" smtClean="0">
                <a:solidFill>
                  <a:srgbClr val="0070C0"/>
                </a:solidFill>
                <a:ea typeface="方正姚体" pitchFamily="2" charset="-122"/>
                <a:cs typeface="Times New Roman" pitchFamily="18" charset="0"/>
              </a:rPr>
              <a:t>转步</a:t>
            </a:r>
            <a:r>
              <a:rPr lang="en-US" altLang="zh-CN" dirty="0" smtClean="0">
                <a:solidFill>
                  <a:srgbClr val="0070C0"/>
                </a:solidFill>
                <a:ea typeface="方正姚体" pitchFamily="2" charset="-122"/>
                <a:cs typeface="Times New Roman" pitchFamily="18" charset="0"/>
              </a:rPr>
              <a:t>(3)</a:t>
            </a:r>
            <a:r>
              <a:rPr lang="zh-CN" altLang="en-US" dirty="0" smtClean="0">
                <a:solidFill>
                  <a:srgbClr val="0070C0"/>
                </a:solidFill>
                <a:ea typeface="方正姚体" pitchFamily="2" charset="-122"/>
                <a:cs typeface="Times New Roman" pitchFamily="18" charset="0"/>
              </a:rPr>
              <a:t>。</a:t>
            </a:r>
            <a:endParaRPr lang="en-US" altLang="zh-CN" dirty="0" smtClean="0">
              <a:solidFill>
                <a:srgbClr val="0070C0"/>
              </a:solidFill>
              <a:ea typeface="方正姚体" pitchFamily="2" charset="-122"/>
              <a:cs typeface="Times New Roman" pitchFamily="18" charset="0"/>
            </a:endParaRPr>
          </a:p>
          <a:p>
            <a:pPr algn="just">
              <a:spcBef>
                <a:spcPts val="0"/>
              </a:spcBef>
            </a:pPr>
            <a:r>
              <a:rPr lang="zh-CN" altLang="en-US" dirty="0" smtClean="0">
                <a:solidFill>
                  <a:srgbClr val="0070C0"/>
                </a:solidFill>
                <a:ea typeface="方正姚体" pitchFamily="2" charset="-122"/>
                <a:cs typeface="Times New Roman" pitchFamily="18" charset="0"/>
              </a:rPr>
              <a:t> </a:t>
            </a:r>
            <a:r>
              <a:rPr lang="zh-CN" altLang="en-US" dirty="0" smtClean="0">
                <a:solidFill>
                  <a:srgbClr val="0070C0"/>
                </a:solidFill>
                <a:ea typeface="宋体" pitchFamily="2" charset="-122"/>
                <a:cs typeface="Times New Roman" pitchFamily="18" charset="0"/>
              </a:rPr>
              <a:t> </a:t>
            </a:r>
            <a:r>
              <a:rPr lang="zh-CN" altLang="en-US" spc="-300" dirty="0" smtClean="0">
                <a:solidFill>
                  <a:srgbClr val="0070C0"/>
                </a:solidFill>
                <a:ea typeface="宋体" pitchFamily="2" charset="-122"/>
                <a:cs typeface="Times New Roman" pitchFamily="18" charset="0"/>
                <a:sym typeface="Symbol"/>
              </a:rPr>
              <a:t>        </a:t>
            </a:r>
            <a:r>
              <a:rPr lang="zh-CN" altLang="en-US" spc="-300" dirty="0" smtClean="0">
                <a:solidFill>
                  <a:srgbClr val="0070C0"/>
                </a:solidFill>
                <a:ea typeface="宋体" pitchFamily="2" charset="-122"/>
                <a:cs typeface="Times New Roman" pitchFamily="18" charset="0"/>
              </a:rPr>
              <a:t> </a:t>
            </a:r>
            <a:r>
              <a:rPr lang="zh-CN" altLang="en-US" spc="-300" dirty="0" smtClean="0">
                <a:solidFill>
                  <a:srgbClr val="0070C0"/>
                </a:solidFill>
                <a:ea typeface="宋体" pitchFamily="2" charset="-122"/>
                <a:cs typeface="Times New Roman" pitchFamily="18" charset="0"/>
                <a:sym typeface="Symbol"/>
              </a:rPr>
              <a:t>               </a:t>
            </a:r>
            <a:endParaRPr lang="en-US" altLang="zh-CN" spc="-300" dirty="0" smtClean="0">
              <a:solidFill>
                <a:srgbClr val="0070C0"/>
              </a:solidFill>
              <a:ea typeface="宋体" pitchFamily="2" charset="-122"/>
              <a:cs typeface="Times New Roman" pitchFamily="18" charset="0"/>
            </a:endParaRPr>
          </a:p>
          <a:p>
            <a:pPr algn="just">
              <a:lnSpc>
                <a:spcPct val="150000"/>
              </a:lnSpc>
              <a:spcBef>
                <a:spcPct val="20000"/>
              </a:spcBef>
            </a:pPr>
            <a:endParaRPr lang="zh-CN" altLang="en-US" dirty="0">
              <a:solidFill>
                <a:srgbClr val="0070C0"/>
              </a:solidFill>
              <a:ea typeface="方正姚体" pitchFamily="2" charset="-122"/>
              <a:cs typeface="Times New Roman" pitchFamily="18" charset="0"/>
            </a:endParaRPr>
          </a:p>
        </p:txBody>
      </p:sp>
    </p:spTree>
  </p:cSld>
  <p:clrMapOvr>
    <a:masterClrMapping/>
  </p:clrMapOvr>
  <p:transition>
    <p:check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8" name="Text Box 4"/>
          <p:cNvSpPr txBox="1">
            <a:spLocks noChangeArrowheads="1"/>
          </p:cNvSpPr>
          <p:nvPr/>
        </p:nvSpPr>
        <p:spPr bwMode="auto">
          <a:xfrm>
            <a:off x="714349" y="748638"/>
            <a:ext cx="7643866" cy="5262979"/>
          </a:xfrm>
          <a:prstGeom prst="rect">
            <a:avLst/>
          </a:prstGeom>
          <a:noFill/>
          <a:ln w="9525">
            <a:noFill/>
            <a:miter lim="800000"/>
            <a:headEnd/>
            <a:tailEnd/>
          </a:ln>
          <a:effectLst/>
        </p:spPr>
        <p:txBody>
          <a:bodyPr wrap="square">
            <a:spAutoFit/>
          </a:bodyPr>
          <a:lstStyle/>
          <a:p>
            <a:pPr algn="just">
              <a:spcBef>
                <a:spcPct val="50000"/>
              </a:spcBef>
            </a:pPr>
            <a:r>
              <a:rPr lang="zh-CN" altLang="en-US" dirty="0">
                <a:latin typeface="宋体" charset="-122"/>
              </a:rPr>
              <a:t>　</a:t>
            </a:r>
            <a:r>
              <a:rPr lang="en-US" altLang="zh-CN" b="1" dirty="0" smtClean="0">
                <a:solidFill>
                  <a:srgbClr val="FF3300"/>
                </a:solidFill>
                <a:latin typeface="Courier New"/>
                <a:sym typeface="Symbol"/>
              </a:rPr>
              <a:t> </a:t>
            </a:r>
            <a:r>
              <a:rPr lang="zh-CN" altLang="en-US" b="1" dirty="0" smtClean="0">
                <a:solidFill>
                  <a:srgbClr val="0070C0"/>
                </a:solidFill>
                <a:latin typeface="楷体" pitchFamily="49" charset="-122"/>
                <a:ea typeface="楷体" pitchFamily="49" charset="-122"/>
              </a:rPr>
              <a:t>可</a:t>
            </a:r>
            <a:r>
              <a:rPr lang="zh-CN" altLang="en-US" b="1" dirty="0">
                <a:solidFill>
                  <a:srgbClr val="0070C0"/>
                </a:solidFill>
                <a:latin typeface="楷体" pitchFamily="49" charset="-122"/>
                <a:ea typeface="楷体" pitchFamily="49" charset="-122"/>
              </a:rPr>
              <a:t>回溯的线式</a:t>
            </a:r>
            <a:r>
              <a:rPr lang="zh-CN" altLang="en-US" b="1" dirty="0" smtClean="0">
                <a:solidFill>
                  <a:srgbClr val="0070C0"/>
                </a:solidFill>
                <a:latin typeface="楷体" pitchFamily="49" charset="-122"/>
                <a:ea typeface="楷体" pitchFamily="49" charset="-122"/>
              </a:rPr>
              <a:t>搜索</a:t>
            </a:r>
            <a:endParaRPr lang="zh-CN" altLang="en-US" dirty="0">
              <a:solidFill>
                <a:srgbClr val="0070C0"/>
              </a:solidFill>
              <a:latin typeface="宋体" charset="-122"/>
            </a:endParaRPr>
          </a:p>
          <a:p>
            <a:pPr algn="just">
              <a:lnSpc>
                <a:spcPct val="50000"/>
              </a:lnSpc>
              <a:spcBef>
                <a:spcPts val="0"/>
              </a:spcBef>
            </a:pPr>
            <a:r>
              <a:rPr lang="zh-CN" altLang="en-US" dirty="0" smtClean="0">
                <a:solidFill>
                  <a:srgbClr val="0070C0"/>
                </a:solidFill>
                <a:cs typeface="Times New Roman" pitchFamily="18" charset="0"/>
              </a:rPr>
              <a:t> </a:t>
            </a:r>
            <a:r>
              <a:rPr lang="zh-CN" altLang="en-US" spc="-300" dirty="0" smtClean="0">
                <a:solidFill>
                  <a:srgbClr val="0070C0"/>
                </a:solidFill>
                <a:ea typeface="宋体" pitchFamily="2" charset="-122"/>
                <a:cs typeface="Times New Roman" pitchFamily="18" charset="0"/>
                <a:sym typeface="Symbol"/>
              </a:rPr>
              <a:t>        </a:t>
            </a:r>
            <a:r>
              <a:rPr lang="zh-CN" altLang="en-US" spc="-300" dirty="0" smtClean="0">
                <a:solidFill>
                  <a:srgbClr val="0070C0"/>
                </a:solidFill>
                <a:ea typeface="宋体" pitchFamily="2" charset="-122"/>
                <a:cs typeface="Times New Roman" pitchFamily="18" charset="0"/>
              </a:rPr>
              <a:t> </a:t>
            </a:r>
            <a:r>
              <a:rPr lang="zh-CN" altLang="en-US" spc="-300" dirty="0" smtClean="0">
                <a:solidFill>
                  <a:srgbClr val="0070C0"/>
                </a:solidFill>
                <a:ea typeface="宋体" pitchFamily="2" charset="-122"/>
                <a:cs typeface="Times New Roman" pitchFamily="18" charset="0"/>
                <a:sym typeface="Symbol"/>
              </a:rPr>
              <a:t>               </a:t>
            </a:r>
            <a:endParaRPr lang="en-US" altLang="zh-CN" dirty="0" smtClean="0">
              <a:solidFill>
                <a:srgbClr val="0070C0"/>
              </a:solidFill>
              <a:cs typeface="Times New Roman" pitchFamily="18" charset="0"/>
            </a:endParaRPr>
          </a:p>
          <a:p>
            <a:pPr algn="just">
              <a:lnSpc>
                <a:spcPct val="120000"/>
              </a:lnSpc>
              <a:spcBef>
                <a:spcPts val="0"/>
              </a:spcBef>
            </a:pPr>
            <a:r>
              <a:rPr lang="zh-CN" altLang="en-US" dirty="0" smtClean="0">
                <a:solidFill>
                  <a:srgbClr val="0070C0"/>
                </a:solidFill>
                <a:cs typeface="Times New Roman" pitchFamily="18" charset="0"/>
              </a:rPr>
              <a:t> 　  </a:t>
            </a:r>
            <a:r>
              <a:rPr lang="en-US" altLang="zh-CN" spc="-150" dirty="0" smtClean="0">
                <a:solidFill>
                  <a:srgbClr val="0070C0"/>
                </a:solidFill>
                <a:ea typeface="方正姚体" pitchFamily="2" charset="-122"/>
                <a:cs typeface="Times New Roman" pitchFamily="18" charset="0"/>
              </a:rPr>
              <a:t>(1) </a:t>
            </a:r>
            <a:r>
              <a:rPr lang="zh-CN" altLang="en-US" spc="-150" dirty="0" smtClean="0">
                <a:solidFill>
                  <a:srgbClr val="0070C0"/>
                </a:solidFill>
                <a:ea typeface="方正姚体" pitchFamily="2" charset="-122"/>
                <a:cs typeface="Times New Roman" pitchFamily="18" charset="0"/>
              </a:rPr>
              <a:t>把初始节点</a:t>
            </a:r>
            <a:r>
              <a:rPr lang="en-US" altLang="zh-CN" spc="-150" dirty="0" smtClean="0">
                <a:solidFill>
                  <a:srgbClr val="0070C0"/>
                </a:solidFill>
                <a:ea typeface="方正姚体" pitchFamily="2" charset="-122"/>
                <a:cs typeface="Times New Roman" pitchFamily="18" charset="0"/>
              </a:rPr>
              <a:t>S</a:t>
            </a:r>
            <a:r>
              <a:rPr lang="en-US" altLang="zh-CN" spc="-150" baseline="-25000" dirty="0" smtClean="0">
                <a:solidFill>
                  <a:srgbClr val="0070C0"/>
                </a:solidFill>
                <a:ea typeface="方正姚体" pitchFamily="2" charset="-122"/>
                <a:cs typeface="Times New Roman" pitchFamily="18" charset="0"/>
              </a:rPr>
              <a:t>o</a:t>
            </a:r>
            <a:r>
              <a:rPr lang="zh-CN" altLang="en-US" spc="-150" dirty="0" smtClean="0">
                <a:solidFill>
                  <a:srgbClr val="0070C0"/>
                </a:solidFill>
                <a:ea typeface="方正姚体" pitchFamily="2" charset="-122"/>
                <a:cs typeface="Times New Roman" pitchFamily="18" charset="0"/>
              </a:rPr>
              <a:t>放入</a:t>
            </a:r>
            <a:r>
              <a:rPr lang="en-US" altLang="zh-CN" spc="-150" dirty="0" smtClean="0">
                <a:solidFill>
                  <a:srgbClr val="0070C0"/>
                </a:solidFill>
                <a:ea typeface="方正姚体" pitchFamily="2" charset="-122"/>
                <a:cs typeface="Times New Roman" pitchFamily="18" charset="0"/>
              </a:rPr>
              <a:t>CLOSED</a:t>
            </a:r>
            <a:r>
              <a:rPr lang="zh-CN" altLang="en-US" spc="-150" dirty="0" smtClean="0">
                <a:solidFill>
                  <a:srgbClr val="0070C0"/>
                </a:solidFill>
                <a:ea typeface="方正姚体" pitchFamily="2" charset="-122"/>
                <a:cs typeface="Times New Roman" pitchFamily="18" charset="0"/>
              </a:rPr>
              <a:t>表中。</a:t>
            </a:r>
          </a:p>
          <a:p>
            <a:pPr algn="just">
              <a:lnSpc>
                <a:spcPct val="120000"/>
              </a:lnSpc>
              <a:spcBef>
                <a:spcPct val="20000"/>
              </a:spcBef>
            </a:pPr>
            <a:r>
              <a:rPr lang="zh-CN" altLang="en-US" spc="-150" dirty="0" smtClean="0">
                <a:solidFill>
                  <a:srgbClr val="0070C0"/>
                </a:solidFill>
                <a:ea typeface="方正姚体" pitchFamily="2" charset="-122"/>
                <a:cs typeface="Times New Roman" pitchFamily="18" charset="0"/>
              </a:rPr>
              <a:t>　　</a:t>
            </a:r>
            <a:r>
              <a:rPr lang="en-US" altLang="zh-CN" spc="-150" dirty="0" smtClean="0">
                <a:solidFill>
                  <a:srgbClr val="0070C0"/>
                </a:solidFill>
                <a:ea typeface="方正姚体" pitchFamily="2" charset="-122"/>
                <a:cs typeface="Times New Roman" pitchFamily="18" charset="0"/>
              </a:rPr>
              <a:t>(2) </a:t>
            </a:r>
            <a:r>
              <a:rPr lang="zh-CN" altLang="en-US" spc="-150" dirty="0" smtClean="0">
                <a:solidFill>
                  <a:srgbClr val="0070C0"/>
                </a:solidFill>
                <a:ea typeface="方正姚体" pitchFamily="2" charset="-122"/>
                <a:cs typeface="Times New Roman" pitchFamily="18" charset="0"/>
              </a:rPr>
              <a:t>令</a:t>
            </a:r>
            <a:r>
              <a:rPr lang="en-US" altLang="zh-CN" spc="-150" dirty="0" smtClean="0">
                <a:solidFill>
                  <a:srgbClr val="0070C0"/>
                </a:solidFill>
                <a:ea typeface="方正姚体" pitchFamily="2" charset="-122"/>
                <a:cs typeface="Times New Roman" pitchFamily="18" charset="0"/>
              </a:rPr>
              <a:t>N</a:t>
            </a:r>
            <a:r>
              <a:rPr lang="zh-CN" altLang="en-US" spc="-150" dirty="0" smtClean="0">
                <a:solidFill>
                  <a:srgbClr val="0070C0"/>
                </a:solidFill>
                <a:ea typeface="方正姚体" pitchFamily="2" charset="-122"/>
                <a:cs typeface="Times New Roman" pitchFamily="18" charset="0"/>
              </a:rPr>
              <a:t>＝</a:t>
            </a:r>
            <a:r>
              <a:rPr lang="en-US" altLang="zh-CN" spc="-150" dirty="0" smtClean="0">
                <a:solidFill>
                  <a:srgbClr val="0070C0"/>
                </a:solidFill>
                <a:ea typeface="方正姚体" pitchFamily="2" charset="-122"/>
                <a:cs typeface="Times New Roman" pitchFamily="18" charset="0"/>
              </a:rPr>
              <a:t>S</a:t>
            </a:r>
            <a:r>
              <a:rPr lang="en-US" altLang="zh-CN" spc="-150" baseline="-25000" dirty="0" smtClean="0">
                <a:solidFill>
                  <a:srgbClr val="0070C0"/>
                </a:solidFill>
                <a:ea typeface="方正姚体" pitchFamily="2" charset="-122"/>
                <a:cs typeface="Times New Roman" pitchFamily="18" charset="0"/>
              </a:rPr>
              <a:t>o</a:t>
            </a:r>
            <a:r>
              <a:rPr lang="zh-CN" altLang="en-US" spc="-150" dirty="0" smtClean="0">
                <a:solidFill>
                  <a:srgbClr val="0070C0"/>
                </a:solidFill>
                <a:ea typeface="方正姚体" pitchFamily="2" charset="-122"/>
                <a:cs typeface="Times New Roman" pitchFamily="18" charset="0"/>
              </a:rPr>
              <a:t>。</a:t>
            </a:r>
          </a:p>
          <a:p>
            <a:pPr algn="just">
              <a:lnSpc>
                <a:spcPct val="120000"/>
              </a:lnSpc>
              <a:spcBef>
                <a:spcPct val="20000"/>
              </a:spcBef>
            </a:pPr>
            <a:r>
              <a:rPr lang="zh-CN" altLang="en-US" spc="-150" dirty="0" smtClean="0">
                <a:solidFill>
                  <a:srgbClr val="0070C0"/>
                </a:solidFill>
                <a:ea typeface="方正姚体" pitchFamily="2" charset="-122"/>
                <a:cs typeface="Times New Roman" pitchFamily="18" charset="0"/>
              </a:rPr>
              <a:t>　　</a:t>
            </a:r>
            <a:r>
              <a:rPr lang="en-US" altLang="zh-CN" spc="-150" dirty="0" smtClean="0">
                <a:solidFill>
                  <a:srgbClr val="0070C0"/>
                </a:solidFill>
                <a:ea typeface="方正姚体" pitchFamily="2" charset="-122"/>
                <a:cs typeface="Times New Roman" pitchFamily="18" charset="0"/>
              </a:rPr>
              <a:t>(3) </a:t>
            </a:r>
            <a:r>
              <a:rPr lang="zh-CN" altLang="en-US" spc="-150" dirty="0" smtClean="0">
                <a:solidFill>
                  <a:srgbClr val="0070C0"/>
                </a:solidFill>
                <a:ea typeface="方正姚体" pitchFamily="2" charset="-122"/>
                <a:cs typeface="Times New Roman" pitchFamily="18" charset="0"/>
              </a:rPr>
              <a:t>若</a:t>
            </a:r>
            <a:r>
              <a:rPr lang="en-US" altLang="zh-CN" spc="-150" dirty="0" smtClean="0">
                <a:solidFill>
                  <a:srgbClr val="0070C0"/>
                </a:solidFill>
                <a:ea typeface="方正姚体" pitchFamily="2" charset="-122"/>
                <a:cs typeface="Times New Roman" pitchFamily="18" charset="0"/>
              </a:rPr>
              <a:t>N</a:t>
            </a:r>
            <a:r>
              <a:rPr lang="zh-CN" altLang="en-US" spc="-150" dirty="0" smtClean="0">
                <a:solidFill>
                  <a:srgbClr val="0070C0"/>
                </a:solidFill>
                <a:ea typeface="方正姚体" pitchFamily="2" charset="-122"/>
                <a:cs typeface="Times New Roman" pitchFamily="18" charset="0"/>
              </a:rPr>
              <a:t>是目标节点</a:t>
            </a:r>
            <a:r>
              <a:rPr lang="en-US" altLang="zh-CN" spc="-150" dirty="0" smtClean="0">
                <a:solidFill>
                  <a:srgbClr val="0070C0"/>
                </a:solidFill>
                <a:ea typeface="方正姚体" pitchFamily="2" charset="-122"/>
                <a:cs typeface="Times New Roman" pitchFamily="18" charset="0"/>
              </a:rPr>
              <a:t>, </a:t>
            </a:r>
            <a:r>
              <a:rPr lang="zh-CN" altLang="en-US" spc="-150" dirty="0" smtClean="0">
                <a:solidFill>
                  <a:srgbClr val="0070C0"/>
                </a:solidFill>
                <a:ea typeface="方正姚体" pitchFamily="2" charset="-122"/>
                <a:cs typeface="Times New Roman" pitchFamily="18" charset="0"/>
              </a:rPr>
              <a:t>则搜索成功</a:t>
            </a:r>
            <a:r>
              <a:rPr lang="en-US" altLang="zh-CN" spc="-150" dirty="0" smtClean="0">
                <a:solidFill>
                  <a:srgbClr val="0070C0"/>
                </a:solidFill>
                <a:ea typeface="方正姚体" pitchFamily="2" charset="-122"/>
                <a:cs typeface="Times New Roman" pitchFamily="18" charset="0"/>
              </a:rPr>
              <a:t>, </a:t>
            </a:r>
            <a:r>
              <a:rPr lang="zh-CN" altLang="en-US" spc="-150" dirty="0" smtClean="0">
                <a:solidFill>
                  <a:srgbClr val="0070C0"/>
                </a:solidFill>
                <a:ea typeface="方正姚体" pitchFamily="2" charset="-122"/>
                <a:cs typeface="Times New Roman" pitchFamily="18" charset="0"/>
              </a:rPr>
              <a:t>结束。</a:t>
            </a:r>
          </a:p>
          <a:p>
            <a:pPr algn="just">
              <a:lnSpc>
                <a:spcPct val="150000"/>
              </a:lnSpc>
              <a:spcBef>
                <a:spcPts val="0"/>
              </a:spcBef>
            </a:pPr>
            <a:r>
              <a:rPr lang="zh-CN" altLang="en-US" spc="-150" dirty="0" smtClean="0">
                <a:solidFill>
                  <a:srgbClr val="0070C0"/>
                </a:solidFill>
                <a:ea typeface="方正姚体" pitchFamily="2" charset="-122"/>
                <a:cs typeface="Times New Roman" pitchFamily="18" charset="0"/>
              </a:rPr>
              <a:t>　　</a:t>
            </a:r>
            <a:r>
              <a:rPr lang="en-US" altLang="zh-CN" spc="-150" dirty="0" smtClean="0">
                <a:solidFill>
                  <a:srgbClr val="0070C0"/>
                </a:solidFill>
                <a:ea typeface="方正姚体" pitchFamily="2" charset="-122"/>
                <a:cs typeface="Times New Roman" pitchFamily="18" charset="0"/>
              </a:rPr>
              <a:t>(4) </a:t>
            </a:r>
            <a:r>
              <a:rPr lang="zh-CN" altLang="en-US" spc="-150" dirty="0" smtClean="0">
                <a:solidFill>
                  <a:srgbClr val="0070C0"/>
                </a:solidFill>
                <a:ea typeface="方正姚体" pitchFamily="2" charset="-122"/>
                <a:cs typeface="Times New Roman" pitchFamily="18" charset="0"/>
              </a:rPr>
              <a:t>若</a:t>
            </a:r>
            <a:r>
              <a:rPr lang="en-US" altLang="zh-CN" spc="-150" dirty="0" smtClean="0">
                <a:solidFill>
                  <a:srgbClr val="0070C0"/>
                </a:solidFill>
                <a:ea typeface="方正姚体" pitchFamily="2" charset="-122"/>
                <a:cs typeface="Times New Roman" pitchFamily="18" charset="0"/>
              </a:rPr>
              <a:t>N</a:t>
            </a:r>
            <a:r>
              <a:rPr lang="zh-CN" altLang="en-US" spc="-150" dirty="0" smtClean="0">
                <a:solidFill>
                  <a:srgbClr val="0070C0"/>
                </a:solidFill>
                <a:ea typeface="方正姚体" pitchFamily="2" charset="-122"/>
                <a:cs typeface="Times New Roman" pitchFamily="18" charset="0"/>
              </a:rPr>
              <a:t>不可扩展</a:t>
            </a:r>
            <a:r>
              <a:rPr lang="en-US" altLang="zh-CN" spc="-150" dirty="0" smtClean="0">
                <a:solidFill>
                  <a:srgbClr val="0070C0"/>
                </a:solidFill>
                <a:ea typeface="方正姚体" pitchFamily="2" charset="-122"/>
                <a:cs typeface="Times New Roman" pitchFamily="18" charset="0"/>
              </a:rPr>
              <a:t>, </a:t>
            </a:r>
            <a:r>
              <a:rPr lang="zh-CN" altLang="en-US" spc="-150" dirty="0" smtClean="0">
                <a:solidFill>
                  <a:srgbClr val="0070C0"/>
                </a:solidFill>
                <a:ea typeface="方正姚体" pitchFamily="2" charset="-122"/>
                <a:cs typeface="Times New Roman" pitchFamily="18" charset="0"/>
              </a:rPr>
              <a:t>则移出</a:t>
            </a:r>
            <a:r>
              <a:rPr lang="en-US" altLang="zh-CN" spc="-150" dirty="0" smtClean="0">
                <a:solidFill>
                  <a:srgbClr val="0070C0"/>
                </a:solidFill>
                <a:ea typeface="方正姚体" pitchFamily="2" charset="-122"/>
                <a:cs typeface="Times New Roman" pitchFamily="18" charset="0"/>
              </a:rPr>
              <a:t>CLOSED</a:t>
            </a:r>
            <a:r>
              <a:rPr lang="zh-CN" altLang="en-US" spc="-150" dirty="0" smtClean="0">
                <a:solidFill>
                  <a:srgbClr val="0070C0"/>
                </a:solidFill>
                <a:ea typeface="方正姚体" pitchFamily="2" charset="-122"/>
                <a:cs typeface="Times New Roman" pitchFamily="18" charset="0"/>
              </a:rPr>
              <a:t>表的末端节点</a:t>
            </a:r>
            <a:r>
              <a:rPr lang="en-US" altLang="zh-CN" spc="-150" dirty="0" smtClean="0">
                <a:solidFill>
                  <a:srgbClr val="0070C0"/>
                </a:solidFill>
                <a:ea typeface="方正姚体" pitchFamily="2" charset="-122"/>
                <a:cs typeface="Times New Roman" pitchFamily="18" charset="0"/>
              </a:rPr>
              <a:t>N</a:t>
            </a:r>
            <a:r>
              <a:rPr lang="en-US" altLang="zh-CN" spc="-150" baseline="-25000" dirty="0" smtClean="0">
                <a:solidFill>
                  <a:srgbClr val="0070C0"/>
                </a:solidFill>
                <a:ea typeface="方正姚体" pitchFamily="2" charset="-122"/>
                <a:cs typeface="Times New Roman" pitchFamily="18" charset="0"/>
              </a:rPr>
              <a:t>e</a:t>
            </a:r>
            <a:r>
              <a:rPr lang="en-US" altLang="zh-CN" spc="-150" dirty="0" smtClean="0">
                <a:solidFill>
                  <a:srgbClr val="0070C0"/>
                </a:solidFill>
                <a:ea typeface="方正姚体" pitchFamily="2" charset="-122"/>
                <a:cs typeface="Times New Roman" pitchFamily="18" charset="0"/>
              </a:rPr>
              <a:t>,</a:t>
            </a:r>
            <a:r>
              <a:rPr lang="zh-CN" altLang="en-US" spc="-150" dirty="0" smtClean="0">
                <a:solidFill>
                  <a:srgbClr val="0070C0"/>
                </a:solidFill>
                <a:ea typeface="方正姚体" pitchFamily="2" charset="-122"/>
                <a:cs typeface="Times New Roman" pitchFamily="18" charset="0"/>
              </a:rPr>
              <a:t>若</a:t>
            </a:r>
            <a:r>
              <a:rPr lang="en-US" altLang="zh-CN" spc="-150" dirty="0" smtClean="0">
                <a:solidFill>
                  <a:srgbClr val="0070C0"/>
                </a:solidFill>
                <a:ea typeface="方正姚体" pitchFamily="2" charset="-122"/>
                <a:cs typeface="Times New Roman" pitchFamily="18" charset="0"/>
              </a:rPr>
              <a:t>N</a:t>
            </a:r>
            <a:r>
              <a:rPr lang="en-US" altLang="zh-CN" spc="-150" baseline="-25000" dirty="0" smtClean="0">
                <a:solidFill>
                  <a:srgbClr val="0070C0"/>
                </a:solidFill>
                <a:ea typeface="方正姚体" pitchFamily="2" charset="-122"/>
                <a:cs typeface="Times New Roman" pitchFamily="18" charset="0"/>
              </a:rPr>
              <a:t>e</a:t>
            </a:r>
            <a:r>
              <a:rPr lang="zh-CN" altLang="en-US" spc="-150" dirty="0" smtClean="0">
                <a:solidFill>
                  <a:srgbClr val="0070C0"/>
                </a:solidFill>
                <a:ea typeface="方正姚体" pitchFamily="2" charset="-122"/>
                <a:cs typeface="Times New Roman" pitchFamily="18" charset="0"/>
              </a:rPr>
              <a:t>＝</a:t>
            </a:r>
            <a:r>
              <a:rPr lang="en-US" altLang="zh-CN" spc="-150" dirty="0" smtClean="0">
                <a:solidFill>
                  <a:srgbClr val="0070C0"/>
                </a:solidFill>
                <a:ea typeface="方正姚体" pitchFamily="2" charset="-122"/>
                <a:cs typeface="Times New Roman" pitchFamily="18" charset="0"/>
              </a:rPr>
              <a:t>S</a:t>
            </a:r>
            <a:r>
              <a:rPr lang="en-US" altLang="zh-CN" spc="-150" baseline="-25000" dirty="0" smtClean="0">
                <a:solidFill>
                  <a:srgbClr val="0070C0"/>
                </a:solidFill>
                <a:ea typeface="方正姚体" pitchFamily="2" charset="-122"/>
                <a:cs typeface="Times New Roman" pitchFamily="18" charset="0"/>
              </a:rPr>
              <a:t>o</a:t>
            </a:r>
            <a:r>
              <a:rPr lang="en-US" altLang="zh-CN" spc="-150" dirty="0" smtClean="0">
                <a:solidFill>
                  <a:srgbClr val="0070C0"/>
                </a:solidFill>
                <a:ea typeface="方正姚体" pitchFamily="2" charset="-122"/>
                <a:cs typeface="Times New Roman" pitchFamily="18" charset="0"/>
              </a:rPr>
              <a:t>,</a:t>
            </a:r>
            <a:r>
              <a:rPr lang="zh-CN" altLang="en-US" spc="-150" dirty="0" smtClean="0">
                <a:solidFill>
                  <a:srgbClr val="0070C0"/>
                </a:solidFill>
                <a:ea typeface="方正姚体" pitchFamily="2" charset="-122"/>
                <a:cs typeface="Times New Roman" pitchFamily="18" charset="0"/>
              </a:rPr>
              <a:t>则搜索失败</a:t>
            </a:r>
            <a:r>
              <a:rPr lang="en-US" altLang="zh-CN" spc="-150" dirty="0" smtClean="0">
                <a:solidFill>
                  <a:srgbClr val="0070C0"/>
                </a:solidFill>
                <a:ea typeface="方正姚体" pitchFamily="2" charset="-122"/>
                <a:cs typeface="Times New Roman" pitchFamily="18" charset="0"/>
              </a:rPr>
              <a:t>, </a:t>
            </a:r>
            <a:r>
              <a:rPr lang="zh-CN" altLang="en-US" spc="-150" dirty="0" smtClean="0">
                <a:solidFill>
                  <a:srgbClr val="0070C0"/>
                </a:solidFill>
                <a:ea typeface="方正姚体" pitchFamily="2" charset="-122"/>
                <a:cs typeface="Times New Roman" pitchFamily="18" charset="0"/>
              </a:rPr>
              <a:t>退出。否则</a:t>
            </a:r>
            <a:r>
              <a:rPr lang="en-US" altLang="zh-CN" spc="-150" dirty="0" smtClean="0">
                <a:solidFill>
                  <a:srgbClr val="0070C0"/>
                </a:solidFill>
                <a:ea typeface="方正姚体" pitchFamily="2" charset="-122"/>
                <a:cs typeface="Times New Roman" pitchFamily="18" charset="0"/>
              </a:rPr>
              <a:t>, </a:t>
            </a:r>
            <a:r>
              <a:rPr lang="zh-CN" altLang="en-US" spc="-150" dirty="0" smtClean="0">
                <a:solidFill>
                  <a:srgbClr val="0070C0"/>
                </a:solidFill>
                <a:ea typeface="方正姚体" pitchFamily="2" charset="-122"/>
                <a:cs typeface="Times New Roman" pitchFamily="18" charset="0"/>
              </a:rPr>
              <a:t>以</a:t>
            </a:r>
            <a:r>
              <a:rPr lang="en-US" altLang="zh-CN" spc="-150" dirty="0" smtClean="0">
                <a:solidFill>
                  <a:srgbClr val="0070C0"/>
                </a:solidFill>
                <a:ea typeface="方正姚体" pitchFamily="2" charset="-122"/>
                <a:cs typeface="Times New Roman" pitchFamily="18" charset="0"/>
              </a:rPr>
              <a:t>CLOSED</a:t>
            </a:r>
            <a:r>
              <a:rPr lang="zh-CN" altLang="en-US" spc="-150" dirty="0" smtClean="0">
                <a:solidFill>
                  <a:srgbClr val="0070C0"/>
                </a:solidFill>
                <a:ea typeface="方正姚体" pitchFamily="2" charset="-122"/>
                <a:cs typeface="Times New Roman" pitchFamily="18" charset="0"/>
              </a:rPr>
              <a:t>表新的末端节点</a:t>
            </a:r>
            <a:r>
              <a:rPr lang="en-US" altLang="zh-CN" spc="-150" dirty="0" smtClean="0">
                <a:solidFill>
                  <a:srgbClr val="0070C0"/>
                </a:solidFill>
                <a:ea typeface="方正姚体" pitchFamily="2" charset="-122"/>
                <a:cs typeface="Times New Roman" pitchFamily="18" charset="0"/>
              </a:rPr>
              <a:t>N</a:t>
            </a:r>
            <a:r>
              <a:rPr lang="en-US" altLang="zh-CN" spc="-150" baseline="-25000" dirty="0" smtClean="0">
                <a:solidFill>
                  <a:srgbClr val="0070C0"/>
                </a:solidFill>
                <a:ea typeface="方正姚体" pitchFamily="2" charset="-122"/>
                <a:cs typeface="Times New Roman" pitchFamily="18" charset="0"/>
              </a:rPr>
              <a:t>e</a:t>
            </a:r>
            <a:r>
              <a:rPr lang="zh-CN" altLang="en-US" spc="-150" dirty="0" smtClean="0">
                <a:solidFill>
                  <a:srgbClr val="0070C0"/>
                </a:solidFill>
                <a:ea typeface="方正姚体" pitchFamily="2" charset="-122"/>
                <a:cs typeface="Times New Roman" pitchFamily="18" charset="0"/>
              </a:rPr>
              <a:t>作为</a:t>
            </a:r>
            <a:r>
              <a:rPr lang="en-US" altLang="zh-CN" spc="-150" dirty="0" smtClean="0">
                <a:solidFill>
                  <a:srgbClr val="0070C0"/>
                </a:solidFill>
                <a:ea typeface="方正姚体" pitchFamily="2" charset="-122"/>
                <a:cs typeface="Times New Roman" pitchFamily="18" charset="0"/>
              </a:rPr>
              <a:t>N,</a:t>
            </a:r>
            <a:r>
              <a:rPr lang="zh-CN" altLang="en-US" spc="-150" dirty="0" smtClean="0">
                <a:solidFill>
                  <a:srgbClr val="0070C0"/>
                </a:solidFill>
                <a:ea typeface="方正姚体" pitchFamily="2" charset="-122"/>
                <a:cs typeface="Times New Roman" pitchFamily="18" charset="0"/>
              </a:rPr>
              <a:t>即令</a:t>
            </a:r>
            <a:r>
              <a:rPr lang="en-US" altLang="zh-CN" spc="-150" dirty="0" smtClean="0">
                <a:solidFill>
                  <a:srgbClr val="0070C0"/>
                </a:solidFill>
                <a:ea typeface="方正姚体" pitchFamily="2" charset="-122"/>
                <a:cs typeface="Times New Roman" pitchFamily="18" charset="0"/>
              </a:rPr>
              <a:t>N</a:t>
            </a:r>
            <a:r>
              <a:rPr lang="zh-CN" altLang="en-US" spc="-150" dirty="0" smtClean="0">
                <a:solidFill>
                  <a:srgbClr val="0070C0"/>
                </a:solidFill>
                <a:ea typeface="方正姚体" pitchFamily="2" charset="-122"/>
                <a:cs typeface="Times New Roman" pitchFamily="18" charset="0"/>
              </a:rPr>
              <a:t>＝</a:t>
            </a:r>
            <a:r>
              <a:rPr lang="en-US" altLang="zh-CN" spc="-150" dirty="0" smtClean="0">
                <a:solidFill>
                  <a:srgbClr val="0070C0"/>
                </a:solidFill>
                <a:ea typeface="方正姚体" pitchFamily="2" charset="-122"/>
                <a:cs typeface="Times New Roman" pitchFamily="18" charset="0"/>
              </a:rPr>
              <a:t>N</a:t>
            </a:r>
            <a:r>
              <a:rPr lang="en-US" altLang="zh-CN" spc="-150" baseline="-25000" dirty="0" smtClean="0">
                <a:solidFill>
                  <a:srgbClr val="0070C0"/>
                </a:solidFill>
                <a:ea typeface="方正姚体" pitchFamily="2" charset="-122"/>
                <a:cs typeface="Times New Roman" pitchFamily="18" charset="0"/>
              </a:rPr>
              <a:t>e</a:t>
            </a:r>
            <a:r>
              <a:rPr lang="en-US" altLang="zh-CN" spc="-150" dirty="0" smtClean="0">
                <a:solidFill>
                  <a:srgbClr val="0070C0"/>
                </a:solidFill>
                <a:ea typeface="方正姚体" pitchFamily="2" charset="-122"/>
                <a:cs typeface="Times New Roman" pitchFamily="18" charset="0"/>
              </a:rPr>
              <a:t>, </a:t>
            </a:r>
            <a:r>
              <a:rPr lang="zh-CN" altLang="en-US" spc="-150" dirty="0" smtClean="0">
                <a:solidFill>
                  <a:srgbClr val="0070C0"/>
                </a:solidFill>
                <a:ea typeface="方正姚体" pitchFamily="2" charset="-122"/>
                <a:cs typeface="Times New Roman" pitchFamily="18" charset="0"/>
              </a:rPr>
              <a:t>转步</a:t>
            </a:r>
            <a:r>
              <a:rPr lang="en-US" altLang="zh-CN" spc="-150" dirty="0" smtClean="0">
                <a:solidFill>
                  <a:srgbClr val="0070C0"/>
                </a:solidFill>
                <a:ea typeface="方正姚体" pitchFamily="2" charset="-122"/>
                <a:cs typeface="Times New Roman" pitchFamily="18" charset="0"/>
              </a:rPr>
              <a:t>(4)</a:t>
            </a:r>
            <a:r>
              <a:rPr lang="zh-CN" altLang="en-US" spc="-150" dirty="0" smtClean="0">
                <a:solidFill>
                  <a:srgbClr val="0070C0"/>
                </a:solidFill>
                <a:ea typeface="方正姚体" pitchFamily="2" charset="-122"/>
                <a:cs typeface="Times New Roman" pitchFamily="18" charset="0"/>
              </a:rPr>
              <a:t>。</a:t>
            </a:r>
          </a:p>
          <a:p>
            <a:pPr algn="just">
              <a:lnSpc>
                <a:spcPct val="150000"/>
              </a:lnSpc>
              <a:spcBef>
                <a:spcPts val="0"/>
              </a:spcBef>
            </a:pPr>
            <a:r>
              <a:rPr lang="zh-CN" altLang="en-US" spc="-150" dirty="0" smtClean="0">
                <a:solidFill>
                  <a:srgbClr val="0070C0"/>
                </a:solidFill>
                <a:ea typeface="方正姚体" pitchFamily="2" charset="-122"/>
                <a:cs typeface="Times New Roman" pitchFamily="18" charset="0"/>
              </a:rPr>
              <a:t>　　</a:t>
            </a:r>
            <a:r>
              <a:rPr lang="en-US" altLang="zh-CN" spc="-150" dirty="0" smtClean="0">
                <a:solidFill>
                  <a:srgbClr val="0070C0"/>
                </a:solidFill>
                <a:ea typeface="方正姚体" pitchFamily="2" charset="-122"/>
                <a:cs typeface="Times New Roman" pitchFamily="18" charset="0"/>
              </a:rPr>
              <a:t>(5) </a:t>
            </a:r>
            <a:r>
              <a:rPr lang="zh-CN" altLang="en-US" spc="-150" dirty="0" smtClean="0">
                <a:solidFill>
                  <a:srgbClr val="0070C0"/>
                </a:solidFill>
                <a:ea typeface="方正姚体" pitchFamily="2" charset="-122"/>
                <a:cs typeface="Times New Roman" pitchFamily="18" charset="0"/>
              </a:rPr>
              <a:t>扩展</a:t>
            </a:r>
            <a:r>
              <a:rPr lang="en-US" altLang="zh-CN" spc="-150" dirty="0" smtClean="0">
                <a:solidFill>
                  <a:srgbClr val="0070C0"/>
                </a:solidFill>
                <a:ea typeface="方正姚体" pitchFamily="2" charset="-122"/>
                <a:cs typeface="Times New Roman" pitchFamily="18" charset="0"/>
              </a:rPr>
              <a:t>N, </a:t>
            </a:r>
            <a:r>
              <a:rPr lang="zh-CN" altLang="en-US" spc="-150" dirty="0" smtClean="0">
                <a:solidFill>
                  <a:srgbClr val="0070C0"/>
                </a:solidFill>
                <a:ea typeface="方正姚体" pitchFamily="2" charset="-122"/>
                <a:cs typeface="Times New Roman" pitchFamily="18" charset="0"/>
              </a:rPr>
              <a:t>选取其一个未在</a:t>
            </a:r>
            <a:r>
              <a:rPr lang="en-US" altLang="zh-CN" spc="-150" dirty="0" smtClean="0">
                <a:solidFill>
                  <a:srgbClr val="0070C0"/>
                </a:solidFill>
                <a:ea typeface="方正姚体" pitchFamily="2" charset="-122"/>
                <a:cs typeface="Times New Roman" pitchFamily="18" charset="0"/>
              </a:rPr>
              <a:t>CLOSED</a:t>
            </a:r>
            <a:r>
              <a:rPr lang="zh-CN" altLang="en-US" spc="-150" dirty="0" smtClean="0">
                <a:solidFill>
                  <a:srgbClr val="0070C0"/>
                </a:solidFill>
                <a:ea typeface="方正姚体" pitchFamily="2" charset="-122"/>
                <a:cs typeface="Times New Roman" pitchFamily="18" charset="0"/>
              </a:rPr>
              <a:t>表用出现过的子节点</a:t>
            </a:r>
            <a:r>
              <a:rPr lang="en-US" altLang="zh-CN" spc="-150" dirty="0" smtClean="0">
                <a:solidFill>
                  <a:srgbClr val="0070C0"/>
                </a:solidFill>
                <a:ea typeface="方正姚体" pitchFamily="2" charset="-122"/>
                <a:cs typeface="Times New Roman" pitchFamily="18" charset="0"/>
              </a:rPr>
              <a:t>N</a:t>
            </a:r>
            <a:r>
              <a:rPr lang="en-US" altLang="zh-CN" spc="-150" baseline="-25000" dirty="0" smtClean="0">
                <a:solidFill>
                  <a:srgbClr val="0070C0"/>
                </a:solidFill>
                <a:ea typeface="方正姚体" pitchFamily="2" charset="-122"/>
                <a:cs typeface="Times New Roman" pitchFamily="18" charset="0"/>
              </a:rPr>
              <a:t>1</a:t>
            </a:r>
            <a:r>
              <a:rPr lang="zh-CN" altLang="en-US" spc="-150" dirty="0" smtClean="0">
                <a:solidFill>
                  <a:srgbClr val="0070C0"/>
                </a:solidFill>
                <a:ea typeface="方正姚体" pitchFamily="2" charset="-122"/>
                <a:cs typeface="Times New Roman" pitchFamily="18" charset="0"/>
              </a:rPr>
              <a:t>放入</a:t>
            </a:r>
            <a:r>
              <a:rPr lang="en-US" altLang="zh-CN" spc="-150" dirty="0" smtClean="0">
                <a:solidFill>
                  <a:srgbClr val="0070C0"/>
                </a:solidFill>
                <a:ea typeface="方正姚体" pitchFamily="2" charset="-122"/>
                <a:cs typeface="Times New Roman" pitchFamily="18" charset="0"/>
              </a:rPr>
              <a:t>CLOSED</a:t>
            </a:r>
            <a:r>
              <a:rPr lang="zh-CN" altLang="en-US" spc="-150" dirty="0" smtClean="0">
                <a:solidFill>
                  <a:srgbClr val="0070C0"/>
                </a:solidFill>
                <a:ea typeface="方正姚体" pitchFamily="2" charset="-122"/>
                <a:cs typeface="Times New Roman" pitchFamily="18" charset="0"/>
              </a:rPr>
              <a:t>表中</a:t>
            </a:r>
            <a:r>
              <a:rPr lang="en-US" altLang="zh-CN" spc="-150" dirty="0" smtClean="0">
                <a:solidFill>
                  <a:srgbClr val="0070C0"/>
                </a:solidFill>
                <a:ea typeface="方正姚体" pitchFamily="2" charset="-122"/>
                <a:cs typeface="Times New Roman" pitchFamily="18" charset="0"/>
              </a:rPr>
              <a:t>, </a:t>
            </a:r>
            <a:r>
              <a:rPr lang="zh-CN" altLang="en-US" spc="-150" dirty="0" smtClean="0">
                <a:solidFill>
                  <a:srgbClr val="0070C0"/>
                </a:solidFill>
                <a:ea typeface="方正姚体" pitchFamily="2" charset="-122"/>
                <a:cs typeface="Times New Roman" pitchFamily="18" charset="0"/>
              </a:rPr>
              <a:t>令</a:t>
            </a:r>
            <a:r>
              <a:rPr lang="en-US" altLang="zh-CN" spc="-150" dirty="0" smtClean="0">
                <a:solidFill>
                  <a:srgbClr val="0070C0"/>
                </a:solidFill>
                <a:ea typeface="方正姚体" pitchFamily="2" charset="-122"/>
                <a:cs typeface="Times New Roman" pitchFamily="18" charset="0"/>
              </a:rPr>
              <a:t>N</a:t>
            </a:r>
            <a:r>
              <a:rPr lang="zh-CN" altLang="en-US" spc="-150" dirty="0" smtClean="0">
                <a:solidFill>
                  <a:srgbClr val="0070C0"/>
                </a:solidFill>
                <a:ea typeface="方正姚体" pitchFamily="2" charset="-122"/>
                <a:cs typeface="Times New Roman" pitchFamily="18" charset="0"/>
              </a:rPr>
              <a:t>＝</a:t>
            </a:r>
            <a:r>
              <a:rPr lang="en-US" altLang="zh-CN" spc="-150" dirty="0" smtClean="0">
                <a:solidFill>
                  <a:srgbClr val="0070C0"/>
                </a:solidFill>
                <a:ea typeface="方正姚体" pitchFamily="2" charset="-122"/>
                <a:cs typeface="Times New Roman" pitchFamily="18" charset="0"/>
              </a:rPr>
              <a:t>N</a:t>
            </a:r>
            <a:r>
              <a:rPr lang="en-US" altLang="zh-CN" spc="-150" baseline="-25000" dirty="0" smtClean="0">
                <a:solidFill>
                  <a:srgbClr val="0070C0"/>
                </a:solidFill>
                <a:ea typeface="方正姚体" pitchFamily="2" charset="-122"/>
                <a:cs typeface="Times New Roman" pitchFamily="18" charset="0"/>
              </a:rPr>
              <a:t>1</a:t>
            </a:r>
            <a:r>
              <a:rPr lang="en-US" altLang="zh-CN" spc="-150" dirty="0" smtClean="0">
                <a:solidFill>
                  <a:srgbClr val="0070C0"/>
                </a:solidFill>
                <a:ea typeface="方正姚体" pitchFamily="2" charset="-122"/>
                <a:cs typeface="Times New Roman" pitchFamily="18" charset="0"/>
              </a:rPr>
              <a:t>,</a:t>
            </a:r>
            <a:r>
              <a:rPr lang="zh-CN" altLang="en-US" spc="-150" dirty="0" smtClean="0">
                <a:solidFill>
                  <a:srgbClr val="0070C0"/>
                </a:solidFill>
                <a:ea typeface="方正姚体" pitchFamily="2" charset="-122"/>
                <a:cs typeface="Times New Roman" pitchFamily="18" charset="0"/>
              </a:rPr>
              <a:t>转步</a:t>
            </a:r>
            <a:r>
              <a:rPr lang="en-US" altLang="zh-CN" spc="-150" dirty="0" smtClean="0">
                <a:solidFill>
                  <a:srgbClr val="0070C0"/>
                </a:solidFill>
                <a:ea typeface="方正姚体" pitchFamily="2" charset="-122"/>
                <a:cs typeface="Times New Roman" pitchFamily="18" charset="0"/>
              </a:rPr>
              <a:t>(3)</a:t>
            </a:r>
            <a:r>
              <a:rPr lang="zh-CN" altLang="en-US" spc="-150" dirty="0" smtClean="0">
                <a:solidFill>
                  <a:srgbClr val="0070C0"/>
                </a:solidFill>
                <a:ea typeface="方正姚体" pitchFamily="2" charset="-122"/>
                <a:cs typeface="Times New Roman" pitchFamily="18" charset="0"/>
              </a:rPr>
              <a:t>。 </a:t>
            </a:r>
            <a:endParaRPr lang="en-US" altLang="zh-CN" spc="-150" dirty="0" smtClean="0">
              <a:solidFill>
                <a:srgbClr val="0070C0"/>
              </a:solidFill>
              <a:ea typeface="方正姚体" pitchFamily="2" charset="-122"/>
              <a:cs typeface="Times New Roman" pitchFamily="18" charset="0"/>
            </a:endParaRPr>
          </a:p>
          <a:p>
            <a:pPr algn="just">
              <a:spcBef>
                <a:spcPts val="0"/>
              </a:spcBef>
            </a:pPr>
            <a:r>
              <a:rPr lang="zh-CN" altLang="en-US" spc="-300" dirty="0" smtClean="0">
                <a:solidFill>
                  <a:srgbClr val="0070C0"/>
                </a:solidFill>
                <a:ea typeface="宋体" pitchFamily="2" charset="-122"/>
                <a:cs typeface="Times New Roman" pitchFamily="18" charset="0"/>
                <a:sym typeface="Symbol"/>
              </a:rPr>
              <a:t>        </a:t>
            </a:r>
            <a:r>
              <a:rPr lang="zh-CN" altLang="en-US" spc="-300" dirty="0" smtClean="0">
                <a:solidFill>
                  <a:srgbClr val="0070C0"/>
                </a:solidFill>
                <a:ea typeface="宋体" pitchFamily="2" charset="-122"/>
                <a:cs typeface="Times New Roman" pitchFamily="18" charset="0"/>
              </a:rPr>
              <a:t> </a:t>
            </a:r>
            <a:r>
              <a:rPr lang="zh-CN" altLang="en-US" spc="-300" dirty="0" smtClean="0">
                <a:solidFill>
                  <a:srgbClr val="0070C0"/>
                </a:solidFill>
                <a:ea typeface="宋体" pitchFamily="2" charset="-122"/>
                <a:cs typeface="Times New Roman" pitchFamily="18" charset="0"/>
                <a:sym typeface="Symbol"/>
              </a:rPr>
              <a:t>             </a:t>
            </a:r>
            <a:endParaRPr lang="zh-CN" altLang="en-US" spc="-150" dirty="0">
              <a:ea typeface="方正姚体" pitchFamily="2" charset="-122"/>
              <a:cs typeface="Times New Roman" pitchFamily="18" charset="0"/>
            </a:endParaRPr>
          </a:p>
        </p:txBody>
      </p:sp>
    </p:spTree>
  </p:cSld>
  <p:clrMapOvr>
    <a:masterClrMapping/>
  </p:clrMapOvr>
  <p:transition>
    <p:check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6" name="Text Box 4"/>
          <p:cNvSpPr txBox="1">
            <a:spLocks noChangeArrowheads="1"/>
          </p:cNvSpPr>
          <p:nvPr/>
        </p:nvSpPr>
        <p:spPr bwMode="auto">
          <a:xfrm>
            <a:off x="653360" y="549320"/>
            <a:ext cx="7858180" cy="5780044"/>
          </a:xfrm>
          <a:prstGeom prst="rect">
            <a:avLst/>
          </a:prstGeom>
          <a:noFill/>
          <a:ln w="9525">
            <a:noFill/>
            <a:miter lim="800000"/>
            <a:headEnd/>
            <a:tailEnd/>
          </a:ln>
          <a:effectLst/>
        </p:spPr>
        <p:txBody>
          <a:bodyPr wrap="square">
            <a:spAutoFit/>
          </a:bodyPr>
          <a:lstStyle/>
          <a:p>
            <a:pPr algn="just">
              <a:lnSpc>
                <a:spcPct val="150000"/>
              </a:lnSpc>
              <a:spcBef>
                <a:spcPct val="50000"/>
              </a:spcBef>
            </a:pPr>
            <a:r>
              <a:rPr lang="en-US" altLang="zh-CN" dirty="0" smtClean="0">
                <a:solidFill>
                  <a:srgbClr val="0070C0"/>
                </a:solidFill>
                <a:latin typeface="黑体" pitchFamily="2" charset="-122"/>
                <a:ea typeface="黑体" pitchFamily="2" charset="-122"/>
              </a:rPr>
              <a:t> 3.1.3 </a:t>
            </a:r>
            <a:r>
              <a:rPr lang="zh-CN" altLang="en-US" dirty="0">
                <a:solidFill>
                  <a:srgbClr val="0070C0"/>
                </a:solidFill>
                <a:latin typeface="黑体" pitchFamily="2" charset="-122"/>
                <a:ea typeface="黑体" pitchFamily="2" charset="-122"/>
              </a:rPr>
              <a:t>穷举式搜索</a:t>
            </a:r>
          </a:p>
          <a:p>
            <a:pPr algn="just">
              <a:lnSpc>
                <a:spcPct val="150000"/>
              </a:lnSpc>
              <a:spcBef>
                <a:spcPts val="0"/>
              </a:spcBef>
            </a:pPr>
            <a:r>
              <a:rPr lang="zh-CN" altLang="en-US" b="1" dirty="0">
                <a:solidFill>
                  <a:srgbClr val="0070C0"/>
                </a:solidFill>
                <a:latin typeface="宋体" charset="-122"/>
              </a:rPr>
              <a:t>　</a:t>
            </a:r>
            <a:r>
              <a:rPr lang="zh-CN" altLang="en-US" b="1" dirty="0" smtClean="0">
                <a:solidFill>
                  <a:srgbClr val="0070C0"/>
                </a:solidFill>
                <a:latin typeface="宋体" charset="-122"/>
              </a:rPr>
              <a:t>   </a:t>
            </a:r>
            <a:r>
              <a:rPr lang="en-US" altLang="zh-CN" b="1" dirty="0" smtClean="0">
                <a:solidFill>
                  <a:srgbClr val="0070C0"/>
                </a:solidFill>
                <a:latin typeface="楷体_GB2312" pitchFamily="49" charset="-122"/>
                <a:ea typeface="楷体_GB2312" pitchFamily="49" charset="-122"/>
              </a:rPr>
              <a:t>1</a:t>
            </a:r>
            <a:r>
              <a:rPr lang="en-US" altLang="zh-CN" b="1" dirty="0">
                <a:solidFill>
                  <a:srgbClr val="0070C0"/>
                </a:solidFill>
                <a:latin typeface="楷体_GB2312" pitchFamily="49" charset="-122"/>
                <a:ea typeface="楷体_GB2312" pitchFamily="49" charset="-122"/>
              </a:rPr>
              <a:t>.</a:t>
            </a:r>
            <a:r>
              <a:rPr lang="zh-CN" altLang="en-US" b="1" dirty="0" smtClean="0">
                <a:solidFill>
                  <a:srgbClr val="0070C0"/>
                </a:solidFill>
                <a:latin typeface="楷体" pitchFamily="49" charset="-122"/>
                <a:ea typeface="楷体" pitchFamily="49" charset="-122"/>
              </a:rPr>
              <a:t>广度优先搜索</a:t>
            </a:r>
            <a:endParaRPr lang="en-US" altLang="zh-CN" b="1" dirty="0" smtClean="0">
              <a:solidFill>
                <a:srgbClr val="0070C0"/>
              </a:solidFill>
              <a:latin typeface="楷体" pitchFamily="49" charset="-122"/>
              <a:ea typeface="楷体" pitchFamily="49" charset="-122"/>
            </a:endParaRPr>
          </a:p>
          <a:p>
            <a:pPr algn="just">
              <a:lnSpc>
                <a:spcPct val="120000"/>
              </a:lnSpc>
              <a:spcBef>
                <a:spcPct val="20000"/>
              </a:spcBef>
            </a:pPr>
            <a:r>
              <a:rPr lang="zh-CN" altLang="en-US" dirty="0" smtClean="0">
                <a:solidFill>
                  <a:srgbClr val="0070C0"/>
                </a:solidFill>
              </a:rPr>
              <a:t>        广度优先搜索就是始终先在同一级节点中考察，只有当同一级节点考察完之后，才考察下一级节点。或者说，是以初始节点为根节点，向下逐级扩展搜索树。所以</a:t>
            </a:r>
            <a:r>
              <a:rPr lang="en-US" dirty="0" smtClean="0">
                <a:solidFill>
                  <a:srgbClr val="0070C0"/>
                </a:solidFill>
              </a:rPr>
              <a:t>,</a:t>
            </a:r>
            <a:r>
              <a:rPr lang="zh-CN" altLang="en-US" dirty="0" smtClean="0">
                <a:solidFill>
                  <a:srgbClr val="0070C0"/>
                </a:solidFill>
              </a:rPr>
              <a:t>广度优先策略的搜索树是自顶向下一层一层逐渐生成的。</a:t>
            </a:r>
            <a:endParaRPr lang="en-US" altLang="zh-CN" b="1" dirty="0" smtClean="0">
              <a:solidFill>
                <a:srgbClr val="0070C0"/>
              </a:solidFill>
              <a:latin typeface="楷体" pitchFamily="49" charset="-122"/>
              <a:ea typeface="楷体" pitchFamily="49" charset="-122"/>
            </a:endParaRPr>
          </a:p>
          <a:p>
            <a:pPr lvl="0" indent="266700">
              <a:lnSpc>
                <a:spcPct val="150000"/>
              </a:lnSpc>
            </a:pPr>
            <a:r>
              <a:rPr lang="zh-CN" altLang="en-US" dirty="0">
                <a:latin typeface="宋体" charset="-122"/>
              </a:rPr>
              <a:t>　</a:t>
            </a:r>
            <a:r>
              <a:rPr kumimoji="0" lang="zh-CN" altLang="en-US" dirty="0" smtClean="0">
                <a:solidFill>
                  <a:srgbClr val="0070C0"/>
                </a:solidFill>
                <a:latin typeface="黑体" pitchFamily="49" charset="-122"/>
                <a:ea typeface="黑体" pitchFamily="49" charset="-122"/>
                <a:cs typeface="Courier New" pitchFamily="49" charset="0"/>
              </a:rPr>
              <a:t>例</a:t>
            </a:r>
            <a:r>
              <a:rPr kumimoji="0" lang="en-US" altLang="zh-CN" dirty="0" smtClean="0">
                <a:solidFill>
                  <a:srgbClr val="0070C0"/>
                </a:solidFill>
                <a:latin typeface="黑体" pitchFamily="49" charset="-122"/>
                <a:ea typeface="黑体" pitchFamily="49" charset="-122"/>
                <a:cs typeface="Courier New" pitchFamily="49" charset="0"/>
              </a:rPr>
              <a:t> </a:t>
            </a:r>
            <a:r>
              <a:rPr kumimoji="0" lang="en-US" altLang="zh-CN" dirty="0" smtClean="0">
                <a:solidFill>
                  <a:srgbClr val="0070C0"/>
                </a:solidFill>
                <a:ea typeface="宋体" pitchFamily="2" charset="-122"/>
                <a:cs typeface="Times New Roman" pitchFamily="18" charset="0"/>
              </a:rPr>
              <a:t>3-1 </a:t>
            </a:r>
            <a:r>
              <a:rPr kumimoji="0" lang="zh-CN" altLang="en-US" dirty="0" smtClean="0">
                <a:solidFill>
                  <a:srgbClr val="0070C0"/>
                </a:solidFill>
                <a:latin typeface="仿宋_GB2312"/>
                <a:ea typeface="宋体" pitchFamily="2" charset="-122"/>
                <a:cs typeface="Courier New" pitchFamily="49" charset="0"/>
              </a:rPr>
              <a:t>用广度优先搜索策略求解八数码问题。</a:t>
            </a:r>
            <a:endParaRPr kumimoji="0" lang="zh-CN" altLang="en-US" dirty="0" smtClean="0">
              <a:solidFill>
                <a:srgbClr val="0070C0"/>
              </a:solidFill>
              <a:latin typeface="Arial" pitchFamily="34" charset="0"/>
              <a:ea typeface="宋体" pitchFamily="2" charset="-122"/>
              <a:cs typeface="宋体" pitchFamily="2" charset="-122"/>
            </a:endParaRPr>
          </a:p>
          <a:p>
            <a:pPr lvl="0" indent="266700" algn="just" eaLnBrk="0" hangingPunct="0">
              <a:lnSpc>
                <a:spcPct val="150000"/>
              </a:lnSpc>
            </a:pPr>
            <a:r>
              <a:rPr kumimoji="0" lang="zh-CN" altLang="en-US" dirty="0" smtClean="0">
                <a:solidFill>
                  <a:srgbClr val="0070C0"/>
                </a:solidFill>
                <a:latin typeface="黑体" pitchFamily="49" charset="-122"/>
                <a:ea typeface="黑体" pitchFamily="49" charset="-122"/>
                <a:cs typeface="Courier New" pitchFamily="49" charset="0"/>
              </a:rPr>
              <a:t>  解 </a:t>
            </a:r>
            <a:r>
              <a:rPr kumimoji="0" lang="zh-CN" altLang="en-US" dirty="0" smtClean="0">
                <a:solidFill>
                  <a:srgbClr val="0070C0"/>
                </a:solidFill>
                <a:ea typeface="宋体" pitchFamily="2" charset="-122"/>
                <a:cs typeface="Courier New" pitchFamily="49" charset="0"/>
              </a:rPr>
              <a:t>设初始节点</a:t>
            </a:r>
            <a:r>
              <a:rPr kumimoji="0" lang="en-US" altLang="zh-CN" i="1" dirty="0" smtClean="0">
                <a:solidFill>
                  <a:srgbClr val="0070C0"/>
                </a:solidFill>
                <a:ea typeface="宋体" pitchFamily="2" charset="-122"/>
                <a:cs typeface="Times New Roman" pitchFamily="18" charset="0"/>
              </a:rPr>
              <a:t>S</a:t>
            </a:r>
            <a:r>
              <a:rPr kumimoji="0" lang="en-US" altLang="zh-CN" baseline="-30000" dirty="0" smtClean="0">
                <a:solidFill>
                  <a:srgbClr val="0070C0"/>
                </a:solidFill>
                <a:ea typeface="宋体" pitchFamily="2" charset="-122"/>
                <a:cs typeface="Times New Roman" pitchFamily="18" charset="0"/>
              </a:rPr>
              <a:t>o</a:t>
            </a:r>
            <a:r>
              <a:rPr kumimoji="0" lang="zh-CN" altLang="en-US" dirty="0" smtClean="0">
                <a:solidFill>
                  <a:srgbClr val="0070C0"/>
                </a:solidFill>
                <a:ea typeface="宋体" pitchFamily="2" charset="-122"/>
                <a:cs typeface="Courier New" pitchFamily="49" charset="0"/>
              </a:rPr>
              <a:t>和目标节点</a:t>
            </a:r>
            <a:r>
              <a:rPr kumimoji="0" lang="en-US" altLang="zh-CN" i="1" dirty="0" err="1" smtClean="0">
                <a:solidFill>
                  <a:srgbClr val="0070C0"/>
                </a:solidFill>
                <a:ea typeface="宋体" pitchFamily="2" charset="-122"/>
                <a:cs typeface="Times New Roman" pitchFamily="18" charset="0"/>
              </a:rPr>
              <a:t>S</a:t>
            </a:r>
            <a:r>
              <a:rPr kumimoji="0" lang="en-US" altLang="zh-CN" i="1" baseline="-30000" dirty="0" err="1" smtClean="0">
                <a:solidFill>
                  <a:srgbClr val="0070C0"/>
                </a:solidFill>
                <a:ea typeface="宋体" pitchFamily="2" charset="-122"/>
                <a:cs typeface="Times New Roman" pitchFamily="18" charset="0"/>
              </a:rPr>
              <a:t>g</a:t>
            </a:r>
            <a:r>
              <a:rPr kumimoji="0" lang="zh-CN" altLang="en-US" dirty="0" smtClean="0">
                <a:solidFill>
                  <a:srgbClr val="0070C0"/>
                </a:solidFill>
                <a:ea typeface="宋体" pitchFamily="2" charset="-122"/>
                <a:cs typeface="Courier New" pitchFamily="49" charset="0"/>
              </a:rPr>
              <a:t>分别如图</a:t>
            </a:r>
            <a:r>
              <a:rPr kumimoji="0" lang="en-US" altLang="zh-CN" dirty="0" smtClean="0">
                <a:solidFill>
                  <a:srgbClr val="0070C0"/>
                </a:solidFill>
                <a:ea typeface="宋体" pitchFamily="2" charset="-122"/>
                <a:cs typeface="Times New Roman" pitchFamily="18" charset="0"/>
              </a:rPr>
              <a:t>3-3</a:t>
            </a:r>
            <a:r>
              <a:rPr kumimoji="0" lang="zh-CN" altLang="en-US" dirty="0" smtClean="0">
                <a:solidFill>
                  <a:srgbClr val="0070C0"/>
                </a:solidFill>
                <a:ea typeface="宋体" pitchFamily="2" charset="-122"/>
                <a:cs typeface="Courier New" pitchFamily="49" charset="0"/>
              </a:rPr>
              <a:t>的初始棋局和目标棋局所示，用广度优先搜索策略，则可得到如图</a:t>
            </a:r>
            <a:r>
              <a:rPr kumimoji="0" lang="en-US" altLang="zh-CN" dirty="0" smtClean="0">
                <a:solidFill>
                  <a:srgbClr val="0070C0"/>
                </a:solidFill>
                <a:ea typeface="宋体" pitchFamily="2" charset="-122"/>
                <a:cs typeface="Times New Roman" pitchFamily="18" charset="0"/>
              </a:rPr>
              <a:t>3-6</a:t>
            </a:r>
            <a:r>
              <a:rPr kumimoji="0" lang="zh-CN" altLang="en-US" dirty="0" smtClean="0">
                <a:solidFill>
                  <a:srgbClr val="0070C0"/>
                </a:solidFill>
                <a:ea typeface="宋体" pitchFamily="2" charset="-122"/>
                <a:cs typeface="Courier New" pitchFamily="49" charset="0"/>
              </a:rPr>
              <a:t>所示的搜索树。</a:t>
            </a:r>
            <a:endParaRPr kumimoji="0" lang="zh-CN" altLang="en-US" dirty="0" smtClean="0">
              <a:solidFill>
                <a:srgbClr val="0070C0"/>
              </a:solidFill>
              <a:latin typeface="Arial" pitchFamily="34" charset="0"/>
              <a:ea typeface="宋体" pitchFamily="2" charset="-122"/>
              <a:cs typeface="宋体" pitchFamily="2" charset="-122"/>
            </a:endParaRPr>
          </a:p>
          <a:p>
            <a:pPr algn="just">
              <a:lnSpc>
                <a:spcPct val="120000"/>
              </a:lnSpc>
              <a:spcBef>
                <a:spcPct val="20000"/>
              </a:spcBef>
            </a:pPr>
            <a:endParaRPr lang="zh-CN" altLang="en-US"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78916">
                                            <p:txEl>
                                              <p:pRg st="0" end="0"/>
                                            </p:txEl>
                                          </p:spTgt>
                                        </p:tgtEl>
                                        <p:attrNameLst>
                                          <p:attrName>style.visibility</p:attrName>
                                        </p:attrNameLst>
                                      </p:cBhvr>
                                      <p:to>
                                        <p:strVal val="visible"/>
                                      </p:to>
                                    </p:set>
                                    <p:animEffect transition="in" filter="blinds(horizontal)">
                                      <p:cBhvr>
                                        <p:cTn id="7" dur="500"/>
                                        <p:tgtEl>
                                          <p:spTgt spid="6789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78916">
                                            <p:txEl>
                                              <p:pRg st="1" end="1"/>
                                            </p:txEl>
                                          </p:spTgt>
                                        </p:tgtEl>
                                        <p:attrNameLst>
                                          <p:attrName>style.visibility</p:attrName>
                                        </p:attrNameLst>
                                      </p:cBhvr>
                                      <p:to>
                                        <p:strVal val="visible"/>
                                      </p:to>
                                    </p:set>
                                    <p:anim calcmode="lin" valueType="num">
                                      <p:cBhvr additive="base">
                                        <p:cTn id="12" dur="500" fill="hold"/>
                                        <p:tgtEl>
                                          <p:spTgt spid="67891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789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678916">
                                            <p:txEl>
                                              <p:pRg st="2" end="2"/>
                                            </p:txEl>
                                          </p:spTgt>
                                        </p:tgtEl>
                                        <p:attrNameLst>
                                          <p:attrName>style.visibility</p:attrName>
                                        </p:attrNameLst>
                                      </p:cBhvr>
                                      <p:to>
                                        <p:strVal val="visible"/>
                                      </p:to>
                                    </p:set>
                                    <p:animEffect transition="in" filter="blinds(horizontal)">
                                      <p:cBhvr>
                                        <p:cTn id="18" dur="500"/>
                                        <p:tgtEl>
                                          <p:spTgt spid="67891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78916">
                                            <p:txEl>
                                              <p:pRg st="3" end="3"/>
                                            </p:txEl>
                                          </p:spTgt>
                                        </p:tgtEl>
                                        <p:attrNameLst>
                                          <p:attrName>style.visibility</p:attrName>
                                        </p:attrNameLst>
                                      </p:cBhvr>
                                      <p:to>
                                        <p:strVal val="visible"/>
                                      </p:to>
                                    </p:set>
                                    <p:anim calcmode="lin" valueType="num">
                                      <p:cBhvr additive="base">
                                        <p:cTn id="23" dur="500" fill="hold"/>
                                        <p:tgtEl>
                                          <p:spTgt spid="678916">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789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678916">
                                            <p:txEl>
                                              <p:pRg st="4" end="4"/>
                                            </p:txEl>
                                          </p:spTgt>
                                        </p:tgtEl>
                                        <p:attrNameLst>
                                          <p:attrName>style.visibility</p:attrName>
                                        </p:attrNameLst>
                                      </p:cBhvr>
                                      <p:to>
                                        <p:strVal val="visible"/>
                                      </p:to>
                                    </p:set>
                                    <p:animEffect transition="in" filter="blinds(horizontal)">
                                      <p:cBhvr>
                                        <p:cTn id="29" dur="500"/>
                                        <p:tgtEl>
                                          <p:spTgt spid="6789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8" name="Text Box 6"/>
          <p:cNvSpPr txBox="1">
            <a:spLocks noChangeArrowheads="1"/>
          </p:cNvSpPr>
          <p:nvPr/>
        </p:nvSpPr>
        <p:spPr bwMode="auto">
          <a:xfrm>
            <a:off x="2857488" y="5214950"/>
            <a:ext cx="4121150" cy="396875"/>
          </a:xfrm>
          <a:prstGeom prst="rect">
            <a:avLst/>
          </a:prstGeom>
          <a:noFill/>
          <a:ln w="9525">
            <a:noFill/>
            <a:miter lim="800000"/>
            <a:headEnd/>
            <a:tailEnd/>
          </a:ln>
          <a:effectLst/>
        </p:spPr>
        <p:txBody>
          <a:bodyPr wrap="none">
            <a:spAutoFit/>
          </a:bodyPr>
          <a:lstStyle/>
          <a:p>
            <a:r>
              <a:rPr lang="zh-CN" altLang="en-US" sz="2000" dirty="0">
                <a:solidFill>
                  <a:srgbClr val="0070C0"/>
                </a:solidFill>
                <a:latin typeface="宋体" charset="-122"/>
              </a:rPr>
              <a:t>图 </a:t>
            </a:r>
            <a:r>
              <a:rPr lang="en-US" altLang="zh-CN" sz="2000" dirty="0">
                <a:solidFill>
                  <a:srgbClr val="0070C0"/>
                </a:solidFill>
                <a:latin typeface="宋体" charset="-122"/>
              </a:rPr>
              <a:t>3-6 </a:t>
            </a:r>
            <a:r>
              <a:rPr lang="zh-CN" altLang="en-US" sz="2000" dirty="0">
                <a:solidFill>
                  <a:srgbClr val="0070C0"/>
                </a:solidFill>
                <a:latin typeface="宋体" charset="-122"/>
              </a:rPr>
              <a:t>八数码问题的广度优先搜索</a:t>
            </a:r>
            <a:endParaRPr lang="zh-CN" altLang="en-US" sz="2000" dirty="0">
              <a:solidFill>
                <a:srgbClr val="0070C0"/>
              </a:solidFill>
            </a:endParaRPr>
          </a:p>
        </p:txBody>
      </p:sp>
      <p:pic>
        <p:nvPicPr>
          <p:cNvPr id="1284097" name="Picture 1" descr="E:\人工智能导论\085054-01 人工智能导论(图)\tu\RG3-6.tif"/>
          <p:cNvPicPr>
            <a:picLocks noChangeAspect="1" noChangeArrowheads="1"/>
          </p:cNvPicPr>
          <p:nvPr/>
        </p:nvPicPr>
        <p:blipFill>
          <a:blip r:embed="rId2">
            <a:duotone>
              <a:prstClr val="black"/>
              <a:schemeClr val="accent5">
                <a:tint val="45000"/>
                <a:satMod val="400000"/>
              </a:schemeClr>
            </a:duotone>
          </a:blip>
          <a:srcRect/>
          <a:stretch>
            <a:fillRect/>
          </a:stretch>
        </p:blipFill>
        <p:spPr bwMode="auto">
          <a:xfrm>
            <a:off x="1643042" y="1142984"/>
            <a:ext cx="5929354" cy="3803725"/>
          </a:xfrm>
          <a:prstGeom prst="rect">
            <a:avLst/>
          </a:prstGeom>
          <a:noFill/>
        </p:spPr>
      </p:pic>
    </p:spTree>
  </p:cSld>
  <p:clrMapOvr>
    <a:masterClrMapping/>
  </p:clrMapOvr>
  <p:transition>
    <p:check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4" name="Text Box 4"/>
          <p:cNvSpPr txBox="1">
            <a:spLocks noChangeArrowheads="1"/>
          </p:cNvSpPr>
          <p:nvPr/>
        </p:nvSpPr>
        <p:spPr bwMode="auto">
          <a:xfrm>
            <a:off x="642910" y="685800"/>
            <a:ext cx="7929618" cy="5078313"/>
          </a:xfrm>
          <a:prstGeom prst="rect">
            <a:avLst/>
          </a:prstGeom>
          <a:noFill/>
          <a:ln w="9525">
            <a:noFill/>
            <a:miter lim="800000"/>
            <a:headEnd/>
            <a:tailEnd/>
          </a:ln>
          <a:effectLst/>
        </p:spPr>
        <p:txBody>
          <a:bodyPr wrap="square">
            <a:spAutoFit/>
          </a:bodyPr>
          <a:lstStyle/>
          <a:p>
            <a:pPr algn="just">
              <a:lnSpc>
                <a:spcPct val="150000"/>
              </a:lnSpc>
              <a:spcBef>
                <a:spcPct val="50000"/>
              </a:spcBef>
            </a:pPr>
            <a:r>
              <a:rPr lang="zh-CN" altLang="en-US" dirty="0">
                <a:latin typeface="宋体" charset="-122"/>
              </a:rPr>
              <a:t>　</a:t>
            </a:r>
            <a:r>
              <a:rPr lang="zh-CN" altLang="en-US" dirty="0">
                <a:solidFill>
                  <a:srgbClr val="0070C0"/>
                </a:solidFill>
                <a:latin typeface="宋体" charset="-122"/>
              </a:rPr>
              <a:t>　 </a:t>
            </a:r>
            <a:r>
              <a:rPr lang="zh-CN" altLang="en-US" b="1" dirty="0">
                <a:solidFill>
                  <a:srgbClr val="0070C0"/>
                </a:solidFill>
                <a:latin typeface="黑体" pitchFamily="49" charset="-122"/>
                <a:ea typeface="黑体" pitchFamily="49" charset="-122"/>
              </a:rPr>
              <a:t>广度优先搜索算法：</a:t>
            </a:r>
          </a:p>
          <a:p>
            <a:pPr algn="just">
              <a:lnSpc>
                <a:spcPct val="50000"/>
              </a:lnSpc>
              <a:spcBef>
                <a:spcPts val="0"/>
              </a:spcBef>
            </a:pPr>
            <a:r>
              <a:rPr lang="zh-CN" altLang="en-US" spc="-300" dirty="0" smtClean="0">
                <a:solidFill>
                  <a:srgbClr val="0070C0"/>
                </a:solidFill>
                <a:ea typeface="宋体" pitchFamily="2" charset="-122"/>
                <a:cs typeface="Times New Roman" pitchFamily="18" charset="0"/>
                <a:sym typeface="Symbol"/>
              </a:rPr>
              <a:t>        </a:t>
            </a:r>
            <a:r>
              <a:rPr lang="zh-CN" altLang="en-US" spc="-300" dirty="0" smtClean="0">
                <a:solidFill>
                  <a:srgbClr val="0070C0"/>
                </a:solidFill>
                <a:ea typeface="宋体" pitchFamily="2" charset="-122"/>
                <a:cs typeface="Times New Roman" pitchFamily="18" charset="0"/>
              </a:rPr>
              <a:t> </a:t>
            </a:r>
            <a:r>
              <a:rPr lang="zh-CN" altLang="en-US" spc="-300" dirty="0" smtClean="0">
                <a:solidFill>
                  <a:srgbClr val="0070C0"/>
                </a:solidFill>
                <a:ea typeface="宋体" pitchFamily="2" charset="-122"/>
                <a:cs typeface="Times New Roman" pitchFamily="18" charset="0"/>
                <a:sym typeface="Symbol"/>
              </a:rPr>
              <a:t>               </a:t>
            </a:r>
            <a:endParaRPr lang="en-US" altLang="zh-CN" dirty="0" smtClean="0">
              <a:solidFill>
                <a:srgbClr val="0070C0"/>
              </a:solidFill>
            </a:endParaRPr>
          </a:p>
          <a:p>
            <a:pPr algn="just">
              <a:lnSpc>
                <a:spcPct val="120000"/>
              </a:lnSpc>
              <a:spcBef>
                <a:spcPts val="0"/>
              </a:spcBef>
            </a:pPr>
            <a:r>
              <a:rPr lang="zh-CN" altLang="en-US" dirty="0" smtClean="0">
                <a:solidFill>
                  <a:srgbClr val="0070C0"/>
                </a:solidFill>
              </a:rPr>
              <a:t>　    </a:t>
            </a:r>
            <a:r>
              <a:rPr lang="en-US" altLang="zh-CN" dirty="0" smtClean="0">
                <a:solidFill>
                  <a:srgbClr val="0070C0"/>
                </a:solidFill>
                <a:ea typeface="方正姚体" pitchFamily="2" charset="-122"/>
                <a:cs typeface="Times New Roman" pitchFamily="18" charset="0"/>
              </a:rPr>
              <a:t>(1) </a:t>
            </a:r>
            <a:r>
              <a:rPr lang="zh-CN" altLang="en-US" dirty="0" smtClean="0">
                <a:solidFill>
                  <a:srgbClr val="0070C0"/>
                </a:solidFill>
                <a:ea typeface="方正姚体" pitchFamily="2" charset="-122"/>
                <a:cs typeface="Times New Roman" pitchFamily="18" charset="0"/>
              </a:rPr>
              <a:t>把初始节点</a:t>
            </a:r>
            <a:r>
              <a:rPr lang="en-US" altLang="zh-CN" dirty="0" smtClean="0">
                <a:solidFill>
                  <a:srgbClr val="0070C0"/>
                </a:solidFill>
                <a:ea typeface="方正姚体" pitchFamily="2" charset="-122"/>
                <a:cs typeface="Times New Roman" pitchFamily="18" charset="0"/>
              </a:rPr>
              <a:t>S</a:t>
            </a:r>
            <a:r>
              <a:rPr lang="en-US" altLang="zh-CN" baseline="-25000" dirty="0" smtClean="0">
                <a:solidFill>
                  <a:srgbClr val="0070C0"/>
                </a:solidFill>
                <a:ea typeface="方正姚体" pitchFamily="2" charset="-122"/>
                <a:cs typeface="Times New Roman" pitchFamily="18" charset="0"/>
              </a:rPr>
              <a:t>o</a:t>
            </a:r>
            <a:r>
              <a:rPr lang="zh-CN" altLang="en-US" dirty="0" smtClean="0">
                <a:solidFill>
                  <a:srgbClr val="0070C0"/>
                </a:solidFill>
                <a:ea typeface="方正姚体" pitchFamily="2" charset="-122"/>
                <a:cs typeface="Times New Roman" pitchFamily="18" charset="0"/>
              </a:rPr>
              <a:t>放入</a:t>
            </a:r>
            <a:r>
              <a:rPr lang="en-US" altLang="zh-CN" dirty="0" smtClean="0">
                <a:solidFill>
                  <a:srgbClr val="0070C0"/>
                </a:solidFill>
                <a:ea typeface="方正姚体" pitchFamily="2" charset="-122"/>
                <a:cs typeface="Times New Roman" pitchFamily="18" charset="0"/>
              </a:rPr>
              <a:t>OPEN</a:t>
            </a:r>
            <a:r>
              <a:rPr lang="zh-CN" altLang="en-US" dirty="0" smtClean="0">
                <a:solidFill>
                  <a:srgbClr val="0070C0"/>
                </a:solidFill>
                <a:ea typeface="方正姚体" pitchFamily="2" charset="-122"/>
                <a:cs typeface="Times New Roman" pitchFamily="18" charset="0"/>
              </a:rPr>
              <a:t>表中。</a:t>
            </a:r>
          </a:p>
          <a:p>
            <a:pPr algn="just">
              <a:lnSpc>
                <a:spcPct val="120000"/>
              </a:lnSpc>
              <a:spcBef>
                <a:spcPts val="0"/>
              </a:spcBef>
            </a:pPr>
            <a:r>
              <a:rPr lang="zh-CN" altLang="en-US" dirty="0" smtClean="0">
                <a:solidFill>
                  <a:srgbClr val="0070C0"/>
                </a:solidFill>
                <a:ea typeface="方正姚体" pitchFamily="2" charset="-122"/>
                <a:cs typeface="Times New Roman" pitchFamily="18" charset="0"/>
              </a:rPr>
              <a:t>　    </a:t>
            </a:r>
            <a:r>
              <a:rPr lang="en-US" altLang="zh-CN" dirty="0" smtClean="0">
                <a:solidFill>
                  <a:srgbClr val="0070C0"/>
                </a:solidFill>
                <a:ea typeface="方正姚体" pitchFamily="2" charset="-122"/>
                <a:cs typeface="Times New Roman" pitchFamily="18" charset="0"/>
              </a:rPr>
              <a:t>(2) </a:t>
            </a:r>
            <a:r>
              <a:rPr lang="zh-CN" altLang="en-US" dirty="0" smtClean="0">
                <a:solidFill>
                  <a:srgbClr val="0070C0"/>
                </a:solidFill>
                <a:ea typeface="方正姚体" pitchFamily="2" charset="-122"/>
                <a:cs typeface="Times New Roman" pitchFamily="18" charset="0"/>
              </a:rPr>
              <a:t>若</a:t>
            </a:r>
            <a:r>
              <a:rPr lang="en-US" altLang="zh-CN" i="1" dirty="0" smtClean="0">
                <a:solidFill>
                  <a:srgbClr val="0070C0"/>
                </a:solidFill>
                <a:ea typeface="方正姚体" pitchFamily="2" charset="-122"/>
                <a:cs typeface="Times New Roman" pitchFamily="18" charset="0"/>
              </a:rPr>
              <a:t>OPEN</a:t>
            </a:r>
            <a:r>
              <a:rPr lang="zh-CN" altLang="en-US" dirty="0" smtClean="0">
                <a:solidFill>
                  <a:srgbClr val="0070C0"/>
                </a:solidFill>
                <a:ea typeface="方正姚体" pitchFamily="2" charset="-122"/>
                <a:cs typeface="Times New Roman" pitchFamily="18" charset="0"/>
              </a:rPr>
              <a:t>表为空</a:t>
            </a:r>
            <a:r>
              <a:rPr lang="en-US" altLang="zh-CN" dirty="0" smtClean="0">
                <a:solidFill>
                  <a:srgbClr val="0070C0"/>
                </a:solidFill>
                <a:ea typeface="方正姚体" pitchFamily="2" charset="-122"/>
                <a:cs typeface="Times New Roman" pitchFamily="18" charset="0"/>
              </a:rPr>
              <a:t>, </a:t>
            </a:r>
            <a:r>
              <a:rPr lang="zh-CN" altLang="en-US" dirty="0" smtClean="0">
                <a:solidFill>
                  <a:srgbClr val="0070C0"/>
                </a:solidFill>
                <a:ea typeface="方正姚体" pitchFamily="2" charset="-122"/>
                <a:cs typeface="Times New Roman" pitchFamily="18" charset="0"/>
              </a:rPr>
              <a:t>则搜索失败</a:t>
            </a:r>
            <a:r>
              <a:rPr lang="en-US" altLang="zh-CN" dirty="0" smtClean="0">
                <a:solidFill>
                  <a:srgbClr val="0070C0"/>
                </a:solidFill>
                <a:ea typeface="方正姚体" pitchFamily="2" charset="-122"/>
                <a:cs typeface="Times New Roman" pitchFamily="18" charset="0"/>
              </a:rPr>
              <a:t>,</a:t>
            </a:r>
            <a:r>
              <a:rPr lang="zh-CN" altLang="en-US" dirty="0" smtClean="0">
                <a:solidFill>
                  <a:srgbClr val="0070C0"/>
                </a:solidFill>
                <a:ea typeface="方正姚体" pitchFamily="2" charset="-122"/>
                <a:cs typeface="Times New Roman" pitchFamily="18" charset="0"/>
              </a:rPr>
              <a:t>退出。</a:t>
            </a:r>
          </a:p>
          <a:p>
            <a:pPr algn="just">
              <a:lnSpc>
                <a:spcPct val="150000"/>
              </a:lnSpc>
              <a:spcBef>
                <a:spcPts val="0"/>
              </a:spcBef>
            </a:pPr>
            <a:r>
              <a:rPr lang="zh-CN" altLang="en-US" dirty="0" smtClean="0">
                <a:solidFill>
                  <a:srgbClr val="0070C0"/>
                </a:solidFill>
                <a:ea typeface="方正姚体" pitchFamily="2" charset="-122"/>
                <a:cs typeface="Times New Roman" pitchFamily="18" charset="0"/>
              </a:rPr>
              <a:t>　　</a:t>
            </a:r>
            <a:r>
              <a:rPr lang="en-US" altLang="zh-CN" dirty="0" smtClean="0">
                <a:solidFill>
                  <a:srgbClr val="0070C0"/>
                </a:solidFill>
                <a:ea typeface="方正姚体" pitchFamily="2" charset="-122"/>
                <a:cs typeface="Times New Roman" pitchFamily="18" charset="0"/>
              </a:rPr>
              <a:t>(3) </a:t>
            </a:r>
            <a:r>
              <a:rPr lang="zh-CN" altLang="en-US" dirty="0" smtClean="0">
                <a:solidFill>
                  <a:srgbClr val="0070C0"/>
                </a:solidFill>
                <a:ea typeface="方正姚体" pitchFamily="2" charset="-122"/>
                <a:cs typeface="Times New Roman" pitchFamily="18" charset="0"/>
              </a:rPr>
              <a:t>取</a:t>
            </a:r>
            <a:r>
              <a:rPr lang="en-US" altLang="zh-CN" i="1" dirty="0" smtClean="0">
                <a:solidFill>
                  <a:srgbClr val="0070C0"/>
                </a:solidFill>
                <a:ea typeface="方正姚体" pitchFamily="2" charset="-122"/>
                <a:cs typeface="Times New Roman" pitchFamily="18" charset="0"/>
              </a:rPr>
              <a:t>OPEN</a:t>
            </a:r>
            <a:r>
              <a:rPr lang="zh-CN" altLang="en-US" dirty="0" smtClean="0">
                <a:solidFill>
                  <a:srgbClr val="0070C0"/>
                </a:solidFill>
                <a:ea typeface="方正姚体" pitchFamily="2" charset="-122"/>
                <a:cs typeface="Times New Roman" pitchFamily="18" charset="0"/>
              </a:rPr>
              <a:t>表中前面第一个节点</a:t>
            </a:r>
            <a:r>
              <a:rPr lang="en-US" altLang="zh-CN" i="1" dirty="0" smtClean="0">
                <a:solidFill>
                  <a:srgbClr val="0070C0"/>
                </a:solidFill>
                <a:ea typeface="方正姚体" pitchFamily="2" charset="-122"/>
                <a:cs typeface="Times New Roman" pitchFamily="18" charset="0"/>
              </a:rPr>
              <a:t>N</a:t>
            </a:r>
            <a:r>
              <a:rPr lang="zh-CN" altLang="en-US" dirty="0" smtClean="0">
                <a:solidFill>
                  <a:srgbClr val="0070C0"/>
                </a:solidFill>
                <a:ea typeface="方正姚体" pitchFamily="2" charset="-122"/>
                <a:cs typeface="Times New Roman" pitchFamily="18" charset="0"/>
              </a:rPr>
              <a:t>放在</a:t>
            </a:r>
            <a:r>
              <a:rPr lang="en-US" altLang="zh-CN" dirty="0" smtClean="0">
                <a:solidFill>
                  <a:srgbClr val="0070C0"/>
                </a:solidFill>
                <a:ea typeface="方正姚体" pitchFamily="2" charset="-122"/>
                <a:cs typeface="Times New Roman" pitchFamily="18" charset="0"/>
              </a:rPr>
              <a:t>CLOSED</a:t>
            </a:r>
            <a:r>
              <a:rPr lang="zh-CN" altLang="en-US" dirty="0" smtClean="0">
                <a:solidFill>
                  <a:srgbClr val="0070C0"/>
                </a:solidFill>
                <a:ea typeface="方正姚体" pitchFamily="2" charset="-122"/>
                <a:cs typeface="Times New Roman" pitchFamily="18" charset="0"/>
              </a:rPr>
              <a:t>表中</a:t>
            </a:r>
            <a:r>
              <a:rPr lang="en-US" altLang="zh-CN" dirty="0" smtClean="0">
                <a:solidFill>
                  <a:srgbClr val="0070C0"/>
                </a:solidFill>
                <a:ea typeface="方正姚体" pitchFamily="2" charset="-122"/>
                <a:cs typeface="Times New Roman" pitchFamily="18" charset="0"/>
              </a:rPr>
              <a:t>, </a:t>
            </a:r>
            <a:r>
              <a:rPr lang="zh-CN" altLang="en-US" dirty="0" smtClean="0">
                <a:solidFill>
                  <a:srgbClr val="0070C0"/>
                </a:solidFill>
                <a:ea typeface="方正姚体" pitchFamily="2" charset="-122"/>
                <a:cs typeface="Times New Roman" pitchFamily="18" charset="0"/>
              </a:rPr>
              <a:t>并冠以顺序编号</a:t>
            </a:r>
            <a:r>
              <a:rPr lang="en-US" altLang="zh-CN" dirty="0" smtClean="0">
                <a:solidFill>
                  <a:srgbClr val="0070C0"/>
                </a:solidFill>
                <a:ea typeface="方正姚体" pitchFamily="2" charset="-122"/>
                <a:cs typeface="Times New Roman" pitchFamily="18" charset="0"/>
              </a:rPr>
              <a:t>n</a:t>
            </a:r>
            <a:r>
              <a:rPr lang="zh-CN" altLang="en-US" dirty="0" smtClean="0">
                <a:solidFill>
                  <a:srgbClr val="0070C0"/>
                </a:solidFill>
                <a:ea typeface="方正姚体" pitchFamily="2" charset="-122"/>
                <a:cs typeface="Times New Roman" pitchFamily="18" charset="0"/>
              </a:rPr>
              <a:t>。</a:t>
            </a:r>
          </a:p>
          <a:p>
            <a:pPr algn="just">
              <a:lnSpc>
                <a:spcPct val="120000"/>
              </a:lnSpc>
              <a:spcBef>
                <a:spcPts val="0"/>
              </a:spcBef>
            </a:pPr>
            <a:r>
              <a:rPr lang="zh-CN" altLang="en-US" dirty="0" smtClean="0">
                <a:solidFill>
                  <a:srgbClr val="0070C0"/>
                </a:solidFill>
                <a:ea typeface="方正姚体" pitchFamily="2" charset="-122"/>
                <a:cs typeface="Times New Roman" pitchFamily="18" charset="0"/>
              </a:rPr>
              <a:t>　　</a:t>
            </a:r>
            <a:r>
              <a:rPr lang="en-US" altLang="zh-CN" dirty="0" smtClean="0">
                <a:solidFill>
                  <a:srgbClr val="0070C0"/>
                </a:solidFill>
                <a:ea typeface="方正姚体" pitchFamily="2" charset="-122"/>
                <a:cs typeface="Times New Roman" pitchFamily="18" charset="0"/>
              </a:rPr>
              <a:t>(4) </a:t>
            </a:r>
            <a:r>
              <a:rPr lang="zh-CN" altLang="en-US" dirty="0" smtClean="0">
                <a:solidFill>
                  <a:srgbClr val="0070C0"/>
                </a:solidFill>
                <a:ea typeface="方正姚体" pitchFamily="2" charset="-122"/>
                <a:cs typeface="Times New Roman" pitchFamily="18" charset="0"/>
              </a:rPr>
              <a:t>若目标节点</a:t>
            </a:r>
            <a:r>
              <a:rPr lang="en-US" altLang="zh-CN" dirty="0" err="1" smtClean="0">
                <a:solidFill>
                  <a:srgbClr val="0070C0"/>
                </a:solidFill>
                <a:ea typeface="方正姚体" pitchFamily="2" charset="-122"/>
                <a:cs typeface="Times New Roman" pitchFamily="18" charset="0"/>
              </a:rPr>
              <a:t>S</a:t>
            </a:r>
            <a:r>
              <a:rPr lang="en-US" altLang="zh-CN" baseline="-25000" dirty="0" err="1" smtClean="0">
                <a:solidFill>
                  <a:srgbClr val="0070C0"/>
                </a:solidFill>
                <a:ea typeface="方正姚体" pitchFamily="2" charset="-122"/>
                <a:cs typeface="Times New Roman" pitchFamily="18" charset="0"/>
              </a:rPr>
              <a:t>g</a:t>
            </a:r>
            <a:r>
              <a:rPr lang="en-US" altLang="zh-CN" dirty="0" smtClean="0">
                <a:solidFill>
                  <a:srgbClr val="0070C0"/>
                </a:solidFill>
                <a:ea typeface="方正姚体" pitchFamily="2" charset="-122"/>
                <a:cs typeface="Times New Roman" pitchFamily="18" charset="0"/>
              </a:rPr>
              <a:t>=N,</a:t>
            </a:r>
            <a:r>
              <a:rPr lang="zh-CN" altLang="en-US" dirty="0" smtClean="0">
                <a:solidFill>
                  <a:srgbClr val="0070C0"/>
                </a:solidFill>
                <a:ea typeface="方正姚体" pitchFamily="2" charset="-122"/>
                <a:cs typeface="Times New Roman" pitchFamily="18" charset="0"/>
              </a:rPr>
              <a:t>则搜索成功</a:t>
            </a:r>
            <a:r>
              <a:rPr lang="en-US" altLang="zh-CN" dirty="0" smtClean="0">
                <a:solidFill>
                  <a:srgbClr val="0070C0"/>
                </a:solidFill>
                <a:ea typeface="方正姚体" pitchFamily="2" charset="-122"/>
                <a:cs typeface="Times New Roman" pitchFamily="18" charset="0"/>
              </a:rPr>
              <a:t>, </a:t>
            </a:r>
            <a:r>
              <a:rPr lang="zh-CN" altLang="en-US" dirty="0" smtClean="0">
                <a:solidFill>
                  <a:srgbClr val="0070C0"/>
                </a:solidFill>
                <a:ea typeface="方正姚体" pitchFamily="2" charset="-122"/>
                <a:cs typeface="Times New Roman" pitchFamily="18" charset="0"/>
              </a:rPr>
              <a:t>结束。</a:t>
            </a:r>
          </a:p>
          <a:p>
            <a:pPr algn="just">
              <a:lnSpc>
                <a:spcPct val="120000"/>
              </a:lnSpc>
              <a:spcBef>
                <a:spcPts val="0"/>
              </a:spcBef>
            </a:pPr>
            <a:r>
              <a:rPr lang="zh-CN" altLang="en-US" dirty="0" smtClean="0">
                <a:solidFill>
                  <a:srgbClr val="0070C0"/>
                </a:solidFill>
                <a:ea typeface="方正姚体" pitchFamily="2" charset="-122"/>
                <a:cs typeface="Times New Roman" pitchFamily="18" charset="0"/>
              </a:rPr>
              <a:t>　　</a:t>
            </a:r>
            <a:r>
              <a:rPr lang="en-US" altLang="zh-CN" dirty="0" smtClean="0">
                <a:solidFill>
                  <a:srgbClr val="0070C0"/>
                </a:solidFill>
                <a:ea typeface="方正姚体" pitchFamily="2" charset="-122"/>
                <a:cs typeface="Times New Roman" pitchFamily="18" charset="0"/>
              </a:rPr>
              <a:t>(5) </a:t>
            </a:r>
            <a:r>
              <a:rPr lang="zh-CN" altLang="en-US" dirty="0" smtClean="0">
                <a:solidFill>
                  <a:srgbClr val="0070C0"/>
                </a:solidFill>
                <a:ea typeface="方正姚体" pitchFamily="2" charset="-122"/>
                <a:cs typeface="Times New Roman" pitchFamily="18" charset="0"/>
              </a:rPr>
              <a:t>若</a:t>
            </a:r>
            <a:r>
              <a:rPr lang="en-US" altLang="zh-CN" i="1" dirty="0" smtClean="0">
                <a:solidFill>
                  <a:srgbClr val="0070C0"/>
                </a:solidFill>
                <a:ea typeface="方正姚体" pitchFamily="2" charset="-122"/>
                <a:cs typeface="Times New Roman" pitchFamily="18" charset="0"/>
              </a:rPr>
              <a:t>N</a:t>
            </a:r>
            <a:r>
              <a:rPr lang="zh-CN" altLang="en-US" dirty="0" smtClean="0">
                <a:solidFill>
                  <a:srgbClr val="0070C0"/>
                </a:solidFill>
                <a:ea typeface="方正姚体" pitchFamily="2" charset="-122"/>
                <a:cs typeface="Times New Roman" pitchFamily="18" charset="0"/>
              </a:rPr>
              <a:t>不可扩展</a:t>
            </a:r>
            <a:r>
              <a:rPr lang="en-US" altLang="zh-CN" dirty="0" smtClean="0">
                <a:solidFill>
                  <a:srgbClr val="0070C0"/>
                </a:solidFill>
                <a:ea typeface="方正姚体" pitchFamily="2" charset="-122"/>
                <a:cs typeface="Times New Roman" pitchFamily="18" charset="0"/>
              </a:rPr>
              <a:t>, </a:t>
            </a:r>
            <a:r>
              <a:rPr lang="zh-CN" altLang="en-US" dirty="0" smtClean="0">
                <a:solidFill>
                  <a:srgbClr val="0070C0"/>
                </a:solidFill>
                <a:ea typeface="方正姚体" pitchFamily="2" charset="-122"/>
                <a:cs typeface="Times New Roman" pitchFamily="18" charset="0"/>
              </a:rPr>
              <a:t>则转步</a:t>
            </a:r>
            <a:r>
              <a:rPr lang="en-US" altLang="zh-CN" dirty="0" smtClean="0">
                <a:solidFill>
                  <a:srgbClr val="0070C0"/>
                </a:solidFill>
                <a:ea typeface="方正姚体" pitchFamily="2" charset="-122"/>
                <a:cs typeface="Times New Roman" pitchFamily="18" charset="0"/>
              </a:rPr>
              <a:t>(2)</a:t>
            </a:r>
            <a:r>
              <a:rPr lang="zh-CN" altLang="en-US" dirty="0" smtClean="0">
                <a:solidFill>
                  <a:srgbClr val="0070C0"/>
                </a:solidFill>
                <a:ea typeface="方正姚体" pitchFamily="2" charset="-122"/>
                <a:cs typeface="Times New Roman" pitchFamily="18" charset="0"/>
              </a:rPr>
              <a:t>。</a:t>
            </a:r>
          </a:p>
          <a:p>
            <a:pPr>
              <a:lnSpc>
                <a:spcPct val="150000"/>
              </a:lnSpc>
              <a:spcBef>
                <a:spcPts val="0"/>
              </a:spcBef>
            </a:pPr>
            <a:r>
              <a:rPr lang="zh-CN" altLang="en-US" dirty="0" smtClean="0">
                <a:solidFill>
                  <a:srgbClr val="0070C0"/>
                </a:solidFill>
                <a:ea typeface="方正姚体" pitchFamily="2" charset="-122"/>
                <a:cs typeface="Times New Roman" pitchFamily="18" charset="0"/>
              </a:rPr>
              <a:t>　　</a:t>
            </a:r>
            <a:r>
              <a:rPr lang="en-US" altLang="zh-CN" dirty="0" smtClean="0">
                <a:solidFill>
                  <a:srgbClr val="0070C0"/>
                </a:solidFill>
                <a:ea typeface="方正姚体" pitchFamily="2" charset="-122"/>
                <a:cs typeface="Times New Roman" pitchFamily="18" charset="0"/>
              </a:rPr>
              <a:t>(6) </a:t>
            </a:r>
            <a:r>
              <a:rPr lang="zh-CN" altLang="en-US" dirty="0" smtClean="0">
                <a:solidFill>
                  <a:srgbClr val="0070C0"/>
                </a:solidFill>
                <a:ea typeface="方正姚体" pitchFamily="2" charset="-122"/>
                <a:cs typeface="Times New Roman" pitchFamily="18" charset="0"/>
              </a:rPr>
              <a:t>扩展</a:t>
            </a:r>
            <a:r>
              <a:rPr lang="en-US" altLang="zh-CN" i="1" dirty="0" smtClean="0">
                <a:solidFill>
                  <a:srgbClr val="0070C0"/>
                </a:solidFill>
                <a:ea typeface="方正姚体" pitchFamily="2" charset="-122"/>
                <a:cs typeface="Times New Roman" pitchFamily="18" charset="0"/>
              </a:rPr>
              <a:t>N</a:t>
            </a:r>
            <a:r>
              <a:rPr lang="en-US" altLang="zh-CN" dirty="0" smtClean="0">
                <a:solidFill>
                  <a:srgbClr val="0070C0"/>
                </a:solidFill>
                <a:ea typeface="方正姚体" pitchFamily="2" charset="-122"/>
                <a:cs typeface="Times New Roman" pitchFamily="18" charset="0"/>
              </a:rPr>
              <a:t>, </a:t>
            </a:r>
            <a:r>
              <a:rPr lang="zh-CN" altLang="en-US" dirty="0" smtClean="0">
                <a:solidFill>
                  <a:srgbClr val="0070C0"/>
                </a:solidFill>
                <a:ea typeface="方正姚体" pitchFamily="2" charset="-122"/>
                <a:cs typeface="Times New Roman" pitchFamily="18" charset="0"/>
              </a:rPr>
              <a:t>将其所有子节点配上指向</a:t>
            </a:r>
            <a:r>
              <a:rPr lang="en-US" altLang="zh-CN" i="1" dirty="0" smtClean="0">
                <a:solidFill>
                  <a:srgbClr val="0070C0"/>
                </a:solidFill>
                <a:ea typeface="方正姚体" pitchFamily="2" charset="-122"/>
                <a:cs typeface="Times New Roman" pitchFamily="18" charset="0"/>
              </a:rPr>
              <a:t>N</a:t>
            </a:r>
            <a:r>
              <a:rPr lang="zh-CN" altLang="en-US" dirty="0" smtClean="0">
                <a:solidFill>
                  <a:srgbClr val="0070C0"/>
                </a:solidFill>
                <a:ea typeface="方正姚体" pitchFamily="2" charset="-122"/>
                <a:cs typeface="Times New Roman" pitchFamily="18" charset="0"/>
              </a:rPr>
              <a:t>的指针依次放入</a:t>
            </a:r>
            <a:r>
              <a:rPr lang="en-US" altLang="zh-CN" dirty="0" smtClean="0">
                <a:solidFill>
                  <a:srgbClr val="0070C0"/>
                </a:solidFill>
                <a:ea typeface="方正姚体" pitchFamily="2" charset="-122"/>
                <a:cs typeface="Times New Roman" pitchFamily="18" charset="0"/>
              </a:rPr>
              <a:t>OPEN</a:t>
            </a:r>
            <a:r>
              <a:rPr lang="zh-CN" altLang="en-US" dirty="0" smtClean="0">
                <a:solidFill>
                  <a:srgbClr val="0070C0"/>
                </a:solidFill>
                <a:ea typeface="方正姚体" pitchFamily="2" charset="-122"/>
                <a:cs typeface="Times New Roman" pitchFamily="18" charset="0"/>
              </a:rPr>
              <a:t>表尾部</a:t>
            </a:r>
            <a:r>
              <a:rPr lang="en-US" altLang="zh-CN" dirty="0" smtClean="0">
                <a:solidFill>
                  <a:srgbClr val="0070C0"/>
                </a:solidFill>
                <a:ea typeface="方正姚体" pitchFamily="2" charset="-122"/>
                <a:cs typeface="Times New Roman" pitchFamily="18" charset="0"/>
              </a:rPr>
              <a:t>, </a:t>
            </a:r>
            <a:r>
              <a:rPr lang="zh-CN" altLang="en-US" dirty="0" smtClean="0">
                <a:solidFill>
                  <a:srgbClr val="0070C0"/>
                </a:solidFill>
                <a:ea typeface="方正姚体" pitchFamily="2" charset="-122"/>
                <a:cs typeface="Times New Roman" pitchFamily="18" charset="0"/>
              </a:rPr>
              <a:t>转步</a:t>
            </a:r>
            <a:r>
              <a:rPr lang="en-US" altLang="zh-CN" dirty="0" smtClean="0">
                <a:solidFill>
                  <a:srgbClr val="0070C0"/>
                </a:solidFill>
                <a:ea typeface="方正姚体" pitchFamily="2" charset="-122"/>
                <a:cs typeface="Times New Roman" pitchFamily="18" charset="0"/>
              </a:rPr>
              <a:t>(2)</a:t>
            </a:r>
            <a:r>
              <a:rPr lang="zh-CN" altLang="en-US" dirty="0" smtClean="0">
                <a:solidFill>
                  <a:srgbClr val="0070C0"/>
                </a:solidFill>
                <a:ea typeface="方正姚体" pitchFamily="2" charset="-122"/>
                <a:cs typeface="Times New Roman" pitchFamily="18" charset="0"/>
              </a:rPr>
              <a:t>。</a:t>
            </a:r>
            <a:endParaRPr lang="en-US" altLang="zh-CN" dirty="0" smtClean="0">
              <a:solidFill>
                <a:srgbClr val="0070C0"/>
              </a:solidFill>
              <a:ea typeface="方正姚体" pitchFamily="2" charset="-122"/>
              <a:cs typeface="Times New Roman" pitchFamily="18" charset="0"/>
            </a:endParaRPr>
          </a:p>
          <a:p>
            <a:pPr>
              <a:lnSpc>
                <a:spcPct val="50000"/>
              </a:lnSpc>
              <a:spcBef>
                <a:spcPts val="0"/>
              </a:spcBef>
            </a:pPr>
            <a:r>
              <a:rPr lang="zh-CN" altLang="en-US" spc="-300" dirty="0" smtClean="0">
                <a:solidFill>
                  <a:srgbClr val="0070C0"/>
                </a:solidFill>
                <a:ea typeface="宋体" pitchFamily="2" charset="-122"/>
                <a:cs typeface="Times New Roman" pitchFamily="18" charset="0"/>
                <a:sym typeface="Symbol"/>
              </a:rPr>
              <a:t>        </a:t>
            </a:r>
            <a:r>
              <a:rPr lang="zh-CN" altLang="en-US" spc="-300" dirty="0" smtClean="0">
                <a:solidFill>
                  <a:srgbClr val="0070C0"/>
                </a:solidFill>
                <a:ea typeface="宋体" pitchFamily="2" charset="-122"/>
                <a:cs typeface="Times New Roman" pitchFamily="18" charset="0"/>
              </a:rPr>
              <a:t> </a:t>
            </a:r>
            <a:r>
              <a:rPr lang="zh-CN" altLang="en-US" spc="-300" dirty="0" smtClean="0">
                <a:solidFill>
                  <a:srgbClr val="0070C0"/>
                </a:solidFill>
                <a:ea typeface="宋体" pitchFamily="2" charset="-122"/>
                <a:cs typeface="Times New Roman" pitchFamily="18" charset="0"/>
                <a:sym typeface="Symbol"/>
              </a:rPr>
              <a:t>               </a:t>
            </a:r>
            <a:r>
              <a:rPr lang="zh-CN" altLang="en-US" dirty="0" smtClean="0">
                <a:solidFill>
                  <a:srgbClr val="0070C0"/>
                </a:solidFill>
                <a:ea typeface="方正姚体" pitchFamily="2" charset="-122"/>
                <a:cs typeface="Times New Roman" pitchFamily="18" charset="0"/>
              </a:rPr>
              <a:t> </a:t>
            </a:r>
            <a:endParaRPr lang="zh-CN" altLang="en-US" dirty="0">
              <a:solidFill>
                <a:srgbClr val="0070C0"/>
              </a:solidFill>
              <a:ea typeface="方正姚体" pitchFamily="2" charset="-122"/>
              <a:cs typeface="Times New Roman" pitchFamily="18" charset="0"/>
            </a:endParaRPr>
          </a:p>
        </p:txBody>
      </p:sp>
    </p:spTree>
  </p:cSld>
  <p:clrMapOvr>
    <a:masterClrMapping/>
  </p:clrMapOvr>
  <p:transition>
    <p:check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2" name="Text Box 4"/>
          <p:cNvSpPr txBox="1">
            <a:spLocks noChangeArrowheads="1"/>
          </p:cNvSpPr>
          <p:nvPr/>
        </p:nvSpPr>
        <p:spPr bwMode="auto">
          <a:xfrm>
            <a:off x="714348" y="571480"/>
            <a:ext cx="3214710" cy="5944191"/>
          </a:xfrm>
          <a:prstGeom prst="rect">
            <a:avLst/>
          </a:prstGeom>
          <a:noFill/>
          <a:ln w="9525">
            <a:noFill/>
            <a:miter lim="800000"/>
            <a:headEnd/>
            <a:tailEnd/>
          </a:ln>
          <a:effectLst/>
        </p:spPr>
        <p:txBody>
          <a:bodyPr wrap="square">
            <a:spAutoFit/>
          </a:bodyPr>
          <a:lstStyle/>
          <a:p>
            <a:pPr algn="just">
              <a:lnSpc>
                <a:spcPct val="140000"/>
              </a:lnSpc>
              <a:spcBef>
                <a:spcPct val="50000"/>
              </a:spcBef>
            </a:pPr>
            <a:r>
              <a:rPr lang="zh-CN" altLang="en-US" b="1" dirty="0">
                <a:latin typeface="宋体" charset="-122"/>
              </a:rPr>
              <a:t>　</a:t>
            </a:r>
            <a:r>
              <a:rPr lang="en-US" altLang="zh-CN" b="1" dirty="0">
                <a:latin typeface="楷体_GB2312" pitchFamily="49" charset="-122"/>
                <a:ea typeface="楷体_GB2312" pitchFamily="49" charset="-122"/>
              </a:rPr>
              <a:t>2.</a:t>
            </a:r>
            <a:r>
              <a:rPr lang="zh-CN" altLang="en-US" b="1" dirty="0" smtClean="0">
                <a:solidFill>
                  <a:srgbClr val="0070C0"/>
                </a:solidFill>
                <a:latin typeface="楷体" pitchFamily="49" charset="-122"/>
                <a:ea typeface="楷体" pitchFamily="49" charset="-122"/>
              </a:rPr>
              <a:t>深度优先搜索</a:t>
            </a:r>
            <a:endParaRPr lang="en-US" altLang="zh-CN" b="1" dirty="0" smtClean="0">
              <a:solidFill>
                <a:srgbClr val="0070C0"/>
              </a:solidFill>
              <a:latin typeface="楷体" pitchFamily="49" charset="-122"/>
              <a:ea typeface="楷体" pitchFamily="49" charset="-122"/>
            </a:endParaRPr>
          </a:p>
          <a:p>
            <a:pPr algn="just">
              <a:lnSpc>
                <a:spcPts val="3200"/>
              </a:lnSpc>
              <a:spcBef>
                <a:spcPts val="0"/>
              </a:spcBef>
            </a:pPr>
            <a:r>
              <a:rPr lang="zh-CN" altLang="en-US" sz="2300" dirty="0" smtClean="0">
                <a:solidFill>
                  <a:srgbClr val="0070C0"/>
                </a:solidFill>
              </a:rPr>
              <a:t>        深度优先搜索就是在搜索树的每一层始终先只扩展一个子节点，不断地向纵深前进，直到不能再前进（到达叶子节点或受到深度限制）时，才从当前节点返回到上一级节点，沿另一方向又继续前进。这种方法的搜索树是从树根开始一枝一枝逐渐形成的。</a:t>
            </a:r>
          </a:p>
          <a:p>
            <a:pPr>
              <a:lnSpc>
                <a:spcPts val="3200"/>
              </a:lnSpc>
              <a:spcBef>
                <a:spcPts val="0"/>
              </a:spcBef>
            </a:pPr>
            <a:r>
              <a:rPr lang="zh-CN" altLang="en-US" dirty="0">
                <a:latin typeface="宋体" charset="-122"/>
              </a:rPr>
              <a:t>　</a:t>
            </a:r>
            <a:r>
              <a:rPr lang="zh-CN" altLang="en-US" dirty="0" smtClean="0">
                <a:latin typeface="宋体" charset="-122"/>
              </a:rPr>
              <a:t>　　</a:t>
            </a:r>
            <a:endParaRPr lang="zh-CN" altLang="en-US" dirty="0">
              <a:latin typeface="宋体" charset="-122"/>
            </a:endParaRPr>
          </a:p>
        </p:txBody>
      </p:sp>
      <p:pic>
        <p:nvPicPr>
          <p:cNvPr id="4" name="Picture 1" descr="E:\人工智能导论\085054-01 人工智能导论(图)\tu\RG3-7.tif"/>
          <p:cNvPicPr>
            <a:picLocks noChangeAspect="1" noChangeArrowheads="1"/>
          </p:cNvPicPr>
          <p:nvPr/>
        </p:nvPicPr>
        <p:blipFill>
          <a:blip r:embed="rId2"/>
          <a:srcRect/>
          <a:stretch>
            <a:fillRect/>
          </a:stretch>
        </p:blipFill>
        <p:spPr bwMode="auto">
          <a:xfrm>
            <a:off x="4804016" y="1190324"/>
            <a:ext cx="3240000" cy="4864687"/>
          </a:xfrm>
          <a:prstGeom prst="rect">
            <a:avLst/>
          </a:prstGeom>
          <a:noFill/>
        </p:spPr>
      </p:pic>
      <p:sp>
        <p:nvSpPr>
          <p:cNvPr id="5" name="Text Box 6"/>
          <p:cNvSpPr txBox="1">
            <a:spLocks noChangeArrowheads="1"/>
          </p:cNvSpPr>
          <p:nvPr/>
        </p:nvSpPr>
        <p:spPr bwMode="auto">
          <a:xfrm>
            <a:off x="4643438" y="5214950"/>
            <a:ext cx="2571768" cy="707886"/>
          </a:xfrm>
          <a:prstGeom prst="rect">
            <a:avLst/>
          </a:prstGeom>
          <a:noFill/>
          <a:ln w="9525">
            <a:noFill/>
            <a:miter lim="800000"/>
            <a:headEnd/>
            <a:tailEnd/>
          </a:ln>
          <a:effectLst/>
        </p:spPr>
        <p:txBody>
          <a:bodyPr wrap="square">
            <a:spAutoFit/>
          </a:bodyPr>
          <a:lstStyle/>
          <a:p>
            <a:r>
              <a:rPr lang="zh-CN" altLang="en-US" sz="2000" dirty="0">
                <a:solidFill>
                  <a:srgbClr val="0070C0"/>
                </a:solidFill>
                <a:latin typeface="宋体" charset="-122"/>
              </a:rPr>
              <a:t>图 </a:t>
            </a:r>
            <a:r>
              <a:rPr lang="en-US" altLang="zh-CN" sz="2000" dirty="0" smtClean="0">
                <a:solidFill>
                  <a:srgbClr val="0070C0"/>
                </a:solidFill>
                <a:latin typeface="宋体" charset="-122"/>
              </a:rPr>
              <a:t>3-7 </a:t>
            </a:r>
            <a:r>
              <a:rPr lang="zh-CN" altLang="en-US" sz="2000" dirty="0">
                <a:solidFill>
                  <a:srgbClr val="0070C0"/>
                </a:solidFill>
                <a:latin typeface="宋体" charset="-122"/>
              </a:rPr>
              <a:t>八数码问题</a:t>
            </a:r>
            <a:r>
              <a:rPr lang="zh-CN" altLang="en-US" sz="2000" dirty="0" smtClean="0">
                <a:solidFill>
                  <a:srgbClr val="0070C0"/>
                </a:solidFill>
                <a:latin typeface="宋体" charset="-122"/>
              </a:rPr>
              <a:t>的深度优先搜索</a:t>
            </a:r>
            <a:endParaRPr lang="zh-CN" altLang="en-US" sz="2000" dirty="0">
              <a:solidFill>
                <a:srgbClr val="0070C0"/>
              </a:solidFill>
            </a:endParaRPr>
          </a:p>
        </p:txBody>
      </p:sp>
    </p:spTree>
  </p:cSld>
  <p:clrMapOvr>
    <a:masterClrMapping/>
  </p:clrMapOvr>
  <p:transition>
    <p:check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4" name="Text Box 4"/>
          <p:cNvSpPr txBox="1">
            <a:spLocks noChangeArrowheads="1"/>
          </p:cNvSpPr>
          <p:nvPr/>
        </p:nvSpPr>
        <p:spPr bwMode="auto">
          <a:xfrm>
            <a:off x="642910" y="740392"/>
            <a:ext cx="7929618" cy="5152180"/>
          </a:xfrm>
          <a:prstGeom prst="rect">
            <a:avLst/>
          </a:prstGeom>
          <a:noFill/>
          <a:ln w="9525">
            <a:noFill/>
            <a:miter lim="800000"/>
            <a:headEnd/>
            <a:tailEnd/>
          </a:ln>
          <a:effectLst/>
        </p:spPr>
        <p:txBody>
          <a:bodyPr wrap="square">
            <a:spAutoFit/>
          </a:bodyPr>
          <a:lstStyle/>
          <a:p>
            <a:pPr>
              <a:spcBef>
                <a:spcPct val="50000"/>
              </a:spcBef>
            </a:pPr>
            <a:r>
              <a:rPr lang="zh-CN" altLang="en-US" dirty="0">
                <a:latin typeface="宋体" charset="-122"/>
              </a:rPr>
              <a:t>　　 </a:t>
            </a:r>
            <a:r>
              <a:rPr lang="zh-CN" altLang="en-US" dirty="0">
                <a:solidFill>
                  <a:srgbClr val="0070C0"/>
                </a:solidFill>
                <a:latin typeface="黑体" pitchFamily="49" charset="-122"/>
                <a:ea typeface="黑体" pitchFamily="49" charset="-122"/>
              </a:rPr>
              <a:t>深度优先搜索算法：</a:t>
            </a:r>
          </a:p>
          <a:p>
            <a:pPr algn="just">
              <a:lnSpc>
                <a:spcPct val="50000"/>
              </a:lnSpc>
              <a:spcBef>
                <a:spcPct val="20000"/>
              </a:spcBef>
            </a:pPr>
            <a:r>
              <a:rPr lang="zh-CN" altLang="en-US" spc="-300" dirty="0" smtClean="0">
                <a:solidFill>
                  <a:srgbClr val="0070C0"/>
                </a:solidFill>
                <a:ea typeface="宋体" pitchFamily="2" charset="-122"/>
                <a:cs typeface="Times New Roman" pitchFamily="18" charset="0"/>
                <a:sym typeface="Symbol"/>
              </a:rPr>
              <a:t>        </a:t>
            </a:r>
            <a:r>
              <a:rPr lang="zh-CN" altLang="en-US" spc="-300" dirty="0" smtClean="0">
                <a:solidFill>
                  <a:srgbClr val="0070C0"/>
                </a:solidFill>
                <a:ea typeface="宋体" pitchFamily="2" charset="-122"/>
                <a:cs typeface="Times New Roman" pitchFamily="18" charset="0"/>
              </a:rPr>
              <a:t> </a:t>
            </a:r>
            <a:r>
              <a:rPr lang="zh-CN" altLang="en-US" spc="-300" dirty="0" smtClean="0">
                <a:solidFill>
                  <a:srgbClr val="0070C0"/>
                </a:solidFill>
                <a:ea typeface="宋体" pitchFamily="2" charset="-122"/>
                <a:cs typeface="Times New Roman" pitchFamily="18" charset="0"/>
                <a:sym typeface="Symbol"/>
              </a:rPr>
              <a:t>               </a:t>
            </a:r>
            <a:endParaRPr lang="en-US" altLang="zh-CN" dirty="0" smtClean="0">
              <a:solidFill>
                <a:srgbClr val="0070C0"/>
              </a:solidFill>
            </a:endParaRPr>
          </a:p>
          <a:p>
            <a:pPr algn="just">
              <a:lnSpc>
                <a:spcPct val="120000"/>
              </a:lnSpc>
              <a:spcBef>
                <a:spcPct val="20000"/>
              </a:spcBef>
            </a:pPr>
            <a:r>
              <a:rPr lang="zh-CN" altLang="en-US" dirty="0" smtClean="0">
                <a:solidFill>
                  <a:srgbClr val="0070C0"/>
                </a:solidFill>
              </a:rPr>
              <a:t>　</a:t>
            </a:r>
            <a:r>
              <a:rPr lang="zh-CN" altLang="en-US" dirty="0" smtClean="0">
                <a:solidFill>
                  <a:srgbClr val="0070C0"/>
                </a:solidFill>
                <a:ea typeface="方正姚体" pitchFamily="2" charset="-122"/>
                <a:cs typeface="Times New Roman" pitchFamily="18" charset="0"/>
              </a:rPr>
              <a:t>    </a:t>
            </a:r>
            <a:r>
              <a:rPr lang="en-US" altLang="zh-CN" dirty="0" smtClean="0">
                <a:solidFill>
                  <a:srgbClr val="0070C0"/>
                </a:solidFill>
                <a:ea typeface="方正姚体" pitchFamily="2" charset="-122"/>
                <a:cs typeface="Times New Roman" pitchFamily="18" charset="0"/>
              </a:rPr>
              <a:t>(1) </a:t>
            </a:r>
            <a:r>
              <a:rPr lang="zh-CN" altLang="en-US" dirty="0" smtClean="0">
                <a:solidFill>
                  <a:srgbClr val="0070C0"/>
                </a:solidFill>
                <a:ea typeface="方正姚体" pitchFamily="2" charset="-122"/>
                <a:cs typeface="Times New Roman" pitchFamily="18" charset="0"/>
              </a:rPr>
              <a:t>把初始节点</a:t>
            </a:r>
            <a:r>
              <a:rPr lang="en-US" altLang="zh-CN" i="1" dirty="0" smtClean="0">
                <a:solidFill>
                  <a:srgbClr val="0070C0"/>
                </a:solidFill>
                <a:ea typeface="方正姚体" pitchFamily="2" charset="-122"/>
                <a:cs typeface="Times New Roman" pitchFamily="18" charset="0"/>
              </a:rPr>
              <a:t>S</a:t>
            </a:r>
            <a:r>
              <a:rPr lang="en-US" altLang="zh-CN" baseline="-25000" dirty="0" smtClean="0">
                <a:solidFill>
                  <a:srgbClr val="0070C0"/>
                </a:solidFill>
                <a:ea typeface="方正姚体" pitchFamily="2" charset="-122"/>
                <a:cs typeface="Times New Roman" pitchFamily="18" charset="0"/>
              </a:rPr>
              <a:t>o</a:t>
            </a:r>
            <a:r>
              <a:rPr lang="zh-CN" altLang="en-US" dirty="0" smtClean="0">
                <a:solidFill>
                  <a:srgbClr val="0070C0"/>
                </a:solidFill>
                <a:ea typeface="方正姚体" pitchFamily="2" charset="-122"/>
                <a:cs typeface="Times New Roman" pitchFamily="18" charset="0"/>
              </a:rPr>
              <a:t>放入</a:t>
            </a:r>
            <a:r>
              <a:rPr lang="en-US" altLang="zh-CN" dirty="0" smtClean="0">
                <a:solidFill>
                  <a:srgbClr val="0070C0"/>
                </a:solidFill>
                <a:ea typeface="方正姚体" pitchFamily="2" charset="-122"/>
                <a:cs typeface="Times New Roman" pitchFamily="18" charset="0"/>
              </a:rPr>
              <a:t>OPEN</a:t>
            </a:r>
            <a:r>
              <a:rPr lang="zh-CN" altLang="en-US" dirty="0" smtClean="0">
                <a:solidFill>
                  <a:srgbClr val="0070C0"/>
                </a:solidFill>
                <a:ea typeface="方正姚体" pitchFamily="2" charset="-122"/>
                <a:cs typeface="Times New Roman" pitchFamily="18" charset="0"/>
              </a:rPr>
              <a:t>表中。</a:t>
            </a:r>
          </a:p>
          <a:p>
            <a:pPr algn="just">
              <a:lnSpc>
                <a:spcPct val="120000"/>
              </a:lnSpc>
              <a:spcBef>
                <a:spcPts val="0"/>
              </a:spcBef>
            </a:pPr>
            <a:r>
              <a:rPr lang="zh-CN" altLang="en-US" dirty="0" smtClean="0">
                <a:solidFill>
                  <a:srgbClr val="0070C0"/>
                </a:solidFill>
                <a:ea typeface="方正姚体" pitchFamily="2" charset="-122"/>
                <a:cs typeface="Times New Roman" pitchFamily="18" charset="0"/>
              </a:rPr>
              <a:t>　　</a:t>
            </a:r>
            <a:r>
              <a:rPr lang="en-US" altLang="zh-CN" dirty="0" smtClean="0">
                <a:solidFill>
                  <a:srgbClr val="0070C0"/>
                </a:solidFill>
                <a:ea typeface="方正姚体" pitchFamily="2" charset="-122"/>
                <a:cs typeface="Times New Roman" pitchFamily="18" charset="0"/>
              </a:rPr>
              <a:t>(2) </a:t>
            </a:r>
            <a:r>
              <a:rPr lang="zh-CN" altLang="en-US" dirty="0" smtClean="0">
                <a:solidFill>
                  <a:srgbClr val="0070C0"/>
                </a:solidFill>
                <a:ea typeface="方正姚体" pitchFamily="2" charset="-122"/>
                <a:cs typeface="Times New Roman" pitchFamily="18" charset="0"/>
              </a:rPr>
              <a:t>若</a:t>
            </a:r>
            <a:r>
              <a:rPr lang="en-US" altLang="zh-CN" dirty="0" smtClean="0">
                <a:solidFill>
                  <a:srgbClr val="0070C0"/>
                </a:solidFill>
                <a:ea typeface="方正姚体" pitchFamily="2" charset="-122"/>
                <a:cs typeface="Times New Roman" pitchFamily="18" charset="0"/>
              </a:rPr>
              <a:t>OPEN</a:t>
            </a:r>
            <a:r>
              <a:rPr lang="zh-CN" altLang="en-US" dirty="0" smtClean="0">
                <a:solidFill>
                  <a:srgbClr val="0070C0"/>
                </a:solidFill>
                <a:ea typeface="方正姚体" pitchFamily="2" charset="-122"/>
                <a:cs typeface="Times New Roman" pitchFamily="18" charset="0"/>
              </a:rPr>
              <a:t>表为空</a:t>
            </a:r>
            <a:r>
              <a:rPr lang="en-US" altLang="zh-CN" dirty="0" smtClean="0">
                <a:solidFill>
                  <a:srgbClr val="0070C0"/>
                </a:solidFill>
                <a:ea typeface="方正姚体" pitchFamily="2" charset="-122"/>
                <a:cs typeface="Times New Roman" pitchFamily="18" charset="0"/>
              </a:rPr>
              <a:t>, </a:t>
            </a:r>
            <a:r>
              <a:rPr lang="zh-CN" altLang="en-US" dirty="0" smtClean="0">
                <a:solidFill>
                  <a:srgbClr val="0070C0"/>
                </a:solidFill>
                <a:ea typeface="方正姚体" pitchFamily="2" charset="-122"/>
                <a:cs typeface="Times New Roman" pitchFamily="18" charset="0"/>
              </a:rPr>
              <a:t>则搜索失败</a:t>
            </a:r>
            <a:r>
              <a:rPr lang="en-US" altLang="zh-CN" dirty="0" smtClean="0">
                <a:solidFill>
                  <a:srgbClr val="0070C0"/>
                </a:solidFill>
                <a:ea typeface="方正姚体" pitchFamily="2" charset="-122"/>
                <a:cs typeface="Times New Roman" pitchFamily="18" charset="0"/>
              </a:rPr>
              <a:t>, </a:t>
            </a:r>
            <a:r>
              <a:rPr lang="zh-CN" altLang="en-US" dirty="0" smtClean="0">
                <a:solidFill>
                  <a:srgbClr val="0070C0"/>
                </a:solidFill>
                <a:ea typeface="方正姚体" pitchFamily="2" charset="-122"/>
                <a:cs typeface="Times New Roman" pitchFamily="18" charset="0"/>
              </a:rPr>
              <a:t>退出。</a:t>
            </a:r>
          </a:p>
          <a:p>
            <a:pPr algn="just">
              <a:lnSpc>
                <a:spcPct val="150000"/>
              </a:lnSpc>
              <a:spcBef>
                <a:spcPts val="0"/>
              </a:spcBef>
            </a:pPr>
            <a:r>
              <a:rPr lang="zh-CN" altLang="en-US" dirty="0" smtClean="0">
                <a:solidFill>
                  <a:srgbClr val="0070C0"/>
                </a:solidFill>
                <a:ea typeface="方正姚体" pitchFamily="2" charset="-122"/>
                <a:cs typeface="Times New Roman" pitchFamily="18" charset="0"/>
              </a:rPr>
              <a:t>　　</a:t>
            </a:r>
            <a:r>
              <a:rPr lang="en-US" altLang="zh-CN" dirty="0" smtClean="0">
                <a:solidFill>
                  <a:srgbClr val="0070C0"/>
                </a:solidFill>
                <a:ea typeface="方正姚体" pitchFamily="2" charset="-122"/>
                <a:cs typeface="Times New Roman" pitchFamily="18" charset="0"/>
              </a:rPr>
              <a:t>(3) </a:t>
            </a:r>
            <a:r>
              <a:rPr lang="zh-CN" altLang="en-US" dirty="0" smtClean="0">
                <a:solidFill>
                  <a:srgbClr val="0070C0"/>
                </a:solidFill>
                <a:ea typeface="方正姚体" pitchFamily="2" charset="-122"/>
                <a:cs typeface="Times New Roman" pitchFamily="18" charset="0"/>
              </a:rPr>
              <a:t>取</a:t>
            </a:r>
            <a:r>
              <a:rPr lang="en-US" altLang="zh-CN" dirty="0" smtClean="0">
                <a:solidFill>
                  <a:srgbClr val="0070C0"/>
                </a:solidFill>
                <a:ea typeface="方正姚体" pitchFamily="2" charset="-122"/>
                <a:cs typeface="Times New Roman" pitchFamily="18" charset="0"/>
              </a:rPr>
              <a:t>OPEN</a:t>
            </a:r>
            <a:r>
              <a:rPr lang="zh-CN" altLang="en-US" dirty="0" smtClean="0">
                <a:solidFill>
                  <a:srgbClr val="0070C0"/>
                </a:solidFill>
                <a:ea typeface="方正姚体" pitchFamily="2" charset="-122"/>
                <a:cs typeface="Times New Roman" pitchFamily="18" charset="0"/>
              </a:rPr>
              <a:t>表中前面第一个节点</a:t>
            </a:r>
            <a:r>
              <a:rPr lang="en-US" altLang="zh-CN" i="1" dirty="0" smtClean="0">
                <a:solidFill>
                  <a:srgbClr val="0070C0"/>
                </a:solidFill>
                <a:ea typeface="方正姚体" pitchFamily="2" charset="-122"/>
                <a:cs typeface="Times New Roman" pitchFamily="18" charset="0"/>
              </a:rPr>
              <a:t>N</a:t>
            </a:r>
            <a:r>
              <a:rPr lang="zh-CN" altLang="en-US" dirty="0" smtClean="0">
                <a:solidFill>
                  <a:srgbClr val="0070C0"/>
                </a:solidFill>
                <a:ea typeface="方正姚体" pitchFamily="2" charset="-122"/>
                <a:cs typeface="Times New Roman" pitchFamily="18" charset="0"/>
              </a:rPr>
              <a:t>放入</a:t>
            </a:r>
            <a:r>
              <a:rPr lang="en-US" altLang="zh-CN" i="1" dirty="0" smtClean="0">
                <a:solidFill>
                  <a:srgbClr val="0070C0"/>
                </a:solidFill>
                <a:ea typeface="方正姚体" pitchFamily="2" charset="-122"/>
                <a:cs typeface="Times New Roman" pitchFamily="18" charset="0"/>
              </a:rPr>
              <a:t>CLOSED</a:t>
            </a:r>
            <a:r>
              <a:rPr lang="zh-CN" altLang="en-US" dirty="0" smtClean="0">
                <a:solidFill>
                  <a:srgbClr val="0070C0"/>
                </a:solidFill>
                <a:ea typeface="方正姚体" pitchFamily="2" charset="-122"/>
                <a:cs typeface="Times New Roman" pitchFamily="18" charset="0"/>
              </a:rPr>
              <a:t>表中</a:t>
            </a:r>
            <a:r>
              <a:rPr lang="en-US" altLang="zh-CN" dirty="0" smtClean="0">
                <a:solidFill>
                  <a:srgbClr val="0070C0"/>
                </a:solidFill>
                <a:ea typeface="方正姚体" pitchFamily="2" charset="-122"/>
                <a:cs typeface="Times New Roman" pitchFamily="18" charset="0"/>
              </a:rPr>
              <a:t>,</a:t>
            </a:r>
            <a:r>
              <a:rPr lang="zh-CN" altLang="en-US" dirty="0" smtClean="0">
                <a:solidFill>
                  <a:srgbClr val="0070C0"/>
                </a:solidFill>
                <a:ea typeface="方正姚体" pitchFamily="2" charset="-122"/>
                <a:cs typeface="Times New Roman" pitchFamily="18" charset="0"/>
              </a:rPr>
              <a:t>并冠以顺序编号</a:t>
            </a:r>
            <a:r>
              <a:rPr lang="en-US" altLang="zh-CN" i="1" dirty="0" smtClean="0">
                <a:solidFill>
                  <a:srgbClr val="0070C0"/>
                </a:solidFill>
                <a:ea typeface="方正姚体" pitchFamily="2" charset="-122"/>
                <a:cs typeface="Times New Roman" pitchFamily="18" charset="0"/>
              </a:rPr>
              <a:t>n</a:t>
            </a:r>
            <a:r>
              <a:rPr lang="zh-CN" altLang="en-US" dirty="0" smtClean="0">
                <a:solidFill>
                  <a:srgbClr val="0070C0"/>
                </a:solidFill>
                <a:ea typeface="方正姚体" pitchFamily="2" charset="-122"/>
                <a:cs typeface="Times New Roman" pitchFamily="18" charset="0"/>
              </a:rPr>
              <a:t>。</a:t>
            </a:r>
          </a:p>
          <a:p>
            <a:pPr algn="just">
              <a:lnSpc>
                <a:spcPct val="120000"/>
              </a:lnSpc>
              <a:spcBef>
                <a:spcPts val="0"/>
              </a:spcBef>
            </a:pPr>
            <a:r>
              <a:rPr lang="zh-CN" altLang="en-US" dirty="0" smtClean="0">
                <a:solidFill>
                  <a:srgbClr val="0070C0"/>
                </a:solidFill>
                <a:ea typeface="方正姚体" pitchFamily="2" charset="-122"/>
                <a:cs typeface="Times New Roman" pitchFamily="18" charset="0"/>
              </a:rPr>
              <a:t>　　</a:t>
            </a:r>
            <a:r>
              <a:rPr lang="en-US" altLang="zh-CN" dirty="0" smtClean="0">
                <a:solidFill>
                  <a:srgbClr val="0070C0"/>
                </a:solidFill>
                <a:ea typeface="方正姚体" pitchFamily="2" charset="-122"/>
                <a:cs typeface="Times New Roman" pitchFamily="18" charset="0"/>
              </a:rPr>
              <a:t>(4) </a:t>
            </a:r>
            <a:r>
              <a:rPr lang="zh-CN" altLang="en-US" dirty="0" smtClean="0">
                <a:solidFill>
                  <a:srgbClr val="0070C0"/>
                </a:solidFill>
                <a:ea typeface="方正姚体" pitchFamily="2" charset="-122"/>
                <a:cs typeface="Times New Roman" pitchFamily="18" charset="0"/>
              </a:rPr>
              <a:t>若目标节点</a:t>
            </a:r>
            <a:r>
              <a:rPr lang="en-US" altLang="zh-CN" i="1" dirty="0" err="1" smtClean="0">
                <a:solidFill>
                  <a:srgbClr val="0070C0"/>
                </a:solidFill>
                <a:ea typeface="方正姚体" pitchFamily="2" charset="-122"/>
                <a:cs typeface="Times New Roman" pitchFamily="18" charset="0"/>
              </a:rPr>
              <a:t>S</a:t>
            </a:r>
            <a:r>
              <a:rPr lang="en-US" altLang="zh-CN" baseline="-25000" dirty="0" err="1" smtClean="0">
                <a:solidFill>
                  <a:srgbClr val="0070C0"/>
                </a:solidFill>
                <a:ea typeface="方正姚体" pitchFamily="2" charset="-122"/>
                <a:cs typeface="Times New Roman" pitchFamily="18" charset="0"/>
              </a:rPr>
              <a:t>g</a:t>
            </a:r>
            <a:r>
              <a:rPr lang="en-US" altLang="zh-CN" dirty="0" smtClean="0">
                <a:solidFill>
                  <a:srgbClr val="0070C0"/>
                </a:solidFill>
                <a:ea typeface="方正姚体" pitchFamily="2" charset="-122"/>
                <a:cs typeface="Times New Roman" pitchFamily="18" charset="0"/>
              </a:rPr>
              <a:t>=</a:t>
            </a:r>
            <a:r>
              <a:rPr lang="en-US" altLang="zh-CN" i="1" dirty="0" smtClean="0">
                <a:solidFill>
                  <a:srgbClr val="0070C0"/>
                </a:solidFill>
                <a:ea typeface="方正姚体" pitchFamily="2" charset="-122"/>
                <a:cs typeface="Times New Roman" pitchFamily="18" charset="0"/>
              </a:rPr>
              <a:t>N</a:t>
            </a:r>
            <a:r>
              <a:rPr lang="en-US" altLang="zh-CN" dirty="0" smtClean="0">
                <a:solidFill>
                  <a:srgbClr val="0070C0"/>
                </a:solidFill>
                <a:ea typeface="方正姚体" pitchFamily="2" charset="-122"/>
                <a:cs typeface="Times New Roman" pitchFamily="18" charset="0"/>
              </a:rPr>
              <a:t>, </a:t>
            </a:r>
            <a:r>
              <a:rPr lang="zh-CN" altLang="en-US" dirty="0" smtClean="0">
                <a:solidFill>
                  <a:srgbClr val="0070C0"/>
                </a:solidFill>
                <a:ea typeface="方正姚体" pitchFamily="2" charset="-122"/>
                <a:cs typeface="Times New Roman" pitchFamily="18" charset="0"/>
              </a:rPr>
              <a:t>则搜索成功</a:t>
            </a:r>
            <a:r>
              <a:rPr lang="en-US" altLang="zh-CN" dirty="0" smtClean="0">
                <a:solidFill>
                  <a:srgbClr val="0070C0"/>
                </a:solidFill>
                <a:ea typeface="方正姚体" pitchFamily="2" charset="-122"/>
                <a:cs typeface="Times New Roman" pitchFamily="18" charset="0"/>
              </a:rPr>
              <a:t>,</a:t>
            </a:r>
            <a:r>
              <a:rPr lang="zh-CN" altLang="en-US" dirty="0" smtClean="0">
                <a:solidFill>
                  <a:srgbClr val="0070C0"/>
                </a:solidFill>
                <a:ea typeface="方正姚体" pitchFamily="2" charset="-122"/>
                <a:cs typeface="Times New Roman" pitchFamily="18" charset="0"/>
              </a:rPr>
              <a:t>结束。</a:t>
            </a:r>
          </a:p>
          <a:p>
            <a:pPr algn="just">
              <a:lnSpc>
                <a:spcPct val="120000"/>
              </a:lnSpc>
              <a:spcBef>
                <a:spcPts val="0"/>
              </a:spcBef>
            </a:pPr>
            <a:r>
              <a:rPr lang="zh-CN" altLang="en-US" dirty="0" smtClean="0">
                <a:solidFill>
                  <a:srgbClr val="0070C0"/>
                </a:solidFill>
                <a:ea typeface="方正姚体" pitchFamily="2" charset="-122"/>
                <a:cs typeface="Times New Roman" pitchFamily="18" charset="0"/>
              </a:rPr>
              <a:t>　　</a:t>
            </a:r>
            <a:r>
              <a:rPr lang="en-US" altLang="zh-CN" dirty="0" smtClean="0">
                <a:solidFill>
                  <a:srgbClr val="0070C0"/>
                </a:solidFill>
                <a:ea typeface="方正姚体" pitchFamily="2" charset="-122"/>
                <a:cs typeface="Times New Roman" pitchFamily="18" charset="0"/>
              </a:rPr>
              <a:t>(5) </a:t>
            </a:r>
            <a:r>
              <a:rPr lang="zh-CN" altLang="en-US" dirty="0" smtClean="0">
                <a:solidFill>
                  <a:srgbClr val="0070C0"/>
                </a:solidFill>
                <a:ea typeface="方正姚体" pitchFamily="2" charset="-122"/>
                <a:cs typeface="Times New Roman" pitchFamily="18" charset="0"/>
              </a:rPr>
              <a:t>若</a:t>
            </a:r>
            <a:r>
              <a:rPr lang="en-US" altLang="zh-CN" i="1" dirty="0" smtClean="0">
                <a:solidFill>
                  <a:srgbClr val="0070C0"/>
                </a:solidFill>
                <a:ea typeface="方正姚体" pitchFamily="2" charset="-122"/>
                <a:cs typeface="Times New Roman" pitchFamily="18" charset="0"/>
              </a:rPr>
              <a:t>N</a:t>
            </a:r>
            <a:r>
              <a:rPr lang="zh-CN" altLang="en-US" dirty="0" smtClean="0">
                <a:solidFill>
                  <a:srgbClr val="0070C0"/>
                </a:solidFill>
                <a:ea typeface="方正姚体" pitchFamily="2" charset="-122"/>
                <a:cs typeface="Times New Roman" pitchFamily="18" charset="0"/>
              </a:rPr>
              <a:t>不可扩展</a:t>
            </a:r>
            <a:r>
              <a:rPr lang="en-US" altLang="zh-CN" dirty="0" smtClean="0">
                <a:solidFill>
                  <a:srgbClr val="0070C0"/>
                </a:solidFill>
                <a:ea typeface="方正姚体" pitchFamily="2" charset="-122"/>
                <a:cs typeface="Times New Roman" pitchFamily="18" charset="0"/>
              </a:rPr>
              <a:t>, </a:t>
            </a:r>
            <a:r>
              <a:rPr lang="zh-CN" altLang="en-US" dirty="0" smtClean="0">
                <a:solidFill>
                  <a:srgbClr val="0070C0"/>
                </a:solidFill>
                <a:ea typeface="方正姚体" pitchFamily="2" charset="-122"/>
                <a:cs typeface="Times New Roman" pitchFamily="18" charset="0"/>
              </a:rPr>
              <a:t>则转步</a:t>
            </a:r>
            <a:r>
              <a:rPr lang="en-US" altLang="zh-CN" dirty="0" smtClean="0">
                <a:solidFill>
                  <a:srgbClr val="0070C0"/>
                </a:solidFill>
                <a:ea typeface="方正姚体" pitchFamily="2" charset="-122"/>
                <a:cs typeface="Times New Roman" pitchFamily="18" charset="0"/>
              </a:rPr>
              <a:t>(2)</a:t>
            </a:r>
            <a:r>
              <a:rPr lang="zh-CN" altLang="en-US" dirty="0" smtClean="0">
                <a:solidFill>
                  <a:srgbClr val="0070C0"/>
                </a:solidFill>
                <a:ea typeface="方正姚体" pitchFamily="2" charset="-122"/>
                <a:cs typeface="Times New Roman" pitchFamily="18" charset="0"/>
              </a:rPr>
              <a:t>。</a:t>
            </a:r>
          </a:p>
          <a:p>
            <a:pPr algn="just">
              <a:lnSpc>
                <a:spcPct val="150000"/>
              </a:lnSpc>
              <a:spcBef>
                <a:spcPts val="0"/>
              </a:spcBef>
            </a:pPr>
            <a:r>
              <a:rPr lang="zh-CN" altLang="en-US" dirty="0" smtClean="0">
                <a:solidFill>
                  <a:srgbClr val="0070C0"/>
                </a:solidFill>
                <a:ea typeface="方正姚体" pitchFamily="2" charset="-122"/>
                <a:cs typeface="Times New Roman" pitchFamily="18" charset="0"/>
              </a:rPr>
              <a:t>　　</a:t>
            </a:r>
            <a:r>
              <a:rPr lang="en-US" altLang="zh-CN" dirty="0" smtClean="0">
                <a:solidFill>
                  <a:srgbClr val="0070C0"/>
                </a:solidFill>
                <a:ea typeface="方正姚体" pitchFamily="2" charset="-122"/>
                <a:cs typeface="Times New Roman" pitchFamily="18" charset="0"/>
              </a:rPr>
              <a:t>(6) </a:t>
            </a:r>
            <a:r>
              <a:rPr lang="zh-CN" altLang="en-US" dirty="0" smtClean="0">
                <a:solidFill>
                  <a:srgbClr val="0070C0"/>
                </a:solidFill>
                <a:ea typeface="方正姚体" pitchFamily="2" charset="-122"/>
                <a:cs typeface="Times New Roman" pitchFamily="18" charset="0"/>
              </a:rPr>
              <a:t>扩展</a:t>
            </a:r>
            <a:r>
              <a:rPr lang="en-US" altLang="zh-CN" dirty="0" smtClean="0">
                <a:solidFill>
                  <a:srgbClr val="0070C0"/>
                </a:solidFill>
                <a:ea typeface="方正姚体" pitchFamily="2" charset="-122"/>
                <a:cs typeface="Times New Roman" pitchFamily="18" charset="0"/>
              </a:rPr>
              <a:t>N, </a:t>
            </a:r>
            <a:r>
              <a:rPr lang="zh-CN" altLang="en-US" dirty="0" smtClean="0">
                <a:solidFill>
                  <a:srgbClr val="0070C0"/>
                </a:solidFill>
                <a:ea typeface="方正姚体" pitchFamily="2" charset="-122"/>
                <a:cs typeface="Times New Roman" pitchFamily="18" charset="0"/>
              </a:rPr>
              <a:t>将其所有子节点配上指向</a:t>
            </a:r>
            <a:r>
              <a:rPr lang="en-US" altLang="zh-CN" i="1" dirty="0" smtClean="0">
                <a:solidFill>
                  <a:srgbClr val="0070C0"/>
                </a:solidFill>
                <a:ea typeface="方正姚体" pitchFamily="2" charset="-122"/>
                <a:cs typeface="Times New Roman" pitchFamily="18" charset="0"/>
              </a:rPr>
              <a:t>N</a:t>
            </a:r>
            <a:r>
              <a:rPr lang="zh-CN" altLang="en-US" dirty="0" smtClean="0">
                <a:solidFill>
                  <a:srgbClr val="0070C0"/>
                </a:solidFill>
                <a:ea typeface="方正姚体" pitchFamily="2" charset="-122"/>
                <a:cs typeface="Times New Roman" pitchFamily="18" charset="0"/>
              </a:rPr>
              <a:t>的返回指针依次放入</a:t>
            </a:r>
            <a:r>
              <a:rPr lang="en-US" altLang="zh-CN" dirty="0" smtClean="0">
                <a:solidFill>
                  <a:srgbClr val="0070C0"/>
                </a:solidFill>
                <a:ea typeface="方正姚体" pitchFamily="2" charset="-122"/>
                <a:cs typeface="Times New Roman" pitchFamily="18" charset="0"/>
              </a:rPr>
              <a:t>OPEN</a:t>
            </a:r>
            <a:r>
              <a:rPr lang="zh-CN" altLang="en-US" dirty="0" smtClean="0">
                <a:solidFill>
                  <a:srgbClr val="0070C0"/>
                </a:solidFill>
                <a:ea typeface="方正姚体" pitchFamily="2" charset="-122"/>
                <a:cs typeface="Times New Roman" pitchFamily="18" charset="0"/>
              </a:rPr>
              <a:t>表的首部</a:t>
            </a:r>
            <a:r>
              <a:rPr lang="en-US" altLang="zh-CN" dirty="0" smtClean="0">
                <a:solidFill>
                  <a:srgbClr val="0070C0"/>
                </a:solidFill>
                <a:ea typeface="方正姚体" pitchFamily="2" charset="-122"/>
                <a:cs typeface="Times New Roman" pitchFamily="18" charset="0"/>
              </a:rPr>
              <a:t>, </a:t>
            </a:r>
            <a:r>
              <a:rPr lang="zh-CN" altLang="en-US" dirty="0" smtClean="0">
                <a:solidFill>
                  <a:srgbClr val="0070C0"/>
                </a:solidFill>
                <a:ea typeface="方正姚体" pitchFamily="2" charset="-122"/>
                <a:cs typeface="Times New Roman" pitchFamily="18" charset="0"/>
              </a:rPr>
              <a:t>转步</a:t>
            </a:r>
            <a:r>
              <a:rPr lang="en-US" altLang="zh-CN" dirty="0" smtClean="0">
                <a:solidFill>
                  <a:srgbClr val="0070C0"/>
                </a:solidFill>
                <a:ea typeface="方正姚体" pitchFamily="2" charset="-122"/>
                <a:cs typeface="Times New Roman" pitchFamily="18" charset="0"/>
              </a:rPr>
              <a:t>(2)</a:t>
            </a:r>
            <a:r>
              <a:rPr lang="zh-CN" altLang="en-US" dirty="0" smtClean="0">
                <a:solidFill>
                  <a:srgbClr val="0070C0"/>
                </a:solidFill>
                <a:ea typeface="方正姚体" pitchFamily="2" charset="-122"/>
                <a:cs typeface="Times New Roman" pitchFamily="18" charset="0"/>
              </a:rPr>
              <a:t>。 </a:t>
            </a:r>
            <a:endParaRPr lang="en-US" altLang="zh-CN" dirty="0" smtClean="0">
              <a:solidFill>
                <a:srgbClr val="0070C0"/>
              </a:solidFill>
              <a:ea typeface="方正姚体" pitchFamily="2" charset="-122"/>
              <a:cs typeface="Times New Roman" pitchFamily="18" charset="0"/>
            </a:endParaRPr>
          </a:p>
          <a:p>
            <a:pPr algn="just">
              <a:spcBef>
                <a:spcPts val="0"/>
              </a:spcBef>
            </a:pPr>
            <a:r>
              <a:rPr lang="zh-CN" altLang="en-US" spc="-300" dirty="0" smtClean="0">
                <a:solidFill>
                  <a:srgbClr val="0070C0"/>
                </a:solidFill>
                <a:ea typeface="宋体" pitchFamily="2" charset="-122"/>
                <a:cs typeface="Times New Roman" pitchFamily="18" charset="0"/>
                <a:sym typeface="Symbol"/>
              </a:rPr>
              <a:t>        </a:t>
            </a:r>
            <a:r>
              <a:rPr lang="zh-CN" altLang="en-US" spc="-300" dirty="0" smtClean="0">
                <a:solidFill>
                  <a:srgbClr val="0070C0"/>
                </a:solidFill>
                <a:ea typeface="宋体" pitchFamily="2" charset="-122"/>
                <a:cs typeface="Times New Roman" pitchFamily="18" charset="0"/>
              </a:rPr>
              <a:t> </a:t>
            </a:r>
            <a:r>
              <a:rPr lang="zh-CN" altLang="en-US" spc="-300" dirty="0" smtClean="0">
                <a:solidFill>
                  <a:srgbClr val="0070C0"/>
                </a:solidFill>
                <a:ea typeface="宋体" pitchFamily="2" charset="-122"/>
                <a:cs typeface="Times New Roman" pitchFamily="18" charset="0"/>
                <a:sym typeface="Symbol"/>
              </a:rPr>
              <a:t>               </a:t>
            </a:r>
            <a:endParaRPr lang="zh-CN" altLang="en-US" dirty="0">
              <a:solidFill>
                <a:srgbClr val="0070C0"/>
              </a:solidFill>
              <a:ea typeface="方正姚体" pitchFamily="2" charset="-122"/>
              <a:cs typeface="Times New Roman" pitchFamily="18" charset="0"/>
            </a:endParaRPr>
          </a:p>
        </p:txBody>
      </p:sp>
    </p:spTree>
  </p:cSld>
  <p:clrMapOvr>
    <a:masterClrMapping/>
  </p:clrMapOvr>
  <p:transition>
    <p:check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Rectangle 3"/>
          <p:cNvSpPr>
            <a:spLocks noGrp="1" noRot="1" noChangeArrowheads="1"/>
          </p:cNvSpPr>
          <p:nvPr>
            <p:ph idx="1"/>
          </p:nvPr>
        </p:nvSpPr>
        <p:spPr>
          <a:xfrm>
            <a:off x="431794" y="551436"/>
            <a:ext cx="8143932" cy="5786478"/>
          </a:xfrm>
        </p:spPr>
        <p:txBody>
          <a:bodyPr>
            <a:normAutofit/>
          </a:bodyPr>
          <a:lstStyle/>
          <a:p>
            <a:pPr algn="ctr">
              <a:lnSpc>
                <a:spcPct val="170000"/>
              </a:lnSpc>
              <a:spcBef>
                <a:spcPts val="1200"/>
              </a:spcBef>
              <a:buNone/>
            </a:pPr>
            <a:r>
              <a:rPr lang="zh-CN" altLang="en-US" sz="3600" dirty="0" smtClean="0">
                <a:solidFill>
                  <a:srgbClr val="FF0000"/>
                </a:solidFill>
                <a:effectLst>
                  <a:outerShdw blurRad="38100" dist="38100" dir="2700000" algn="tl">
                    <a:srgbClr val="000000">
                      <a:alpha val="43137"/>
                    </a:srgbClr>
                  </a:outerShdw>
                </a:effectLst>
                <a:latin typeface="黑体" pitchFamily="49" charset="-122"/>
                <a:ea typeface="黑体" pitchFamily="49" charset="-122"/>
              </a:rPr>
              <a:t>第 </a:t>
            </a:r>
            <a:r>
              <a:rPr lang="en-US" altLang="zh-CN" sz="3600" dirty="0" smtClean="0">
                <a:solidFill>
                  <a:srgbClr val="FF0000"/>
                </a:solidFill>
                <a:effectLst>
                  <a:outerShdw blurRad="38100" dist="38100" dir="2700000" algn="tl">
                    <a:srgbClr val="000000">
                      <a:alpha val="43137"/>
                    </a:srgbClr>
                  </a:outerShdw>
                </a:effectLst>
                <a:latin typeface="黑体" pitchFamily="49" charset="-122"/>
                <a:ea typeface="黑体" pitchFamily="49" charset="-122"/>
              </a:rPr>
              <a:t>3 </a:t>
            </a:r>
            <a:r>
              <a:rPr lang="zh-CN" altLang="en-US" sz="3600" dirty="0" smtClean="0">
                <a:solidFill>
                  <a:srgbClr val="FF0000"/>
                </a:solidFill>
                <a:effectLst>
                  <a:outerShdw blurRad="38100" dist="38100" dir="2700000" algn="tl">
                    <a:srgbClr val="000000">
                      <a:alpha val="43137"/>
                    </a:srgbClr>
                  </a:outerShdw>
                </a:effectLst>
                <a:latin typeface="黑体" pitchFamily="49" charset="-122"/>
                <a:ea typeface="黑体" pitchFamily="49" charset="-122"/>
              </a:rPr>
              <a:t>章 图搜索与问题求解 </a:t>
            </a:r>
          </a:p>
          <a:p>
            <a:pPr algn="ctr">
              <a:lnSpc>
                <a:spcPct val="120000"/>
              </a:lnSpc>
              <a:spcBef>
                <a:spcPts val="1800"/>
              </a:spcBef>
              <a:buNone/>
            </a:pPr>
            <a:r>
              <a:rPr lang="en-US" altLang="zh-CN" sz="3000" b="1" dirty="0" smtClean="0">
                <a:latin typeface="方正姚体" pitchFamily="2" charset="-122"/>
                <a:ea typeface="方正姚体" pitchFamily="2" charset="-122"/>
                <a:hlinkClick r:id="rId2" action="ppaction://hlinksldjump"/>
              </a:rPr>
              <a:t>3.1 </a:t>
            </a:r>
            <a:r>
              <a:rPr lang="zh-CN" altLang="en-US" sz="3000" b="1" dirty="0" smtClean="0">
                <a:latin typeface="方正姚体" pitchFamily="2" charset="-122"/>
                <a:ea typeface="方正姚体" pitchFamily="2" charset="-122"/>
                <a:hlinkClick r:id="rId2" action="ppaction://hlinksldjump"/>
              </a:rPr>
              <a:t>状态图搜索 </a:t>
            </a:r>
            <a:endParaRPr lang="zh-CN" altLang="en-US" sz="3000" b="1" dirty="0" smtClean="0">
              <a:latin typeface="方正姚体" pitchFamily="2" charset="-122"/>
              <a:ea typeface="方正姚体" pitchFamily="2" charset="-122"/>
            </a:endParaRPr>
          </a:p>
          <a:p>
            <a:pPr algn="ctr">
              <a:lnSpc>
                <a:spcPct val="120000"/>
              </a:lnSpc>
              <a:spcBef>
                <a:spcPts val="0"/>
              </a:spcBef>
              <a:buNone/>
            </a:pPr>
            <a:r>
              <a:rPr lang="en-US" altLang="zh-CN" sz="3000" b="1" dirty="0" smtClean="0">
                <a:latin typeface="方正姚体" pitchFamily="2" charset="-122"/>
                <a:ea typeface="方正姚体" pitchFamily="2" charset="-122"/>
                <a:hlinkClick r:id="rId3" action="ppaction://hlinksldjump"/>
              </a:rPr>
              <a:t>3.2 </a:t>
            </a:r>
            <a:r>
              <a:rPr lang="zh-CN" altLang="en-US" sz="3000" b="1" dirty="0" smtClean="0">
                <a:latin typeface="方正姚体" pitchFamily="2" charset="-122"/>
                <a:ea typeface="方正姚体" pitchFamily="2" charset="-122"/>
                <a:hlinkClick r:id="rId3" action="ppaction://hlinksldjump"/>
              </a:rPr>
              <a:t>状态图搜索问题求解 </a:t>
            </a:r>
            <a:endParaRPr lang="zh-CN" altLang="en-US" sz="3000" b="1" dirty="0" smtClean="0">
              <a:latin typeface="方正姚体" pitchFamily="2" charset="-122"/>
              <a:ea typeface="方正姚体" pitchFamily="2" charset="-122"/>
            </a:endParaRPr>
          </a:p>
          <a:p>
            <a:pPr algn="ctr">
              <a:lnSpc>
                <a:spcPct val="120000"/>
              </a:lnSpc>
              <a:spcBef>
                <a:spcPts val="0"/>
              </a:spcBef>
              <a:buNone/>
            </a:pPr>
            <a:r>
              <a:rPr lang="en-US" altLang="zh-CN" sz="3000" b="1" dirty="0" smtClean="0">
                <a:latin typeface="方正姚体" pitchFamily="2" charset="-122"/>
                <a:ea typeface="方正姚体" pitchFamily="2" charset="-122"/>
                <a:hlinkClick r:id="rId4" action="ppaction://hlinksldjump"/>
              </a:rPr>
              <a:t>3.3 </a:t>
            </a:r>
            <a:r>
              <a:rPr lang="zh-CN" altLang="en-US" sz="3000" b="1" dirty="0" smtClean="0">
                <a:latin typeface="方正姚体" pitchFamily="2" charset="-122"/>
                <a:ea typeface="方正姚体" pitchFamily="2" charset="-122"/>
                <a:hlinkClick r:id="rId4" action="ppaction://hlinksldjump"/>
              </a:rPr>
              <a:t>与或图搜索 </a:t>
            </a:r>
            <a:endParaRPr lang="zh-CN" altLang="en-US" sz="3000" b="1" dirty="0" smtClean="0">
              <a:latin typeface="方正姚体" pitchFamily="2" charset="-122"/>
              <a:ea typeface="方正姚体" pitchFamily="2" charset="-122"/>
            </a:endParaRPr>
          </a:p>
          <a:p>
            <a:pPr algn="ctr">
              <a:lnSpc>
                <a:spcPct val="120000"/>
              </a:lnSpc>
              <a:spcBef>
                <a:spcPts val="0"/>
              </a:spcBef>
              <a:buNone/>
            </a:pPr>
            <a:r>
              <a:rPr lang="en-US" altLang="zh-CN" sz="3000" b="1" dirty="0" smtClean="0">
                <a:latin typeface="方正姚体" pitchFamily="2" charset="-122"/>
                <a:ea typeface="方正姚体" pitchFamily="2" charset="-122"/>
                <a:hlinkClick r:id="rId5" action="ppaction://hlinksldjump"/>
              </a:rPr>
              <a:t>3.4 </a:t>
            </a:r>
            <a:r>
              <a:rPr lang="zh-CN" altLang="en-US" sz="3000" b="1" dirty="0" smtClean="0">
                <a:latin typeface="方正姚体" pitchFamily="2" charset="-122"/>
                <a:ea typeface="方正姚体" pitchFamily="2" charset="-122"/>
                <a:hlinkClick r:id="rId5" action="ppaction://hlinksldjump"/>
              </a:rPr>
              <a:t>与或图搜索问题求解 </a:t>
            </a:r>
            <a:endParaRPr lang="en-US" altLang="zh-CN" sz="3000" b="1" dirty="0" smtClean="0">
              <a:latin typeface="方正姚体" pitchFamily="2" charset="-122"/>
              <a:ea typeface="方正姚体" pitchFamily="2" charset="-122"/>
            </a:endParaRPr>
          </a:p>
          <a:p>
            <a:pPr algn="ctr">
              <a:lnSpc>
                <a:spcPct val="120000"/>
              </a:lnSpc>
              <a:spcBef>
                <a:spcPts val="0"/>
              </a:spcBef>
              <a:buNone/>
            </a:pPr>
            <a:r>
              <a:rPr lang="en-US" altLang="zh-CN" sz="3000" b="1" dirty="0" smtClean="0">
                <a:latin typeface="方正姚体" pitchFamily="2" charset="-122"/>
                <a:ea typeface="方正姚体" pitchFamily="2" charset="-122"/>
                <a:hlinkClick r:id="rId6" action="ppaction://hlinksldjump"/>
              </a:rPr>
              <a:t>3.5 </a:t>
            </a:r>
            <a:r>
              <a:rPr lang="zh-CN" altLang="en-US" sz="3000" b="1" dirty="0" smtClean="0">
                <a:latin typeface="方正姚体" pitchFamily="2" charset="-122"/>
                <a:ea typeface="方正姚体" pitchFamily="2" charset="-122"/>
                <a:hlinkClick r:id="rId6" action="ppaction://hlinksldjump"/>
              </a:rPr>
              <a:t>博弈树搜索</a:t>
            </a:r>
            <a:endParaRPr lang="en-US" altLang="zh-CN" sz="3000" b="1" dirty="0" smtClean="0">
              <a:latin typeface="方正姚体" pitchFamily="2" charset="-122"/>
              <a:ea typeface="方正姚体" pitchFamily="2" charset="-122"/>
            </a:endParaRPr>
          </a:p>
          <a:p>
            <a:pPr algn="ctr">
              <a:lnSpc>
                <a:spcPct val="170000"/>
              </a:lnSpc>
              <a:buNone/>
            </a:pPr>
            <a:endParaRPr lang="zh-CN" altLang="en-US" sz="5500" dirty="0" smtClean="0">
              <a:solidFill>
                <a:srgbClr val="0070C0"/>
              </a:solidFill>
              <a:latin typeface="华文新魏" pitchFamily="2" charset="-122"/>
              <a:ea typeface="华文新魏" pitchFamily="2" charset="-122"/>
            </a:endParaRPr>
          </a:p>
        </p:txBody>
      </p:sp>
    </p:spTree>
  </p:cSld>
  <p:clrMapOvr>
    <a:masterClrMapping/>
  </p:clrMapOvr>
  <p:transition>
    <p:check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2" name="Text Box 4"/>
          <p:cNvSpPr txBox="1">
            <a:spLocks noChangeArrowheads="1"/>
          </p:cNvSpPr>
          <p:nvPr/>
        </p:nvSpPr>
        <p:spPr bwMode="auto">
          <a:xfrm>
            <a:off x="653360" y="612424"/>
            <a:ext cx="7929618" cy="5447645"/>
          </a:xfrm>
          <a:prstGeom prst="rect">
            <a:avLst/>
          </a:prstGeom>
          <a:noFill/>
          <a:ln w="9525">
            <a:noFill/>
            <a:miter lim="800000"/>
            <a:headEnd/>
            <a:tailEnd/>
          </a:ln>
          <a:effectLst/>
        </p:spPr>
        <p:txBody>
          <a:bodyPr wrap="square">
            <a:spAutoFit/>
          </a:bodyPr>
          <a:lstStyle/>
          <a:p>
            <a:pPr algn="just">
              <a:lnSpc>
                <a:spcPct val="150000"/>
              </a:lnSpc>
              <a:spcBef>
                <a:spcPct val="50000"/>
              </a:spcBef>
            </a:pPr>
            <a:r>
              <a:rPr lang="en-US" altLang="zh-CN" b="1" dirty="0" smtClean="0">
                <a:solidFill>
                  <a:srgbClr val="0070C0"/>
                </a:solidFill>
                <a:latin typeface="楷体" pitchFamily="49" charset="-122"/>
                <a:ea typeface="楷体" pitchFamily="49" charset="-122"/>
              </a:rPr>
              <a:t>3</a:t>
            </a:r>
            <a:r>
              <a:rPr lang="en-US" altLang="zh-CN" b="1" dirty="0">
                <a:solidFill>
                  <a:srgbClr val="0070C0"/>
                </a:solidFill>
                <a:latin typeface="楷体" pitchFamily="49" charset="-122"/>
                <a:ea typeface="楷体" pitchFamily="49" charset="-122"/>
              </a:rPr>
              <a:t>. </a:t>
            </a:r>
            <a:r>
              <a:rPr lang="zh-CN" altLang="en-US" b="1" dirty="0">
                <a:solidFill>
                  <a:srgbClr val="0070C0"/>
                </a:solidFill>
                <a:latin typeface="楷体" pitchFamily="49" charset="-122"/>
                <a:ea typeface="楷体" pitchFamily="49" charset="-122"/>
              </a:rPr>
              <a:t>有界深度优先搜索</a:t>
            </a:r>
            <a:endParaRPr lang="zh-CN" altLang="en-US" dirty="0">
              <a:solidFill>
                <a:srgbClr val="0070C0"/>
              </a:solidFill>
              <a:latin typeface="楷体" pitchFamily="49" charset="-122"/>
              <a:ea typeface="楷体" pitchFamily="49" charset="-122"/>
            </a:endParaRPr>
          </a:p>
          <a:p>
            <a:pPr algn="just">
              <a:lnSpc>
                <a:spcPct val="50000"/>
              </a:lnSpc>
              <a:spcBef>
                <a:spcPts val="0"/>
              </a:spcBef>
            </a:pPr>
            <a:r>
              <a:rPr lang="en-US" altLang="zh-CN" dirty="0" smtClean="0">
                <a:solidFill>
                  <a:srgbClr val="0070C0"/>
                </a:solidFill>
                <a:ea typeface="仿宋_GB2312" pitchFamily="49" charset="-122"/>
              </a:rPr>
              <a:t> </a:t>
            </a:r>
            <a:r>
              <a:rPr lang="zh-CN" altLang="en-US" spc="-300" dirty="0" smtClean="0">
                <a:solidFill>
                  <a:srgbClr val="0070C0"/>
                </a:solidFill>
                <a:ea typeface="宋体" pitchFamily="2" charset="-122"/>
                <a:cs typeface="Times New Roman" pitchFamily="18" charset="0"/>
                <a:sym typeface="Symbol"/>
              </a:rPr>
              <a:t>        </a:t>
            </a:r>
            <a:r>
              <a:rPr lang="zh-CN" altLang="en-US" spc="-300" dirty="0" smtClean="0">
                <a:solidFill>
                  <a:srgbClr val="0070C0"/>
                </a:solidFill>
                <a:ea typeface="宋体" pitchFamily="2" charset="-122"/>
                <a:cs typeface="Times New Roman" pitchFamily="18" charset="0"/>
              </a:rPr>
              <a:t> </a:t>
            </a:r>
            <a:r>
              <a:rPr lang="zh-CN" altLang="en-US" spc="-300" dirty="0" smtClean="0">
                <a:solidFill>
                  <a:srgbClr val="0070C0"/>
                </a:solidFill>
                <a:ea typeface="宋体" pitchFamily="2" charset="-122"/>
                <a:cs typeface="Times New Roman" pitchFamily="18" charset="0"/>
                <a:sym typeface="Symbol"/>
              </a:rPr>
              <a:t>               </a:t>
            </a:r>
            <a:endParaRPr lang="en-US" altLang="zh-CN" dirty="0" smtClean="0">
              <a:solidFill>
                <a:srgbClr val="0070C0"/>
              </a:solidFill>
              <a:ea typeface="仿宋_GB2312" pitchFamily="49" charset="-122"/>
            </a:endParaRPr>
          </a:p>
          <a:p>
            <a:pPr algn="just">
              <a:lnSpc>
                <a:spcPts val="3600"/>
              </a:lnSpc>
              <a:spcBef>
                <a:spcPts val="0"/>
              </a:spcBef>
            </a:pPr>
            <a:r>
              <a:rPr lang="en-US" altLang="zh-CN" dirty="0" smtClean="0">
                <a:solidFill>
                  <a:srgbClr val="0070C0"/>
                </a:solidFill>
                <a:ea typeface="仿宋_GB2312" pitchFamily="49" charset="-122"/>
              </a:rPr>
              <a:t>      </a:t>
            </a:r>
            <a:r>
              <a:rPr lang="en-US" altLang="zh-CN" dirty="0" smtClean="0">
                <a:solidFill>
                  <a:srgbClr val="0070C0"/>
                </a:solidFill>
                <a:ea typeface="方正姚体" pitchFamily="2" charset="-122"/>
                <a:cs typeface="Times New Roman" pitchFamily="18" charset="0"/>
              </a:rPr>
              <a:t>(1) </a:t>
            </a:r>
            <a:r>
              <a:rPr lang="zh-CN" altLang="en-US" dirty="0" smtClean="0">
                <a:solidFill>
                  <a:srgbClr val="0070C0"/>
                </a:solidFill>
                <a:ea typeface="方正姚体" pitchFamily="2" charset="-122"/>
                <a:cs typeface="Times New Roman" pitchFamily="18" charset="0"/>
              </a:rPr>
              <a:t>把</a:t>
            </a:r>
            <a:r>
              <a:rPr lang="en-US" altLang="zh-CN" i="1" dirty="0">
                <a:solidFill>
                  <a:srgbClr val="0070C0"/>
                </a:solidFill>
                <a:ea typeface="方正姚体" pitchFamily="2" charset="-122"/>
                <a:cs typeface="Times New Roman" pitchFamily="18" charset="0"/>
              </a:rPr>
              <a:t>S</a:t>
            </a:r>
            <a:r>
              <a:rPr lang="en-US" altLang="zh-CN" baseline="-25000" dirty="0">
                <a:solidFill>
                  <a:srgbClr val="0070C0"/>
                </a:solidFill>
                <a:ea typeface="方正姚体" pitchFamily="2" charset="-122"/>
                <a:cs typeface="Times New Roman" pitchFamily="18" charset="0"/>
              </a:rPr>
              <a:t>o</a:t>
            </a:r>
            <a:r>
              <a:rPr lang="zh-CN" altLang="en-US" dirty="0">
                <a:solidFill>
                  <a:srgbClr val="0070C0"/>
                </a:solidFill>
                <a:ea typeface="方正姚体" pitchFamily="2" charset="-122"/>
                <a:cs typeface="Times New Roman" pitchFamily="18" charset="0"/>
              </a:rPr>
              <a:t>放入</a:t>
            </a:r>
            <a:r>
              <a:rPr lang="en-US" altLang="zh-CN" dirty="0">
                <a:solidFill>
                  <a:srgbClr val="0070C0"/>
                </a:solidFill>
                <a:ea typeface="方正姚体" pitchFamily="2" charset="-122"/>
                <a:cs typeface="Times New Roman" pitchFamily="18" charset="0"/>
              </a:rPr>
              <a:t>OPEN</a:t>
            </a:r>
            <a:r>
              <a:rPr lang="zh-CN" altLang="en-US" dirty="0">
                <a:solidFill>
                  <a:srgbClr val="0070C0"/>
                </a:solidFill>
                <a:ea typeface="方正姚体" pitchFamily="2" charset="-122"/>
                <a:cs typeface="Times New Roman" pitchFamily="18" charset="0"/>
              </a:rPr>
              <a:t>表中</a:t>
            </a:r>
            <a:r>
              <a:rPr lang="en-US" altLang="zh-CN" dirty="0">
                <a:solidFill>
                  <a:srgbClr val="0070C0"/>
                </a:solidFill>
                <a:ea typeface="方正姚体" pitchFamily="2" charset="-122"/>
                <a:cs typeface="Times New Roman" pitchFamily="18" charset="0"/>
              </a:rPr>
              <a:t>,</a:t>
            </a:r>
            <a:r>
              <a:rPr lang="zh-CN" altLang="en-US" dirty="0">
                <a:solidFill>
                  <a:srgbClr val="0070C0"/>
                </a:solidFill>
                <a:ea typeface="方正姚体" pitchFamily="2" charset="-122"/>
                <a:cs typeface="Times New Roman" pitchFamily="18" charset="0"/>
              </a:rPr>
              <a:t>置</a:t>
            </a:r>
            <a:r>
              <a:rPr lang="en-US" altLang="zh-CN" i="1" dirty="0">
                <a:solidFill>
                  <a:srgbClr val="0070C0"/>
                </a:solidFill>
                <a:ea typeface="方正姚体" pitchFamily="2" charset="-122"/>
                <a:cs typeface="Times New Roman" pitchFamily="18" charset="0"/>
              </a:rPr>
              <a:t>S</a:t>
            </a:r>
            <a:r>
              <a:rPr lang="en-US" altLang="zh-CN" baseline="-25000" dirty="0">
                <a:solidFill>
                  <a:srgbClr val="0070C0"/>
                </a:solidFill>
                <a:ea typeface="方正姚体" pitchFamily="2" charset="-122"/>
                <a:cs typeface="Times New Roman" pitchFamily="18" charset="0"/>
              </a:rPr>
              <a:t>o</a:t>
            </a:r>
            <a:r>
              <a:rPr lang="zh-CN" altLang="en-US" dirty="0">
                <a:solidFill>
                  <a:srgbClr val="0070C0"/>
                </a:solidFill>
                <a:ea typeface="方正姚体" pitchFamily="2" charset="-122"/>
                <a:cs typeface="Times New Roman" pitchFamily="18" charset="0"/>
              </a:rPr>
              <a:t>的深度</a:t>
            </a:r>
            <a:r>
              <a:rPr lang="en-US" altLang="zh-CN" i="1" dirty="0">
                <a:solidFill>
                  <a:srgbClr val="0070C0"/>
                </a:solidFill>
                <a:ea typeface="方正姚体" pitchFamily="2" charset="-122"/>
                <a:cs typeface="Times New Roman" pitchFamily="18" charset="0"/>
              </a:rPr>
              <a:t>d</a:t>
            </a:r>
            <a:r>
              <a:rPr lang="en-US" altLang="zh-CN" dirty="0">
                <a:solidFill>
                  <a:srgbClr val="0070C0"/>
                </a:solidFill>
                <a:ea typeface="方正姚体" pitchFamily="2" charset="-122"/>
                <a:cs typeface="Times New Roman" pitchFamily="18" charset="0"/>
              </a:rPr>
              <a:t>(</a:t>
            </a:r>
            <a:r>
              <a:rPr lang="en-US" altLang="zh-CN" i="1" dirty="0">
                <a:solidFill>
                  <a:srgbClr val="0070C0"/>
                </a:solidFill>
                <a:ea typeface="方正姚体" pitchFamily="2" charset="-122"/>
                <a:cs typeface="Times New Roman" pitchFamily="18" charset="0"/>
              </a:rPr>
              <a:t>S</a:t>
            </a:r>
            <a:r>
              <a:rPr lang="en-US" altLang="zh-CN" baseline="-25000" dirty="0">
                <a:solidFill>
                  <a:srgbClr val="0070C0"/>
                </a:solidFill>
                <a:ea typeface="方正姚体" pitchFamily="2" charset="-122"/>
                <a:cs typeface="Times New Roman" pitchFamily="18" charset="0"/>
              </a:rPr>
              <a:t>o</a:t>
            </a:r>
            <a:r>
              <a:rPr lang="en-US" altLang="zh-CN" dirty="0">
                <a:solidFill>
                  <a:srgbClr val="0070C0"/>
                </a:solidFill>
                <a:ea typeface="方正姚体" pitchFamily="2" charset="-122"/>
                <a:cs typeface="Times New Roman" pitchFamily="18" charset="0"/>
              </a:rPr>
              <a:t>)=0</a:t>
            </a:r>
            <a:r>
              <a:rPr lang="zh-CN" altLang="en-US" dirty="0">
                <a:solidFill>
                  <a:srgbClr val="0070C0"/>
                </a:solidFill>
                <a:ea typeface="方正姚体" pitchFamily="2" charset="-122"/>
                <a:cs typeface="Times New Roman" pitchFamily="18" charset="0"/>
              </a:rPr>
              <a:t>。</a:t>
            </a:r>
          </a:p>
          <a:p>
            <a:pPr algn="just">
              <a:lnSpc>
                <a:spcPts val="3600"/>
              </a:lnSpc>
              <a:spcBef>
                <a:spcPts val="0"/>
              </a:spcBef>
            </a:pPr>
            <a:r>
              <a:rPr lang="en-US" altLang="zh-CN" dirty="0" smtClean="0">
                <a:solidFill>
                  <a:srgbClr val="0070C0"/>
                </a:solidFill>
                <a:ea typeface="方正姚体" pitchFamily="2" charset="-122"/>
                <a:cs typeface="Times New Roman" pitchFamily="18" charset="0"/>
              </a:rPr>
              <a:t>       (2) </a:t>
            </a:r>
            <a:r>
              <a:rPr lang="zh-CN" altLang="en-US" dirty="0">
                <a:solidFill>
                  <a:srgbClr val="0070C0"/>
                </a:solidFill>
                <a:ea typeface="方正姚体" pitchFamily="2" charset="-122"/>
                <a:cs typeface="Times New Roman" pitchFamily="18" charset="0"/>
              </a:rPr>
              <a:t>若</a:t>
            </a:r>
            <a:r>
              <a:rPr lang="en-US" altLang="zh-CN" i="1" dirty="0">
                <a:solidFill>
                  <a:srgbClr val="0070C0"/>
                </a:solidFill>
                <a:ea typeface="方正姚体" pitchFamily="2" charset="-122"/>
                <a:cs typeface="Times New Roman" pitchFamily="18" charset="0"/>
              </a:rPr>
              <a:t>OPEN</a:t>
            </a:r>
            <a:r>
              <a:rPr lang="zh-CN" altLang="en-US" dirty="0">
                <a:solidFill>
                  <a:srgbClr val="0070C0"/>
                </a:solidFill>
                <a:ea typeface="方正姚体" pitchFamily="2" charset="-122"/>
                <a:cs typeface="Times New Roman" pitchFamily="18" charset="0"/>
              </a:rPr>
              <a:t>表为空</a:t>
            </a:r>
            <a:r>
              <a:rPr lang="en-US" altLang="zh-CN" dirty="0">
                <a:solidFill>
                  <a:srgbClr val="0070C0"/>
                </a:solidFill>
                <a:ea typeface="方正姚体" pitchFamily="2" charset="-122"/>
                <a:cs typeface="Times New Roman" pitchFamily="18" charset="0"/>
              </a:rPr>
              <a:t>, </a:t>
            </a:r>
            <a:r>
              <a:rPr lang="zh-CN" altLang="en-US" dirty="0">
                <a:solidFill>
                  <a:srgbClr val="0070C0"/>
                </a:solidFill>
                <a:ea typeface="方正姚体" pitchFamily="2" charset="-122"/>
                <a:cs typeface="Times New Roman" pitchFamily="18" charset="0"/>
              </a:rPr>
              <a:t>则失败</a:t>
            </a:r>
            <a:r>
              <a:rPr lang="en-US" altLang="zh-CN" dirty="0">
                <a:solidFill>
                  <a:srgbClr val="0070C0"/>
                </a:solidFill>
                <a:ea typeface="方正姚体" pitchFamily="2" charset="-122"/>
                <a:cs typeface="Times New Roman" pitchFamily="18" charset="0"/>
              </a:rPr>
              <a:t>, </a:t>
            </a:r>
            <a:r>
              <a:rPr lang="zh-CN" altLang="en-US" dirty="0">
                <a:solidFill>
                  <a:srgbClr val="0070C0"/>
                </a:solidFill>
                <a:ea typeface="方正姚体" pitchFamily="2" charset="-122"/>
                <a:cs typeface="Times New Roman" pitchFamily="18" charset="0"/>
              </a:rPr>
              <a:t>退出</a:t>
            </a:r>
            <a:r>
              <a:rPr lang="zh-CN" altLang="en-US" dirty="0" smtClean="0">
                <a:solidFill>
                  <a:srgbClr val="0070C0"/>
                </a:solidFill>
                <a:ea typeface="方正姚体" pitchFamily="2" charset="-122"/>
                <a:cs typeface="Times New Roman" pitchFamily="18" charset="0"/>
              </a:rPr>
              <a:t>。</a:t>
            </a:r>
            <a:endParaRPr lang="zh-CN" altLang="en-US" dirty="0">
              <a:solidFill>
                <a:srgbClr val="0070C0"/>
              </a:solidFill>
              <a:ea typeface="方正姚体" pitchFamily="2" charset="-122"/>
              <a:cs typeface="Times New Roman" pitchFamily="18" charset="0"/>
            </a:endParaRPr>
          </a:p>
          <a:p>
            <a:pPr algn="just">
              <a:lnSpc>
                <a:spcPts val="3600"/>
              </a:lnSpc>
              <a:spcBef>
                <a:spcPts val="0"/>
              </a:spcBef>
            </a:pPr>
            <a:r>
              <a:rPr lang="en-US" altLang="zh-CN" dirty="0" smtClean="0">
                <a:solidFill>
                  <a:srgbClr val="0070C0"/>
                </a:solidFill>
                <a:ea typeface="方正姚体" pitchFamily="2" charset="-122"/>
                <a:cs typeface="Times New Roman" pitchFamily="18" charset="0"/>
              </a:rPr>
              <a:t>       (3) </a:t>
            </a:r>
            <a:r>
              <a:rPr lang="zh-CN" altLang="en-US" dirty="0" smtClean="0">
                <a:solidFill>
                  <a:srgbClr val="0070C0"/>
                </a:solidFill>
                <a:ea typeface="方正姚体" pitchFamily="2" charset="-122"/>
                <a:cs typeface="Times New Roman" pitchFamily="18" charset="0"/>
              </a:rPr>
              <a:t>取</a:t>
            </a:r>
            <a:r>
              <a:rPr lang="en-US" altLang="zh-CN" i="1" dirty="0" smtClean="0">
                <a:solidFill>
                  <a:srgbClr val="0070C0"/>
                </a:solidFill>
                <a:ea typeface="方正姚体" pitchFamily="2" charset="-122"/>
                <a:cs typeface="Times New Roman" pitchFamily="18" charset="0"/>
              </a:rPr>
              <a:t>OPEN</a:t>
            </a:r>
            <a:r>
              <a:rPr lang="zh-CN" altLang="en-US" dirty="0">
                <a:solidFill>
                  <a:srgbClr val="0070C0"/>
                </a:solidFill>
                <a:ea typeface="方正姚体" pitchFamily="2" charset="-122"/>
                <a:cs typeface="Times New Roman" pitchFamily="18" charset="0"/>
              </a:rPr>
              <a:t>表中前面第一个节点</a:t>
            </a:r>
            <a:r>
              <a:rPr lang="en-US" altLang="zh-CN" i="1" dirty="0">
                <a:solidFill>
                  <a:srgbClr val="0070C0"/>
                </a:solidFill>
                <a:ea typeface="方正姚体" pitchFamily="2" charset="-122"/>
                <a:cs typeface="Times New Roman" pitchFamily="18" charset="0"/>
              </a:rPr>
              <a:t>N</a:t>
            </a:r>
            <a:r>
              <a:rPr lang="en-US" altLang="zh-CN" dirty="0">
                <a:solidFill>
                  <a:srgbClr val="0070C0"/>
                </a:solidFill>
                <a:ea typeface="方正姚体" pitchFamily="2" charset="-122"/>
                <a:cs typeface="Times New Roman" pitchFamily="18" charset="0"/>
              </a:rPr>
              <a:t>,</a:t>
            </a:r>
            <a:r>
              <a:rPr lang="zh-CN" altLang="en-US" dirty="0">
                <a:solidFill>
                  <a:srgbClr val="0070C0"/>
                </a:solidFill>
                <a:ea typeface="方正姚体" pitchFamily="2" charset="-122"/>
                <a:cs typeface="Times New Roman" pitchFamily="18" charset="0"/>
              </a:rPr>
              <a:t>放入</a:t>
            </a:r>
            <a:r>
              <a:rPr lang="en-US" altLang="zh-CN" dirty="0">
                <a:solidFill>
                  <a:srgbClr val="0070C0"/>
                </a:solidFill>
                <a:ea typeface="方正姚体" pitchFamily="2" charset="-122"/>
                <a:cs typeface="Times New Roman" pitchFamily="18" charset="0"/>
              </a:rPr>
              <a:t>CLOSED</a:t>
            </a:r>
            <a:r>
              <a:rPr lang="zh-CN" altLang="en-US" dirty="0">
                <a:solidFill>
                  <a:srgbClr val="0070C0"/>
                </a:solidFill>
                <a:ea typeface="方正姚体" pitchFamily="2" charset="-122"/>
                <a:cs typeface="Times New Roman" pitchFamily="18" charset="0"/>
              </a:rPr>
              <a:t>表中</a:t>
            </a:r>
            <a:r>
              <a:rPr lang="en-US" altLang="zh-CN" dirty="0">
                <a:solidFill>
                  <a:srgbClr val="0070C0"/>
                </a:solidFill>
                <a:ea typeface="方正姚体" pitchFamily="2" charset="-122"/>
                <a:cs typeface="Times New Roman" pitchFamily="18" charset="0"/>
              </a:rPr>
              <a:t>, </a:t>
            </a:r>
            <a:r>
              <a:rPr lang="zh-CN" altLang="en-US" dirty="0">
                <a:solidFill>
                  <a:srgbClr val="0070C0"/>
                </a:solidFill>
                <a:ea typeface="方正姚体" pitchFamily="2" charset="-122"/>
                <a:cs typeface="Times New Roman" pitchFamily="18" charset="0"/>
              </a:rPr>
              <a:t>并冠以顺序编号</a:t>
            </a:r>
            <a:r>
              <a:rPr lang="en-US" altLang="zh-CN" i="1" dirty="0">
                <a:solidFill>
                  <a:srgbClr val="0070C0"/>
                </a:solidFill>
                <a:ea typeface="方正姚体" pitchFamily="2" charset="-122"/>
                <a:cs typeface="Times New Roman" pitchFamily="18" charset="0"/>
              </a:rPr>
              <a:t>n</a:t>
            </a:r>
            <a:r>
              <a:rPr lang="zh-CN" altLang="en-US" dirty="0" smtClean="0">
                <a:solidFill>
                  <a:srgbClr val="0070C0"/>
                </a:solidFill>
                <a:ea typeface="方正姚体" pitchFamily="2" charset="-122"/>
                <a:cs typeface="Times New Roman" pitchFamily="18" charset="0"/>
              </a:rPr>
              <a:t>。</a:t>
            </a:r>
            <a:endParaRPr lang="zh-CN" altLang="en-US" dirty="0">
              <a:solidFill>
                <a:srgbClr val="0070C0"/>
              </a:solidFill>
              <a:ea typeface="方正姚体" pitchFamily="2" charset="-122"/>
              <a:cs typeface="Times New Roman" pitchFamily="18" charset="0"/>
            </a:endParaRPr>
          </a:p>
          <a:p>
            <a:pPr algn="just">
              <a:lnSpc>
                <a:spcPts val="3600"/>
              </a:lnSpc>
              <a:spcBef>
                <a:spcPts val="0"/>
              </a:spcBef>
            </a:pPr>
            <a:r>
              <a:rPr lang="en-US" altLang="zh-CN" dirty="0" smtClean="0">
                <a:solidFill>
                  <a:srgbClr val="0070C0"/>
                </a:solidFill>
                <a:ea typeface="方正姚体" pitchFamily="2" charset="-122"/>
                <a:cs typeface="Times New Roman" pitchFamily="18" charset="0"/>
              </a:rPr>
              <a:t>       (4) </a:t>
            </a:r>
            <a:r>
              <a:rPr lang="zh-CN" altLang="en-US" dirty="0">
                <a:solidFill>
                  <a:srgbClr val="0070C0"/>
                </a:solidFill>
                <a:ea typeface="方正姚体" pitchFamily="2" charset="-122"/>
                <a:cs typeface="Times New Roman" pitchFamily="18" charset="0"/>
              </a:rPr>
              <a:t>若目标节点</a:t>
            </a:r>
            <a:r>
              <a:rPr lang="en-US" altLang="zh-CN" i="1" dirty="0" err="1">
                <a:solidFill>
                  <a:srgbClr val="0070C0"/>
                </a:solidFill>
                <a:ea typeface="方正姚体" pitchFamily="2" charset="-122"/>
                <a:cs typeface="Times New Roman" pitchFamily="18" charset="0"/>
              </a:rPr>
              <a:t>S</a:t>
            </a:r>
            <a:r>
              <a:rPr lang="en-US" altLang="zh-CN" i="1" baseline="-25000" dirty="0" err="1">
                <a:solidFill>
                  <a:srgbClr val="0070C0"/>
                </a:solidFill>
                <a:ea typeface="方正姚体" pitchFamily="2" charset="-122"/>
                <a:cs typeface="Times New Roman" pitchFamily="18" charset="0"/>
              </a:rPr>
              <a:t>g</a:t>
            </a:r>
            <a:r>
              <a:rPr lang="en-US" altLang="zh-CN" dirty="0">
                <a:solidFill>
                  <a:srgbClr val="0070C0"/>
                </a:solidFill>
                <a:ea typeface="方正姚体" pitchFamily="2" charset="-122"/>
                <a:cs typeface="Times New Roman" pitchFamily="18" charset="0"/>
              </a:rPr>
              <a:t>=</a:t>
            </a:r>
            <a:r>
              <a:rPr lang="en-US" altLang="zh-CN" i="1" dirty="0">
                <a:solidFill>
                  <a:srgbClr val="0070C0"/>
                </a:solidFill>
                <a:ea typeface="方正姚体" pitchFamily="2" charset="-122"/>
                <a:cs typeface="Times New Roman" pitchFamily="18" charset="0"/>
              </a:rPr>
              <a:t>N</a:t>
            </a:r>
            <a:r>
              <a:rPr lang="en-US" altLang="zh-CN" dirty="0">
                <a:solidFill>
                  <a:srgbClr val="0070C0"/>
                </a:solidFill>
                <a:ea typeface="方正姚体" pitchFamily="2" charset="-122"/>
                <a:cs typeface="Times New Roman" pitchFamily="18" charset="0"/>
              </a:rPr>
              <a:t>, </a:t>
            </a:r>
            <a:r>
              <a:rPr lang="zh-CN" altLang="en-US" dirty="0">
                <a:solidFill>
                  <a:srgbClr val="0070C0"/>
                </a:solidFill>
                <a:ea typeface="方正姚体" pitchFamily="2" charset="-122"/>
                <a:cs typeface="Times New Roman" pitchFamily="18" charset="0"/>
              </a:rPr>
              <a:t>则成功</a:t>
            </a:r>
            <a:r>
              <a:rPr lang="en-US" altLang="zh-CN" dirty="0">
                <a:solidFill>
                  <a:srgbClr val="0070C0"/>
                </a:solidFill>
                <a:ea typeface="方正姚体" pitchFamily="2" charset="-122"/>
                <a:cs typeface="Times New Roman" pitchFamily="18" charset="0"/>
              </a:rPr>
              <a:t>, </a:t>
            </a:r>
            <a:r>
              <a:rPr lang="zh-CN" altLang="en-US" dirty="0">
                <a:solidFill>
                  <a:srgbClr val="0070C0"/>
                </a:solidFill>
                <a:ea typeface="方正姚体" pitchFamily="2" charset="-122"/>
                <a:cs typeface="Times New Roman" pitchFamily="18" charset="0"/>
              </a:rPr>
              <a:t>结束</a:t>
            </a:r>
            <a:r>
              <a:rPr lang="zh-CN" altLang="en-US" dirty="0" smtClean="0">
                <a:solidFill>
                  <a:srgbClr val="0070C0"/>
                </a:solidFill>
                <a:ea typeface="方正姚体" pitchFamily="2" charset="-122"/>
                <a:cs typeface="Times New Roman" pitchFamily="18" charset="0"/>
              </a:rPr>
              <a:t>。</a:t>
            </a:r>
            <a:endParaRPr lang="zh-CN" altLang="en-US" dirty="0">
              <a:solidFill>
                <a:srgbClr val="0070C0"/>
              </a:solidFill>
              <a:ea typeface="方正姚体" pitchFamily="2" charset="-122"/>
              <a:cs typeface="Times New Roman" pitchFamily="18" charset="0"/>
            </a:endParaRPr>
          </a:p>
          <a:p>
            <a:pPr algn="just">
              <a:lnSpc>
                <a:spcPts val="3600"/>
              </a:lnSpc>
              <a:spcBef>
                <a:spcPts val="0"/>
              </a:spcBef>
            </a:pPr>
            <a:r>
              <a:rPr lang="en-US" altLang="zh-CN" dirty="0" smtClean="0">
                <a:solidFill>
                  <a:srgbClr val="0070C0"/>
                </a:solidFill>
                <a:ea typeface="方正姚体" pitchFamily="2" charset="-122"/>
                <a:cs typeface="Times New Roman" pitchFamily="18" charset="0"/>
              </a:rPr>
              <a:t>       (5) </a:t>
            </a:r>
            <a:r>
              <a:rPr lang="zh-CN" altLang="en-US" dirty="0">
                <a:solidFill>
                  <a:srgbClr val="0070C0"/>
                </a:solidFill>
                <a:ea typeface="方正姚体" pitchFamily="2" charset="-122"/>
                <a:cs typeface="Times New Roman" pitchFamily="18" charset="0"/>
              </a:rPr>
              <a:t>若</a:t>
            </a:r>
            <a:r>
              <a:rPr lang="en-US" altLang="zh-CN" i="1" dirty="0">
                <a:solidFill>
                  <a:srgbClr val="0070C0"/>
                </a:solidFill>
                <a:ea typeface="方正姚体" pitchFamily="2" charset="-122"/>
                <a:cs typeface="Times New Roman" pitchFamily="18" charset="0"/>
              </a:rPr>
              <a:t>N</a:t>
            </a:r>
            <a:r>
              <a:rPr lang="zh-CN" altLang="en-US" dirty="0">
                <a:solidFill>
                  <a:srgbClr val="0070C0"/>
                </a:solidFill>
                <a:ea typeface="方正姚体" pitchFamily="2" charset="-122"/>
                <a:cs typeface="Times New Roman" pitchFamily="18" charset="0"/>
              </a:rPr>
              <a:t>的深度</a:t>
            </a:r>
            <a:r>
              <a:rPr lang="en-US" altLang="zh-CN" i="1" dirty="0">
                <a:solidFill>
                  <a:srgbClr val="0070C0"/>
                </a:solidFill>
                <a:ea typeface="方正姚体" pitchFamily="2" charset="-122"/>
                <a:cs typeface="Times New Roman" pitchFamily="18" charset="0"/>
              </a:rPr>
              <a:t>d</a:t>
            </a:r>
            <a:r>
              <a:rPr lang="en-US" altLang="zh-CN" dirty="0">
                <a:solidFill>
                  <a:srgbClr val="0070C0"/>
                </a:solidFill>
                <a:ea typeface="方正姚体" pitchFamily="2" charset="-122"/>
                <a:cs typeface="Times New Roman" pitchFamily="18" charset="0"/>
              </a:rPr>
              <a:t>(</a:t>
            </a:r>
            <a:r>
              <a:rPr lang="en-US" altLang="zh-CN" i="1" dirty="0">
                <a:solidFill>
                  <a:srgbClr val="0070C0"/>
                </a:solidFill>
                <a:ea typeface="方正姚体" pitchFamily="2" charset="-122"/>
                <a:cs typeface="Times New Roman" pitchFamily="18" charset="0"/>
              </a:rPr>
              <a:t>N</a:t>
            </a:r>
            <a:r>
              <a:rPr lang="en-US" altLang="zh-CN" dirty="0">
                <a:solidFill>
                  <a:srgbClr val="0070C0"/>
                </a:solidFill>
                <a:ea typeface="方正姚体" pitchFamily="2" charset="-122"/>
                <a:cs typeface="Times New Roman" pitchFamily="18" charset="0"/>
              </a:rPr>
              <a:t>)=</a:t>
            </a:r>
            <a:r>
              <a:rPr lang="en-US" altLang="zh-CN" i="1" dirty="0">
                <a:solidFill>
                  <a:srgbClr val="0070C0"/>
                </a:solidFill>
                <a:ea typeface="方正姚体" pitchFamily="2" charset="-122"/>
                <a:cs typeface="Times New Roman" pitchFamily="18" charset="0"/>
              </a:rPr>
              <a:t>dm</a:t>
            </a:r>
            <a:r>
              <a:rPr lang="en-US" altLang="zh-CN" dirty="0">
                <a:solidFill>
                  <a:srgbClr val="0070C0"/>
                </a:solidFill>
                <a:ea typeface="方正姚体" pitchFamily="2" charset="-122"/>
                <a:cs typeface="Times New Roman" pitchFamily="18" charset="0"/>
              </a:rPr>
              <a:t>(</a:t>
            </a:r>
            <a:r>
              <a:rPr lang="zh-CN" altLang="en-US" dirty="0">
                <a:solidFill>
                  <a:srgbClr val="0070C0"/>
                </a:solidFill>
                <a:ea typeface="方正姚体" pitchFamily="2" charset="-122"/>
                <a:cs typeface="Times New Roman" pitchFamily="18" charset="0"/>
              </a:rPr>
              <a:t>深度限制值</a:t>
            </a:r>
            <a:r>
              <a:rPr lang="en-US" altLang="zh-CN" dirty="0">
                <a:solidFill>
                  <a:srgbClr val="0070C0"/>
                </a:solidFill>
                <a:ea typeface="方正姚体" pitchFamily="2" charset="-122"/>
                <a:cs typeface="Times New Roman" pitchFamily="18" charset="0"/>
              </a:rPr>
              <a:t>), </a:t>
            </a:r>
            <a:r>
              <a:rPr lang="zh-CN" altLang="en-US" dirty="0">
                <a:solidFill>
                  <a:srgbClr val="0070C0"/>
                </a:solidFill>
                <a:ea typeface="方正姚体" pitchFamily="2" charset="-122"/>
                <a:cs typeface="Times New Roman" pitchFamily="18" charset="0"/>
              </a:rPr>
              <a:t>或者若</a:t>
            </a:r>
            <a:r>
              <a:rPr lang="en-US" altLang="zh-CN" i="1" dirty="0">
                <a:solidFill>
                  <a:srgbClr val="0070C0"/>
                </a:solidFill>
                <a:ea typeface="方正姚体" pitchFamily="2" charset="-122"/>
                <a:cs typeface="Times New Roman" pitchFamily="18" charset="0"/>
              </a:rPr>
              <a:t>N</a:t>
            </a:r>
            <a:r>
              <a:rPr lang="zh-CN" altLang="en-US" dirty="0">
                <a:solidFill>
                  <a:srgbClr val="0070C0"/>
                </a:solidFill>
                <a:ea typeface="方正姚体" pitchFamily="2" charset="-122"/>
                <a:cs typeface="Times New Roman" pitchFamily="18" charset="0"/>
              </a:rPr>
              <a:t>无子节点</a:t>
            </a:r>
            <a:r>
              <a:rPr lang="en-US" altLang="zh-CN" dirty="0">
                <a:solidFill>
                  <a:srgbClr val="0070C0"/>
                </a:solidFill>
                <a:ea typeface="方正姚体" pitchFamily="2" charset="-122"/>
                <a:cs typeface="Times New Roman" pitchFamily="18" charset="0"/>
              </a:rPr>
              <a:t>, </a:t>
            </a:r>
            <a:r>
              <a:rPr lang="zh-CN" altLang="en-US" dirty="0">
                <a:solidFill>
                  <a:srgbClr val="0070C0"/>
                </a:solidFill>
                <a:ea typeface="方正姚体" pitchFamily="2" charset="-122"/>
                <a:cs typeface="Times New Roman" pitchFamily="18" charset="0"/>
              </a:rPr>
              <a:t>则转</a:t>
            </a:r>
            <a:r>
              <a:rPr lang="zh-CN" altLang="en-US" dirty="0" smtClean="0">
                <a:solidFill>
                  <a:srgbClr val="0070C0"/>
                </a:solidFill>
                <a:ea typeface="方正姚体" pitchFamily="2" charset="-122"/>
                <a:cs typeface="Times New Roman" pitchFamily="18" charset="0"/>
              </a:rPr>
              <a:t>步</a:t>
            </a:r>
            <a:r>
              <a:rPr lang="en-US" altLang="zh-CN" dirty="0" smtClean="0">
                <a:solidFill>
                  <a:srgbClr val="0070C0"/>
                </a:solidFill>
                <a:ea typeface="方正姚体" pitchFamily="2" charset="-122"/>
                <a:cs typeface="Times New Roman" pitchFamily="18" charset="0"/>
              </a:rPr>
              <a:t>(2)</a:t>
            </a:r>
            <a:r>
              <a:rPr lang="zh-CN" altLang="en-US" dirty="0" smtClean="0">
                <a:solidFill>
                  <a:srgbClr val="0070C0"/>
                </a:solidFill>
                <a:ea typeface="方正姚体" pitchFamily="2" charset="-122"/>
                <a:cs typeface="Times New Roman" pitchFamily="18" charset="0"/>
              </a:rPr>
              <a:t>。</a:t>
            </a:r>
            <a:endParaRPr lang="zh-CN" altLang="en-US" dirty="0">
              <a:solidFill>
                <a:srgbClr val="0070C0"/>
              </a:solidFill>
              <a:ea typeface="方正姚体" pitchFamily="2" charset="-122"/>
              <a:cs typeface="Times New Roman" pitchFamily="18" charset="0"/>
            </a:endParaRPr>
          </a:p>
          <a:p>
            <a:pPr algn="just">
              <a:lnSpc>
                <a:spcPts val="3600"/>
              </a:lnSpc>
              <a:spcBef>
                <a:spcPts val="0"/>
              </a:spcBef>
            </a:pPr>
            <a:r>
              <a:rPr lang="en-US" altLang="zh-CN" dirty="0" smtClean="0">
                <a:solidFill>
                  <a:srgbClr val="0070C0"/>
                </a:solidFill>
                <a:ea typeface="方正姚体" pitchFamily="2" charset="-122"/>
                <a:cs typeface="Times New Roman" pitchFamily="18" charset="0"/>
              </a:rPr>
              <a:t>       (6) </a:t>
            </a:r>
            <a:r>
              <a:rPr lang="zh-CN" altLang="en-US" dirty="0">
                <a:solidFill>
                  <a:srgbClr val="0070C0"/>
                </a:solidFill>
                <a:ea typeface="方正姚体" pitchFamily="2" charset="-122"/>
                <a:cs typeface="Times New Roman" pitchFamily="18" charset="0"/>
              </a:rPr>
              <a:t>扩展</a:t>
            </a:r>
            <a:r>
              <a:rPr lang="en-US" altLang="zh-CN" dirty="0">
                <a:solidFill>
                  <a:srgbClr val="0070C0"/>
                </a:solidFill>
                <a:ea typeface="方正姚体" pitchFamily="2" charset="-122"/>
                <a:cs typeface="Times New Roman" pitchFamily="18" charset="0"/>
              </a:rPr>
              <a:t>N, </a:t>
            </a:r>
            <a:r>
              <a:rPr lang="zh-CN" altLang="en-US" dirty="0">
                <a:solidFill>
                  <a:srgbClr val="0070C0"/>
                </a:solidFill>
                <a:ea typeface="方正姚体" pitchFamily="2" charset="-122"/>
                <a:cs typeface="Times New Roman" pitchFamily="18" charset="0"/>
              </a:rPr>
              <a:t>将其所有子节点</a:t>
            </a:r>
            <a:r>
              <a:rPr lang="en-US" altLang="zh-CN" i="1" dirty="0">
                <a:solidFill>
                  <a:srgbClr val="0070C0"/>
                </a:solidFill>
                <a:ea typeface="方正姚体" pitchFamily="2" charset="-122"/>
                <a:cs typeface="Times New Roman" pitchFamily="18" charset="0"/>
              </a:rPr>
              <a:t>N</a:t>
            </a:r>
            <a:r>
              <a:rPr lang="en-US" altLang="zh-CN" i="1" baseline="-25000" dirty="0">
                <a:solidFill>
                  <a:srgbClr val="0070C0"/>
                </a:solidFill>
                <a:ea typeface="方正姚体" pitchFamily="2" charset="-122"/>
                <a:cs typeface="Times New Roman" pitchFamily="18" charset="0"/>
              </a:rPr>
              <a:t>i</a:t>
            </a:r>
            <a:r>
              <a:rPr lang="zh-CN" altLang="en-US" dirty="0">
                <a:solidFill>
                  <a:srgbClr val="0070C0"/>
                </a:solidFill>
                <a:ea typeface="方正姚体" pitchFamily="2" charset="-122"/>
                <a:cs typeface="Times New Roman" pitchFamily="18" charset="0"/>
              </a:rPr>
              <a:t>配上指向</a:t>
            </a:r>
            <a:r>
              <a:rPr lang="en-US" altLang="zh-CN" dirty="0">
                <a:solidFill>
                  <a:srgbClr val="0070C0"/>
                </a:solidFill>
                <a:ea typeface="方正姚体" pitchFamily="2" charset="-122"/>
                <a:cs typeface="Times New Roman" pitchFamily="18" charset="0"/>
              </a:rPr>
              <a:t>N</a:t>
            </a:r>
            <a:r>
              <a:rPr lang="zh-CN" altLang="en-US" dirty="0">
                <a:solidFill>
                  <a:srgbClr val="0070C0"/>
                </a:solidFill>
                <a:ea typeface="方正姚体" pitchFamily="2" charset="-122"/>
                <a:cs typeface="Times New Roman" pitchFamily="18" charset="0"/>
              </a:rPr>
              <a:t>的返回指针后依次放入</a:t>
            </a:r>
            <a:r>
              <a:rPr lang="en-US" altLang="zh-CN" dirty="0">
                <a:solidFill>
                  <a:srgbClr val="0070C0"/>
                </a:solidFill>
                <a:ea typeface="方正姚体" pitchFamily="2" charset="-122"/>
                <a:cs typeface="Times New Roman" pitchFamily="18" charset="0"/>
              </a:rPr>
              <a:t>OPEN</a:t>
            </a:r>
            <a:r>
              <a:rPr lang="zh-CN" altLang="en-US" dirty="0">
                <a:solidFill>
                  <a:srgbClr val="0070C0"/>
                </a:solidFill>
                <a:ea typeface="方正姚体" pitchFamily="2" charset="-122"/>
                <a:cs typeface="Times New Roman" pitchFamily="18" charset="0"/>
              </a:rPr>
              <a:t>表中前部</a:t>
            </a:r>
            <a:r>
              <a:rPr lang="en-US" altLang="zh-CN" dirty="0">
                <a:solidFill>
                  <a:srgbClr val="0070C0"/>
                </a:solidFill>
                <a:ea typeface="方正姚体" pitchFamily="2" charset="-122"/>
                <a:cs typeface="Times New Roman" pitchFamily="18" charset="0"/>
              </a:rPr>
              <a:t>, </a:t>
            </a:r>
            <a:r>
              <a:rPr lang="zh-CN" altLang="en-US" dirty="0">
                <a:solidFill>
                  <a:srgbClr val="0070C0"/>
                </a:solidFill>
                <a:ea typeface="方正姚体" pitchFamily="2" charset="-122"/>
                <a:cs typeface="Times New Roman" pitchFamily="18" charset="0"/>
              </a:rPr>
              <a:t>置</a:t>
            </a:r>
            <a:r>
              <a:rPr lang="en-US" altLang="zh-CN" dirty="0">
                <a:solidFill>
                  <a:srgbClr val="0070C0"/>
                </a:solidFill>
                <a:ea typeface="方正姚体" pitchFamily="2" charset="-122"/>
                <a:cs typeface="Times New Roman" pitchFamily="18" charset="0"/>
              </a:rPr>
              <a:t>d(</a:t>
            </a:r>
            <a:r>
              <a:rPr lang="en-US" altLang="zh-CN" i="1" dirty="0">
                <a:solidFill>
                  <a:srgbClr val="0070C0"/>
                </a:solidFill>
                <a:ea typeface="方正姚体" pitchFamily="2" charset="-122"/>
                <a:cs typeface="Times New Roman" pitchFamily="18" charset="0"/>
              </a:rPr>
              <a:t>N</a:t>
            </a:r>
            <a:r>
              <a:rPr lang="en-US" altLang="zh-CN" i="1" baseline="-25000" dirty="0">
                <a:solidFill>
                  <a:srgbClr val="0070C0"/>
                </a:solidFill>
                <a:ea typeface="方正姚体" pitchFamily="2" charset="-122"/>
                <a:cs typeface="Times New Roman" pitchFamily="18" charset="0"/>
              </a:rPr>
              <a:t>i</a:t>
            </a:r>
            <a:r>
              <a:rPr lang="en-US" altLang="zh-CN" dirty="0">
                <a:solidFill>
                  <a:srgbClr val="0070C0"/>
                </a:solidFill>
                <a:ea typeface="方正姚体" pitchFamily="2" charset="-122"/>
                <a:cs typeface="Times New Roman" pitchFamily="18" charset="0"/>
              </a:rPr>
              <a:t>)=</a:t>
            </a:r>
            <a:r>
              <a:rPr lang="en-US" altLang="zh-CN" i="1" dirty="0">
                <a:solidFill>
                  <a:srgbClr val="0070C0"/>
                </a:solidFill>
                <a:ea typeface="方正姚体" pitchFamily="2" charset="-122"/>
                <a:cs typeface="Times New Roman" pitchFamily="18" charset="0"/>
              </a:rPr>
              <a:t>d</a:t>
            </a:r>
            <a:r>
              <a:rPr lang="en-US" altLang="zh-CN" dirty="0">
                <a:solidFill>
                  <a:srgbClr val="0070C0"/>
                </a:solidFill>
                <a:ea typeface="方正姚体" pitchFamily="2" charset="-122"/>
                <a:cs typeface="Times New Roman" pitchFamily="18" charset="0"/>
              </a:rPr>
              <a:t>(</a:t>
            </a:r>
            <a:r>
              <a:rPr lang="en-US" altLang="zh-CN" i="1" dirty="0">
                <a:solidFill>
                  <a:srgbClr val="0070C0"/>
                </a:solidFill>
                <a:ea typeface="方正姚体" pitchFamily="2" charset="-122"/>
                <a:cs typeface="Times New Roman" pitchFamily="18" charset="0"/>
              </a:rPr>
              <a:t>N</a:t>
            </a:r>
            <a:r>
              <a:rPr lang="en-US" altLang="zh-CN" dirty="0">
                <a:solidFill>
                  <a:srgbClr val="0070C0"/>
                </a:solidFill>
                <a:ea typeface="方正姚体" pitchFamily="2" charset="-122"/>
                <a:cs typeface="Times New Roman" pitchFamily="18" charset="0"/>
              </a:rPr>
              <a:t>)+1,</a:t>
            </a:r>
            <a:r>
              <a:rPr lang="zh-CN" altLang="en-US" dirty="0">
                <a:solidFill>
                  <a:srgbClr val="0070C0"/>
                </a:solidFill>
                <a:ea typeface="方正姚体" pitchFamily="2" charset="-122"/>
                <a:cs typeface="Times New Roman" pitchFamily="18" charset="0"/>
              </a:rPr>
              <a:t>转</a:t>
            </a:r>
            <a:r>
              <a:rPr lang="zh-CN" altLang="en-US" dirty="0" smtClean="0">
                <a:solidFill>
                  <a:srgbClr val="0070C0"/>
                </a:solidFill>
                <a:ea typeface="方正姚体" pitchFamily="2" charset="-122"/>
                <a:cs typeface="Times New Roman" pitchFamily="18" charset="0"/>
              </a:rPr>
              <a:t>步</a:t>
            </a:r>
            <a:r>
              <a:rPr lang="en-US" altLang="zh-CN" dirty="0" smtClean="0">
                <a:solidFill>
                  <a:srgbClr val="0070C0"/>
                </a:solidFill>
                <a:ea typeface="方正姚体" pitchFamily="2" charset="-122"/>
                <a:cs typeface="Times New Roman" pitchFamily="18" charset="0"/>
              </a:rPr>
              <a:t>(2)</a:t>
            </a:r>
            <a:r>
              <a:rPr lang="zh-CN" altLang="en-US" dirty="0" smtClean="0">
                <a:solidFill>
                  <a:srgbClr val="0070C0"/>
                </a:solidFill>
                <a:ea typeface="方正姚体" pitchFamily="2" charset="-122"/>
                <a:cs typeface="Times New Roman" pitchFamily="18" charset="0"/>
              </a:rPr>
              <a:t>。</a:t>
            </a:r>
            <a:endParaRPr lang="en-US" altLang="zh-CN" dirty="0" smtClean="0">
              <a:solidFill>
                <a:srgbClr val="0070C0"/>
              </a:solidFill>
              <a:ea typeface="方正姚体" pitchFamily="2" charset="-122"/>
              <a:cs typeface="Times New Roman" pitchFamily="18" charset="0"/>
            </a:endParaRPr>
          </a:p>
          <a:p>
            <a:pPr algn="just">
              <a:lnSpc>
                <a:spcPts val="3600"/>
              </a:lnSpc>
              <a:spcBef>
                <a:spcPts val="0"/>
              </a:spcBef>
            </a:pPr>
            <a:r>
              <a:rPr lang="zh-CN" altLang="en-US" spc="-300" dirty="0" smtClean="0">
                <a:solidFill>
                  <a:srgbClr val="0070C0"/>
                </a:solidFill>
                <a:ea typeface="宋体" pitchFamily="2" charset="-122"/>
                <a:cs typeface="Times New Roman" pitchFamily="18" charset="0"/>
                <a:sym typeface="Symbol"/>
              </a:rPr>
              <a:t>        </a:t>
            </a:r>
            <a:r>
              <a:rPr lang="zh-CN" altLang="en-US" spc="-300" dirty="0" smtClean="0">
                <a:solidFill>
                  <a:srgbClr val="0070C0"/>
                </a:solidFill>
                <a:ea typeface="宋体" pitchFamily="2" charset="-122"/>
                <a:cs typeface="Times New Roman" pitchFamily="18" charset="0"/>
              </a:rPr>
              <a:t> </a:t>
            </a:r>
            <a:r>
              <a:rPr lang="zh-CN" altLang="en-US" spc="-300" dirty="0" smtClean="0">
                <a:solidFill>
                  <a:srgbClr val="0070C0"/>
                </a:solidFill>
                <a:ea typeface="宋体" pitchFamily="2" charset="-122"/>
                <a:cs typeface="Times New Roman" pitchFamily="18" charset="0"/>
                <a:sym typeface="Symbol"/>
              </a:rPr>
              <a:t>               </a:t>
            </a:r>
            <a:r>
              <a:rPr lang="zh-CN" altLang="en-US" dirty="0" smtClean="0">
                <a:solidFill>
                  <a:srgbClr val="0070C0"/>
                </a:solidFill>
                <a:ea typeface="方正姚体" pitchFamily="2" charset="-122"/>
                <a:cs typeface="Times New Roman" pitchFamily="18" charset="0"/>
              </a:rPr>
              <a:t> </a:t>
            </a:r>
            <a:endParaRPr lang="zh-CN" altLang="en-US" dirty="0">
              <a:solidFill>
                <a:srgbClr val="0070C0"/>
              </a:solidFill>
              <a:ea typeface="方正姚体" pitchFamily="2" charset="-122"/>
              <a:cs typeface="Times New Roman" pitchFamily="18" charset="0"/>
            </a:endParaRPr>
          </a:p>
        </p:txBody>
      </p:sp>
    </p:spTree>
  </p:cSld>
  <p:clrMapOvr>
    <a:masterClrMapping/>
  </p:clrMapOvr>
  <p:transition>
    <p:check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2" name="Text Box 4"/>
          <p:cNvSpPr txBox="1">
            <a:spLocks noChangeArrowheads="1"/>
          </p:cNvSpPr>
          <p:nvPr/>
        </p:nvSpPr>
        <p:spPr bwMode="auto">
          <a:xfrm>
            <a:off x="642910" y="609600"/>
            <a:ext cx="8001056" cy="5164491"/>
          </a:xfrm>
          <a:prstGeom prst="rect">
            <a:avLst/>
          </a:prstGeom>
          <a:noFill/>
          <a:ln w="9525">
            <a:noFill/>
            <a:miter lim="800000"/>
            <a:headEnd/>
            <a:tailEnd/>
          </a:ln>
          <a:effectLst/>
        </p:spPr>
        <p:txBody>
          <a:bodyPr wrap="square">
            <a:spAutoFit/>
          </a:bodyPr>
          <a:lstStyle/>
          <a:p>
            <a:pPr>
              <a:lnSpc>
                <a:spcPct val="150000"/>
              </a:lnSpc>
            </a:pPr>
            <a:r>
              <a:rPr lang="en-US" altLang="zh-CN" dirty="0" smtClean="0">
                <a:solidFill>
                  <a:srgbClr val="0070C0"/>
                </a:solidFill>
                <a:latin typeface="黑体" pitchFamily="2" charset="-122"/>
                <a:ea typeface="黑体" pitchFamily="2" charset="-122"/>
              </a:rPr>
              <a:t>  3.1.4 </a:t>
            </a:r>
            <a:r>
              <a:rPr lang="zh-CN" altLang="en-US" dirty="0">
                <a:solidFill>
                  <a:srgbClr val="0070C0"/>
                </a:solidFill>
                <a:latin typeface="黑体" pitchFamily="2" charset="-122"/>
                <a:ea typeface="黑体" pitchFamily="2" charset="-122"/>
              </a:rPr>
              <a:t>启发式搜索</a:t>
            </a:r>
          </a:p>
          <a:p>
            <a:pPr>
              <a:lnSpc>
                <a:spcPct val="140000"/>
              </a:lnSpc>
            </a:pPr>
            <a:r>
              <a:rPr lang="zh-CN" altLang="en-US" sz="2800" b="1" dirty="0" smtClean="0"/>
              <a:t> </a:t>
            </a:r>
            <a:r>
              <a:rPr lang="zh-CN" altLang="en-US" sz="2800" b="1" dirty="0"/>
              <a:t>　</a:t>
            </a:r>
            <a:r>
              <a:rPr lang="en-US" altLang="zh-CN" b="1" dirty="0">
                <a:solidFill>
                  <a:srgbClr val="0070C0"/>
                </a:solidFill>
                <a:latin typeface="楷体" pitchFamily="49" charset="-122"/>
                <a:ea typeface="楷体" pitchFamily="49" charset="-122"/>
              </a:rPr>
              <a:t>1. </a:t>
            </a:r>
            <a:r>
              <a:rPr lang="zh-CN" altLang="en-US" b="1" dirty="0">
                <a:solidFill>
                  <a:srgbClr val="0070C0"/>
                </a:solidFill>
                <a:latin typeface="楷体" pitchFamily="49" charset="-122"/>
                <a:ea typeface="楷体" pitchFamily="49" charset="-122"/>
              </a:rPr>
              <a:t>问题的提出</a:t>
            </a:r>
          </a:p>
          <a:p>
            <a:pPr algn="just">
              <a:lnSpc>
                <a:spcPct val="130000"/>
              </a:lnSpc>
              <a:spcBef>
                <a:spcPct val="10000"/>
              </a:spcBef>
            </a:pPr>
            <a:r>
              <a:rPr lang="zh-CN" altLang="en-US" b="1" dirty="0">
                <a:solidFill>
                  <a:srgbClr val="0070C0"/>
                </a:solidFill>
                <a:latin typeface="楷体" pitchFamily="49" charset="-122"/>
                <a:ea typeface="楷体" pitchFamily="49" charset="-122"/>
              </a:rPr>
              <a:t>  </a:t>
            </a:r>
            <a:r>
              <a:rPr lang="zh-CN" altLang="en-US" b="1" dirty="0" smtClean="0">
                <a:solidFill>
                  <a:srgbClr val="0070C0"/>
                </a:solidFill>
                <a:latin typeface="楷体" pitchFamily="49" charset="-122"/>
                <a:ea typeface="楷体" pitchFamily="49" charset="-122"/>
              </a:rPr>
              <a:t> </a:t>
            </a:r>
            <a:r>
              <a:rPr lang="en-US" altLang="zh-CN" b="1" dirty="0" smtClean="0">
                <a:solidFill>
                  <a:srgbClr val="0070C0"/>
                </a:solidFill>
                <a:latin typeface="楷体" pitchFamily="49" charset="-122"/>
                <a:ea typeface="楷体" pitchFamily="49" charset="-122"/>
              </a:rPr>
              <a:t>2</a:t>
            </a:r>
            <a:r>
              <a:rPr lang="en-US" altLang="zh-CN" b="1" dirty="0">
                <a:solidFill>
                  <a:srgbClr val="0070C0"/>
                </a:solidFill>
                <a:latin typeface="楷体" pitchFamily="49" charset="-122"/>
                <a:ea typeface="楷体" pitchFamily="49" charset="-122"/>
              </a:rPr>
              <a:t>. </a:t>
            </a:r>
            <a:r>
              <a:rPr lang="zh-CN" altLang="en-US" b="1" dirty="0">
                <a:solidFill>
                  <a:srgbClr val="0070C0"/>
                </a:solidFill>
                <a:latin typeface="楷体" pitchFamily="49" charset="-122"/>
                <a:ea typeface="楷体" pitchFamily="49" charset="-122"/>
              </a:rPr>
              <a:t>启发性</a:t>
            </a:r>
            <a:r>
              <a:rPr lang="zh-CN" altLang="en-US" b="1" dirty="0" smtClean="0">
                <a:solidFill>
                  <a:srgbClr val="0070C0"/>
                </a:solidFill>
                <a:latin typeface="楷体" pitchFamily="49" charset="-122"/>
                <a:ea typeface="楷体" pitchFamily="49" charset="-122"/>
              </a:rPr>
              <a:t>信息</a:t>
            </a:r>
            <a:endParaRPr lang="zh-CN" altLang="en-US" dirty="0">
              <a:solidFill>
                <a:srgbClr val="0070C0"/>
              </a:solidFill>
              <a:latin typeface="楷体" pitchFamily="49" charset="-122"/>
              <a:ea typeface="楷体" pitchFamily="49" charset="-122"/>
            </a:endParaRPr>
          </a:p>
          <a:p>
            <a:pPr algn="just">
              <a:lnSpc>
                <a:spcPct val="120000"/>
              </a:lnSpc>
              <a:spcBef>
                <a:spcPct val="20000"/>
              </a:spcBef>
            </a:pPr>
            <a:r>
              <a:rPr lang="zh-CN" altLang="en-US" dirty="0">
                <a:solidFill>
                  <a:srgbClr val="0070C0"/>
                </a:solidFill>
                <a:latin typeface="宋体" charset="-122"/>
              </a:rPr>
              <a:t>　　</a:t>
            </a:r>
            <a:r>
              <a:rPr lang="zh-CN" altLang="en-US" dirty="0">
                <a:solidFill>
                  <a:srgbClr val="0070C0"/>
                </a:solidFill>
                <a:latin typeface="仿宋_GB2312" pitchFamily="49" charset="-122"/>
                <a:ea typeface="仿宋_GB2312" pitchFamily="49" charset="-122"/>
              </a:rPr>
              <a:t>按其用途划分</a:t>
            </a:r>
            <a:r>
              <a:rPr lang="en-US" altLang="zh-CN" dirty="0">
                <a:solidFill>
                  <a:srgbClr val="0070C0"/>
                </a:solidFill>
                <a:latin typeface="仿宋_GB2312" pitchFamily="49" charset="-122"/>
                <a:ea typeface="仿宋_GB2312" pitchFamily="49" charset="-122"/>
              </a:rPr>
              <a:t>, </a:t>
            </a:r>
            <a:r>
              <a:rPr lang="zh-CN" altLang="en-US" dirty="0">
                <a:solidFill>
                  <a:srgbClr val="0070C0"/>
                </a:solidFill>
                <a:latin typeface="仿宋_GB2312" pitchFamily="49" charset="-122"/>
                <a:ea typeface="仿宋_GB2312" pitchFamily="49" charset="-122"/>
              </a:rPr>
              <a:t>启发性信息可分为以下三类</a:t>
            </a:r>
            <a:r>
              <a:rPr lang="zh-CN" altLang="en-US" dirty="0" smtClean="0">
                <a:solidFill>
                  <a:srgbClr val="0070C0"/>
                </a:solidFill>
                <a:latin typeface="仿宋_GB2312" pitchFamily="49" charset="-122"/>
                <a:ea typeface="仿宋_GB2312" pitchFamily="49" charset="-122"/>
              </a:rPr>
              <a:t>：</a:t>
            </a:r>
            <a:endParaRPr lang="zh-CN" altLang="en-US" dirty="0">
              <a:solidFill>
                <a:srgbClr val="0070C0"/>
              </a:solidFill>
              <a:latin typeface="仿宋_GB2312" pitchFamily="49" charset="-122"/>
              <a:ea typeface="仿宋_GB2312" pitchFamily="49" charset="-122"/>
            </a:endParaRPr>
          </a:p>
          <a:p>
            <a:pPr algn="just">
              <a:lnSpc>
                <a:spcPct val="120000"/>
              </a:lnSpc>
              <a:spcBef>
                <a:spcPct val="20000"/>
              </a:spcBef>
            </a:pPr>
            <a:r>
              <a:rPr lang="zh-CN" altLang="en-US" dirty="0">
                <a:solidFill>
                  <a:srgbClr val="0070C0"/>
                </a:solidFill>
                <a:latin typeface="仿宋_GB2312" pitchFamily="49" charset="-122"/>
                <a:ea typeface="仿宋_GB2312" pitchFamily="49" charset="-122"/>
              </a:rPr>
              <a:t>    </a:t>
            </a:r>
            <a:r>
              <a:rPr lang="en-US" altLang="zh-CN" b="1" dirty="0">
                <a:solidFill>
                  <a:srgbClr val="0070C0"/>
                </a:solidFill>
                <a:latin typeface="仿宋" pitchFamily="49" charset="-122"/>
                <a:ea typeface="仿宋" pitchFamily="49" charset="-122"/>
              </a:rPr>
              <a:t>(1</a:t>
            </a:r>
            <a:r>
              <a:rPr lang="en-US" altLang="zh-CN" b="1" dirty="0" smtClean="0">
                <a:solidFill>
                  <a:srgbClr val="0070C0"/>
                </a:solidFill>
                <a:latin typeface="仿宋" pitchFamily="49" charset="-122"/>
                <a:ea typeface="仿宋" pitchFamily="49" charset="-122"/>
              </a:rPr>
              <a:t>)</a:t>
            </a:r>
            <a:r>
              <a:rPr lang="zh-CN" altLang="en-US" b="1" dirty="0" smtClean="0">
                <a:solidFill>
                  <a:srgbClr val="0070C0"/>
                </a:solidFill>
                <a:latin typeface="仿宋" pitchFamily="49" charset="-122"/>
                <a:ea typeface="仿宋" pitchFamily="49" charset="-122"/>
              </a:rPr>
              <a:t>用于</a:t>
            </a:r>
            <a:r>
              <a:rPr lang="zh-CN" altLang="en-US" b="1" dirty="0">
                <a:solidFill>
                  <a:srgbClr val="0070C0"/>
                </a:solidFill>
                <a:latin typeface="仿宋" pitchFamily="49" charset="-122"/>
                <a:ea typeface="仿宋" pitchFamily="49" charset="-122"/>
              </a:rPr>
              <a:t>扩展节点的选择</a:t>
            </a:r>
            <a:r>
              <a:rPr lang="en-US" altLang="zh-CN" b="1" dirty="0">
                <a:solidFill>
                  <a:srgbClr val="0070C0"/>
                </a:solidFill>
                <a:latin typeface="仿宋" pitchFamily="49" charset="-122"/>
                <a:ea typeface="仿宋" pitchFamily="49" charset="-122"/>
              </a:rPr>
              <a:t>, </a:t>
            </a:r>
            <a:r>
              <a:rPr lang="zh-CN" altLang="en-US" b="1" dirty="0">
                <a:solidFill>
                  <a:srgbClr val="0070C0"/>
                </a:solidFill>
                <a:latin typeface="仿宋" pitchFamily="49" charset="-122"/>
                <a:ea typeface="仿宋" pitchFamily="49" charset="-122"/>
              </a:rPr>
              <a:t>即用于决定应先扩展哪一个节点</a:t>
            </a:r>
            <a:r>
              <a:rPr lang="en-US" altLang="zh-CN" b="1" dirty="0">
                <a:solidFill>
                  <a:srgbClr val="0070C0"/>
                </a:solidFill>
                <a:latin typeface="仿宋" pitchFamily="49" charset="-122"/>
                <a:ea typeface="仿宋" pitchFamily="49" charset="-122"/>
              </a:rPr>
              <a:t>, </a:t>
            </a:r>
            <a:r>
              <a:rPr lang="zh-CN" altLang="en-US" b="1" dirty="0">
                <a:solidFill>
                  <a:srgbClr val="0070C0"/>
                </a:solidFill>
                <a:latin typeface="仿宋" pitchFamily="49" charset="-122"/>
                <a:ea typeface="仿宋" pitchFamily="49" charset="-122"/>
              </a:rPr>
              <a:t>以免盲目扩展</a:t>
            </a:r>
            <a:r>
              <a:rPr lang="zh-CN" altLang="en-US" b="1" dirty="0" smtClean="0">
                <a:solidFill>
                  <a:srgbClr val="0070C0"/>
                </a:solidFill>
                <a:latin typeface="仿宋" pitchFamily="49" charset="-122"/>
                <a:ea typeface="仿宋" pitchFamily="49" charset="-122"/>
              </a:rPr>
              <a:t>。</a:t>
            </a:r>
            <a:endParaRPr lang="zh-CN" altLang="en-US" b="1" dirty="0">
              <a:solidFill>
                <a:srgbClr val="0070C0"/>
              </a:solidFill>
              <a:latin typeface="仿宋" pitchFamily="49" charset="-122"/>
              <a:ea typeface="仿宋" pitchFamily="49" charset="-122"/>
            </a:endParaRPr>
          </a:p>
          <a:p>
            <a:pPr algn="just">
              <a:lnSpc>
                <a:spcPct val="120000"/>
              </a:lnSpc>
              <a:spcBef>
                <a:spcPct val="20000"/>
              </a:spcBef>
            </a:pPr>
            <a:r>
              <a:rPr lang="zh-CN" altLang="en-US" b="1" dirty="0">
                <a:solidFill>
                  <a:srgbClr val="0070C0"/>
                </a:solidFill>
                <a:latin typeface="仿宋" pitchFamily="49" charset="-122"/>
                <a:ea typeface="仿宋" pitchFamily="49" charset="-122"/>
              </a:rPr>
              <a:t>    </a:t>
            </a:r>
            <a:r>
              <a:rPr lang="en-US" altLang="zh-CN" b="1" dirty="0">
                <a:solidFill>
                  <a:srgbClr val="0070C0"/>
                </a:solidFill>
                <a:latin typeface="仿宋" pitchFamily="49" charset="-122"/>
                <a:ea typeface="仿宋" pitchFamily="49" charset="-122"/>
              </a:rPr>
              <a:t>(2</a:t>
            </a:r>
            <a:r>
              <a:rPr lang="en-US" altLang="zh-CN" b="1" dirty="0" smtClean="0">
                <a:solidFill>
                  <a:srgbClr val="0070C0"/>
                </a:solidFill>
                <a:latin typeface="仿宋" pitchFamily="49" charset="-122"/>
                <a:ea typeface="仿宋" pitchFamily="49" charset="-122"/>
              </a:rPr>
              <a:t>)</a:t>
            </a:r>
            <a:r>
              <a:rPr lang="zh-CN" altLang="en-US" b="1" dirty="0" smtClean="0">
                <a:solidFill>
                  <a:srgbClr val="0070C0"/>
                </a:solidFill>
                <a:latin typeface="仿宋" pitchFamily="49" charset="-122"/>
                <a:ea typeface="仿宋" pitchFamily="49" charset="-122"/>
              </a:rPr>
              <a:t>用于</a:t>
            </a:r>
            <a:r>
              <a:rPr lang="zh-CN" altLang="en-US" b="1" dirty="0">
                <a:solidFill>
                  <a:srgbClr val="0070C0"/>
                </a:solidFill>
                <a:latin typeface="仿宋" pitchFamily="49" charset="-122"/>
                <a:ea typeface="仿宋" pitchFamily="49" charset="-122"/>
              </a:rPr>
              <a:t>生成节点的选择</a:t>
            </a:r>
            <a:r>
              <a:rPr lang="en-US" altLang="zh-CN" b="1" dirty="0">
                <a:solidFill>
                  <a:srgbClr val="0070C0"/>
                </a:solidFill>
                <a:latin typeface="仿宋" pitchFamily="49" charset="-122"/>
                <a:ea typeface="仿宋" pitchFamily="49" charset="-122"/>
              </a:rPr>
              <a:t>,</a:t>
            </a:r>
            <a:r>
              <a:rPr lang="zh-CN" altLang="en-US" b="1" dirty="0">
                <a:solidFill>
                  <a:srgbClr val="0070C0"/>
                </a:solidFill>
                <a:latin typeface="仿宋" pitchFamily="49" charset="-122"/>
                <a:ea typeface="仿宋" pitchFamily="49" charset="-122"/>
              </a:rPr>
              <a:t>即用于决定应生成哪些后续节点</a:t>
            </a:r>
            <a:r>
              <a:rPr lang="en-US" altLang="zh-CN" b="1" dirty="0">
                <a:solidFill>
                  <a:srgbClr val="0070C0"/>
                </a:solidFill>
                <a:latin typeface="仿宋" pitchFamily="49" charset="-122"/>
                <a:ea typeface="仿宋" pitchFamily="49" charset="-122"/>
              </a:rPr>
              <a:t>,</a:t>
            </a:r>
            <a:r>
              <a:rPr lang="zh-CN" altLang="en-US" b="1" dirty="0">
                <a:solidFill>
                  <a:srgbClr val="0070C0"/>
                </a:solidFill>
                <a:latin typeface="仿宋" pitchFamily="49" charset="-122"/>
                <a:ea typeface="仿宋" pitchFamily="49" charset="-122"/>
              </a:rPr>
              <a:t>以免盲目地生成过多无用节点</a:t>
            </a:r>
            <a:r>
              <a:rPr lang="zh-CN" altLang="en-US" b="1" dirty="0" smtClean="0">
                <a:solidFill>
                  <a:srgbClr val="0070C0"/>
                </a:solidFill>
                <a:latin typeface="仿宋" pitchFamily="49" charset="-122"/>
                <a:ea typeface="仿宋" pitchFamily="49" charset="-122"/>
              </a:rPr>
              <a:t>。</a:t>
            </a:r>
            <a:endParaRPr lang="zh-CN" altLang="en-US" b="1" dirty="0">
              <a:solidFill>
                <a:srgbClr val="0070C0"/>
              </a:solidFill>
              <a:latin typeface="仿宋" pitchFamily="49" charset="-122"/>
              <a:ea typeface="仿宋" pitchFamily="49" charset="-122"/>
            </a:endParaRPr>
          </a:p>
          <a:p>
            <a:pPr algn="just">
              <a:lnSpc>
                <a:spcPct val="120000"/>
              </a:lnSpc>
              <a:spcBef>
                <a:spcPct val="20000"/>
              </a:spcBef>
            </a:pPr>
            <a:r>
              <a:rPr lang="zh-CN" altLang="en-US" b="1" dirty="0">
                <a:solidFill>
                  <a:srgbClr val="0070C0"/>
                </a:solidFill>
                <a:latin typeface="仿宋" pitchFamily="49" charset="-122"/>
                <a:ea typeface="仿宋" pitchFamily="49" charset="-122"/>
              </a:rPr>
              <a:t>    </a:t>
            </a:r>
            <a:r>
              <a:rPr lang="en-US" altLang="zh-CN" b="1" dirty="0">
                <a:solidFill>
                  <a:srgbClr val="0070C0"/>
                </a:solidFill>
                <a:latin typeface="仿宋" pitchFamily="49" charset="-122"/>
                <a:ea typeface="仿宋" pitchFamily="49" charset="-122"/>
              </a:rPr>
              <a:t>(3</a:t>
            </a:r>
            <a:r>
              <a:rPr lang="en-US" altLang="zh-CN" b="1" dirty="0" smtClean="0">
                <a:solidFill>
                  <a:srgbClr val="0070C0"/>
                </a:solidFill>
                <a:latin typeface="仿宋" pitchFamily="49" charset="-122"/>
                <a:ea typeface="仿宋" pitchFamily="49" charset="-122"/>
              </a:rPr>
              <a:t>)</a:t>
            </a:r>
            <a:r>
              <a:rPr lang="zh-CN" altLang="en-US" b="1" dirty="0" smtClean="0">
                <a:solidFill>
                  <a:srgbClr val="0070C0"/>
                </a:solidFill>
                <a:latin typeface="仿宋" pitchFamily="49" charset="-122"/>
                <a:ea typeface="仿宋" pitchFamily="49" charset="-122"/>
              </a:rPr>
              <a:t>用于</a:t>
            </a:r>
            <a:r>
              <a:rPr lang="zh-CN" altLang="en-US" b="1" dirty="0">
                <a:solidFill>
                  <a:srgbClr val="0070C0"/>
                </a:solidFill>
                <a:latin typeface="仿宋" pitchFamily="49" charset="-122"/>
                <a:ea typeface="仿宋" pitchFamily="49" charset="-122"/>
              </a:rPr>
              <a:t>删除节点的选择</a:t>
            </a:r>
            <a:r>
              <a:rPr lang="en-US" altLang="zh-CN" b="1" dirty="0">
                <a:solidFill>
                  <a:srgbClr val="0070C0"/>
                </a:solidFill>
                <a:latin typeface="仿宋" pitchFamily="49" charset="-122"/>
                <a:ea typeface="仿宋" pitchFamily="49" charset="-122"/>
              </a:rPr>
              <a:t>,</a:t>
            </a:r>
            <a:r>
              <a:rPr lang="zh-CN" altLang="en-US" b="1" dirty="0">
                <a:solidFill>
                  <a:srgbClr val="0070C0"/>
                </a:solidFill>
                <a:latin typeface="仿宋" pitchFamily="49" charset="-122"/>
                <a:ea typeface="仿宋" pitchFamily="49" charset="-122"/>
              </a:rPr>
              <a:t>即用于决定应删除哪些无用节点</a:t>
            </a:r>
            <a:r>
              <a:rPr lang="en-US" altLang="zh-CN" b="1" dirty="0">
                <a:solidFill>
                  <a:srgbClr val="0070C0"/>
                </a:solidFill>
                <a:latin typeface="仿宋" pitchFamily="49" charset="-122"/>
                <a:ea typeface="仿宋" pitchFamily="49" charset="-122"/>
              </a:rPr>
              <a:t>, </a:t>
            </a:r>
            <a:r>
              <a:rPr lang="zh-CN" altLang="en-US" b="1" dirty="0">
                <a:solidFill>
                  <a:srgbClr val="0070C0"/>
                </a:solidFill>
                <a:latin typeface="仿宋" pitchFamily="49" charset="-122"/>
                <a:ea typeface="仿宋" pitchFamily="49" charset="-122"/>
              </a:rPr>
              <a:t>以免造成进一步的时空浪费。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93252">
                                            <p:txEl>
                                              <p:pRg st="0" end="0"/>
                                            </p:txEl>
                                          </p:spTgt>
                                        </p:tgtEl>
                                        <p:attrNameLst>
                                          <p:attrName>style.visibility</p:attrName>
                                        </p:attrNameLst>
                                      </p:cBhvr>
                                      <p:to>
                                        <p:strVal val="visible"/>
                                      </p:to>
                                    </p:set>
                                    <p:animEffect transition="in" filter="blinds(horizontal)">
                                      <p:cBhvr>
                                        <p:cTn id="7" dur="500"/>
                                        <p:tgtEl>
                                          <p:spTgt spid="6932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93252">
                                            <p:txEl>
                                              <p:pRg st="1" end="1"/>
                                            </p:txEl>
                                          </p:spTgt>
                                        </p:tgtEl>
                                        <p:attrNameLst>
                                          <p:attrName>style.visibility</p:attrName>
                                        </p:attrNameLst>
                                      </p:cBhvr>
                                      <p:to>
                                        <p:strVal val="visible"/>
                                      </p:to>
                                    </p:set>
                                    <p:animEffect transition="in" filter="blinds(horizontal)">
                                      <p:cBhvr>
                                        <p:cTn id="12" dur="500"/>
                                        <p:tgtEl>
                                          <p:spTgt spid="69325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93252">
                                            <p:txEl>
                                              <p:pRg st="2" end="2"/>
                                            </p:txEl>
                                          </p:spTgt>
                                        </p:tgtEl>
                                        <p:attrNameLst>
                                          <p:attrName>style.visibility</p:attrName>
                                        </p:attrNameLst>
                                      </p:cBhvr>
                                      <p:to>
                                        <p:strVal val="visible"/>
                                      </p:to>
                                    </p:set>
                                    <p:animEffect transition="in" filter="blinds(horizontal)">
                                      <p:cBhvr>
                                        <p:cTn id="17" dur="500"/>
                                        <p:tgtEl>
                                          <p:spTgt spid="69325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93252">
                                            <p:txEl>
                                              <p:pRg st="3" end="3"/>
                                            </p:txEl>
                                          </p:spTgt>
                                        </p:tgtEl>
                                        <p:attrNameLst>
                                          <p:attrName>style.visibility</p:attrName>
                                        </p:attrNameLst>
                                      </p:cBhvr>
                                      <p:to>
                                        <p:strVal val="visible"/>
                                      </p:to>
                                    </p:set>
                                    <p:animEffect transition="in" filter="blinds(horizontal)">
                                      <p:cBhvr>
                                        <p:cTn id="22" dur="500"/>
                                        <p:tgtEl>
                                          <p:spTgt spid="693252">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693252">
                                            <p:txEl>
                                              <p:pRg st="4" end="4"/>
                                            </p:txEl>
                                          </p:spTgt>
                                        </p:tgtEl>
                                        <p:attrNameLst>
                                          <p:attrName>style.visibility</p:attrName>
                                        </p:attrNameLst>
                                      </p:cBhvr>
                                      <p:to>
                                        <p:strVal val="visible"/>
                                      </p:to>
                                    </p:set>
                                    <p:animEffect transition="in" filter="blinds(horizontal)">
                                      <p:cBhvr>
                                        <p:cTn id="25" dur="500"/>
                                        <p:tgtEl>
                                          <p:spTgt spid="693252">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693252">
                                            <p:txEl>
                                              <p:pRg st="5" end="5"/>
                                            </p:txEl>
                                          </p:spTgt>
                                        </p:tgtEl>
                                        <p:attrNameLst>
                                          <p:attrName>style.visibility</p:attrName>
                                        </p:attrNameLst>
                                      </p:cBhvr>
                                      <p:to>
                                        <p:strVal val="visible"/>
                                      </p:to>
                                    </p:set>
                                    <p:animEffect transition="in" filter="blinds(horizontal)">
                                      <p:cBhvr>
                                        <p:cTn id="28" dur="500"/>
                                        <p:tgtEl>
                                          <p:spTgt spid="693252">
                                            <p:txEl>
                                              <p:pRg st="5" end="5"/>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693252">
                                            <p:txEl>
                                              <p:pRg st="6" end="6"/>
                                            </p:txEl>
                                          </p:spTgt>
                                        </p:tgtEl>
                                        <p:attrNameLst>
                                          <p:attrName>style.visibility</p:attrName>
                                        </p:attrNameLst>
                                      </p:cBhvr>
                                      <p:to>
                                        <p:strVal val="visible"/>
                                      </p:to>
                                    </p:set>
                                    <p:animEffect transition="in" filter="blinds(horizontal)">
                                      <p:cBhvr>
                                        <p:cTn id="31" dur="500"/>
                                        <p:tgtEl>
                                          <p:spTgt spid="69325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300" name="Text Box 4"/>
          <p:cNvSpPr txBox="1">
            <a:spLocks noChangeArrowheads="1"/>
          </p:cNvSpPr>
          <p:nvPr/>
        </p:nvSpPr>
        <p:spPr bwMode="auto">
          <a:xfrm>
            <a:off x="785786" y="928670"/>
            <a:ext cx="7572428" cy="3970318"/>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en-US" altLang="zh-CN" b="1" dirty="0" smtClean="0">
                <a:solidFill>
                  <a:srgbClr val="0070C0"/>
                </a:solidFill>
                <a:latin typeface="楷体" pitchFamily="49" charset="-122"/>
                <a:ea typeface="楷体" pitchFamily="49" charset="-122"/>
              </a:rPr>
              <a:t>  3</a:t>
            </a:r>
            <a:r>
              <a:rPr lang="en-US" altLang="zh-CN" b="1" dirty="0">
                <a:solidFill>
                  <a:srgbClr val="0070C0"/>
                </a:solidFill>
                <a:latin typeface="楷体" pitchFamily="49" charset="-122"/>
                <a:ea typeface="楷体" pitchFamily="49" charset="-122"/>
              </a:rPr>
              <a:t>.</a:t>
            </a:r>
            <a:r>
              <a:rPr lang="zh-CN" altLang="en-US" b="1" dirty="0">
                <a:solidFill>
                  <a:srgbClr val="0070C0"/>
                </a:solidFill>
                <a:latin typeface="楷体" pitchFamily="49" charset="-122"/>
                <a:ea typeface="楷体" pitchFamily="49" charset="-122"/>
              </a:rPr>
              <a:t>启发</a:t>
            </a:r>
            <a:r>
              <a:rPr lang="zh-CN" altLang="en-US" b="1" dirty="0" smtClean="0">
                <a:solidFill>
                  <a:srgbClr val="0070C0"/>
                </a:solidFill>
                <a:latin typeface="楷体" pitchFamily="49" charset="-122"/>
                <a:ea typeface="楷体" pitchFamily="49" charset="-122"/>
              </a:rPr>
              <a:t>函数</a:t>
            </a:r>
            <a:endParaRPr lang="zh-CN" altLang="en-US" dirty="0">
              <a:solidFill>
                <a:srgbClr val="0070C0"/>
              </a:solidFill>
              <a:latin typeface="楷体" pitchFamily="49" charset="-122"/>
              <a:ea typeface="楷体" pitchFamily="49" charset="-122"/>
            </a:endParaRPr>
          </a:p>
          <a:p>
            <a:pPr algn="just">
              <a:lnSpc>
                <a:spcPct val="150000"/>
              </a:lnSpc>
              <a:spcBef>
                <a:spcPct val="20000"/>
              </a:spcBef>
            </a:pPr>
            <a:r>
              <a:rPr lang="zh-CN" altLang="en-US" dirty="0"/>
              <a:t>　　</a:t>
            </a:r>
            <a:r>
              <a:rPr lang="zh-CN" altLang="en-US" dirty="0">
                <a:solidFill>
                  <a:srgbClr val="0070C0"/>
                </a:solidFill>
                <a:ea typeface="仿宋_GB2312" pitchFamily="49" charset="-122"/>
              </a:rPr>
              <a:t>启发函数是用来估计搜索树上节点</a:t>
            </a:r>
            <a:r>
              <a:rPr lang="en-US" altLang="zh-CN" i="1" dirty="0">
                <a:solidFill>
                  <a:srgbClr val="0070C0"/>
                </a:solidFill>
                <a:ea typeface="仿宋_GB2312" pitchFamily="49" charset="-122"/>
              </a:rPr>
              <a:t>x</a:t>
            </a:r>
            <a:r>
              <a:rPr lang="zh-CN" altLang="en-US" dirty="0">
                <a:solidFill>
                  <a:srgbClr val="0070C0"/>
                </a:solidFill>
                <a:ea typeface="仿宋_GB2312" pitchFamily="49" charset="-122"/>
              </a:rPr>
              <a:t>与目标节点</a:t>
            </a:r>
            <a:r>
              <a:rPr lang="en-US" altLang="zh-CN" i="1" dirty="0" err="1">
                <a:solidFill>
                  <a:srgbClr val="0070C0"/>
                </a:solidFill>
                <a:ea typeface="仿宋_GB2312" pitchFamily="49" charset="-122"/>
              </a:rPr>
              <a:t>S</a:t>
            </a:r>
            <a:r>
              <a:rPr lang="en-US" altLang="zh-CN" i="1" baseline="-25000" dirty="0" err="1">
                <a:solidFill>
                  <a:srgbClr val="0070C0"/>
                </a:solidFill>
                <a:ea typeface="仿宋_GB2312" pitchFamily="49" charset="-122"/>
              </a:rPr>
              <a:t>g</a:t>
            </a:r>
            <a:r>
              <a:rPr lang="zh-CN" altLang="en-US" dirty="0">
                <a:solidFill>
                  <a:srgbClr val="0070C0"/>
                </a:solidFill>
                <a:ea typeface="仿宋_GB2312" pitchFamily="49" charset="-122"/>
              </a:rPr>
              <a:t>接近程度的一种函数</a:t>
            </a:r>
            <a:r>
              <a:rPr lang="en-US" altLang="zh-CN" dirty="0">
                <a:solidFill>
                  <a:srgbClr val="0070C0"/>
                </a:solidFill>
                <a:ea typeface="仿宋_GB2312" pitchFamily="49" charset="-122"/>
              </a:rPr>
              <a:t>, </a:t>
            </a:r>
            <a:r>
              <a:rPr lang="zh-CN" altLang="en-US" dirty="0">
                <a:solidFill>
                  <a:srgbClr val="0070C0"/>
                </a:solidFill>
                <a:ea typeface="仿宋_GB2312" pitchFamily="49" charset="-122"/>
              </a:rPr>
              <a:t>通常记为</a:t>
            </a:r>
            <a:r>
              <a:rPr lang="en-US" altLang="zh-CN" i="1" dirty="0">
                <a:solidFill>
                  <a:srgbClr val="0070C0"/>
                </a:solidFill>
                <a:ea typeface="仿宋_GB2312" pitchFamily="49" charset="-122"/>
              </a:rPr>
              <a:t>h</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x</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a:t>
            </a:r>
          </a:p>
          <a:p>
            <a:pPr>
              <a:lnSpc>
                <a:spcPct val="120000"/>
              </a:lnSpc>
              <a:spcBef>
                <a:spcPct val="20000"/>
              </a:spcBef>
            </a:pPr>
            <a:r>
              <a:rPr lang="en-US" altLang="zh-CN" b="1" dirty="0" smtClean="0">
                <a:solidFill>
                  <a:srgbClr val="0070C0"/>
                </a:solidFill>
                <a:latin typeface="楷体" pitchFamily="49" charset="-122"/>
                <a:ea typeface="楷体" pitchFamily="49" charset="-122"/>
              </a:rPr>
              <a:t>  4</a:t>
            </a:r>
            <a:r>
              <a:rPr lang="en-US" altLang="zh-CN" b="1" dirty="0">
                <a:solidFill>
                  <a:srgbClr val="0070C0"/>
                </a:solidFill>
                <a:latin typeface="楷体" pitchFamily="49" charset="-122"/>
                <a:ea typeface="楷体" pitchFamily="49" charset="-122"/>
              </a:rPr>
              <a:t>.</a:t>
            </a:r>
            <a:r>
              <a:rPr lang="zh-CN" altLang="en-US" b="1" dirty="0">
                <a:solidFill>
                  <a:srgbClr val="0070C0"/>
                </a:solidFill>
                <a:latin typeface="楷体" pitchFamily="49" charset="-122"/>
                <a:ea typeface="楷体" pitchFamily="49" charset="-122"/>
              </a:rPr>
              <a:t>启发式搜索</a:t>
            </a:r>
            <a:r>
              <a:rPr lang="zh-CN" altLang="en-US" b="1" dirty="0" smtClean="0">
                <a:solidFill>
                  <a:srgbClr val="0070C0"/>
                </a:solidFill>
                <a:latin typeface="楷体" pitchFamily="49" charset="-122"/>
                <a:ea typeface="楷体" pitchFamily="49" charset="-122"/>
              </a:rPr>
              <a:t>算法</a:t>
            </a:r>
            <a:endParaRPr lang="zh-CN" altLang="en-US" dirty="0">
              <a:solidFill>
                <a:srgbClr val="0070C0"/>
              </a:solidFill>
              <a:latin typeface="楷体" pitchFamily="49" charset="-122"/>
              <a:ea typeface="楷体" pitchFamily="49" charset="-122"/>
            </a:endParaRPr>
          </a:p>
          <a:p>
            <a:pPr>
              <a:lnSpc>
                <a:spcPct val="120000"/>
              </a:lnSpc>
              <a:spcBef>
                <a:spcPct val="20000"/>
              </a:spcBef>
            </a:pPr>
            <a:r>
              <a:rPr lang="zh-CN" altLang="en-US" dirty="0" smtClean="0"/>
              <a:t>    </a:t>
            </a:r>
            <a:r>
              <a:rPr lang="zh-CN" altLang="en-US" dirty="0"/>
              <a:t>　</a:t>
            </a:r>
            <a:r>
              <a:rPr lang="en-US" altLang="zh-CN" dirty="0">
                <a:solidFill>
                  <a:srgbClr val="0070C0"/>
                </a:solidFill>
                <a:latin typeface="方正姚体" pitchFamily="2" charset="-122"/>
                <a:ea typeface="方正姚体" pitchFamily="2" charset="-122"/>
              </a:rPr>
              <a:t>1) </a:t>
            </a:r>
            <a:r>
              <a:rPr lang="zh-CN" altLang="en-US" dirty="0">
                <a:solidFill>
                  <a:srgbClr val="0070C0"/>
                </a:solidFill>
                <a:latin typeface="方正姚体" pitchFamily="2" charset="-122"/>
                <a:ea typeface="方正姚体" pitchFamily="2" charset="-122"/>
              </a:rPr>
              <a:t>全局择优</a:t>
            </a:r>
            <a:r>
              <a:rPr lang="zh-CN" altLang="en-US" dirty="0" smtClean="0">
                <a:solidFill>
                  <a:srgbClr val="0070C0"/>
                </a:solidFill>
                <a:latin typeface="方正姚体" pitchFamily="2" charset="-122"/>
                <a:ea typeface="方正姚体" pitchFamily="2" charset="-122"/>
              </a:rPr>
              <a:t>搜索</a:t>
            </a:r>
            <a:endParaRPr lang="zh-CN" altLang="en-US" dirty="0">
              <a:solidFill>
                <a:srgbClr val="0070C0"/>
              </a:solidFill>
              <a:latin typeface="方正姚体" pitchFamily="2" charset="-122"/>
              <a:ea typeface="方正姚体" pitchFamily="2" charset="-122"/>
            </a:endParaRPr>
          </a:p>
          <a:p>
            <a:pPr>
              <a:lnSpc>
                <a:spcPct val="120000"/>
              </a:lnSpc>
              <a:spcBef>
                <a:spcPct val="20000"/>
              </a:spcBef>
            </a:pPr>
            <a:r>
              <a:rPr lang="zh-CN" altLang="en-US" dirty="0" smtClean="0">
                <a:solidFill>
                  <a:srgbClr val="0070C0"/>
                </a:solidFill>
                <a:latin typeface="方正姚体" pitchFamily="2" charset="-122"/>
                <a:ea typeface="方正姚体" pitchFamily="2" charset="-122"/>
              </a:rPr>
              <a:t>        </a:t>
            </a:r>
            <a:r>
              <a:rPr lang="en-US" altLang="zh-CN" dirty="0" smtClean="0">
                <a:solidFill>
                  <a:srgbClr val="0070C0"/>
                </a:solidFill>
                <a:latin typeface="方正姚体" pitchFamily="2" charset="-122"/>
                <a:ea typeface="方正姚体" pitchFamily="2" charset="-122"/>
              </a:rPr>
              <a:t>2</a:t>
            </a:r>
            <a:r>
              <a:rPr lang="en-US" altLang="zh-CN" dirty="0">
                <a:solidFill>
                  <a:srgbClr val="0070C0"/>
                </a:solidFill>
                <a:latin typeface="方正姚体" pitchFamily="2" charset="-122"/>
                <a:ea typeface="方正姚体" pitchFamily="2" charset="-122"/>
              </a:rPr>
              <a:t>) </a:t>
            </a:r>
            <a:r>
              <a:rPr lang="zh-CN" altLang="en-US" dirty="0">
                <a:solidFill>
                  <a:srgbClr val="0070C0"/>
                </a:solidFill>
                <a:latin typeface="方正姚体" pitchFamily="2" charset="-122"/>
                <a:ea typeface="方正姚体" pitchFamily="2" charset="-122"/>
              </a:rPr>
              <a:t>局部择优搜索</a:t>
            </a:r>
          </a:p>
          <a:p>
            <a:pPr algn="just">
              <a:lnSpc>
                <a:spcPct val="130000"/>
              </a:lnSpc>
              <a:spcBef>
                <a:spcPct val="50000"/>
              </a:spcBef>
            </a:pPr>
            <a:r>
              <a:rPr lang="zh-CN" altLang="en-US" dirty="0"/>
              <a:t>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95300">
                                            <p:txEl>
                                              <p:pRg st="0" end="0"/>
                                            </p:txEl>
                                          </p:spTgt>
                                        </p:tgtEl>
                                        <p:attrNameLst>
                                          <p:attrName>style.visibility</p:attrName>
                                        </p:attrNameLst>
                                      </p:cBhvr>
                                      <p:to>
                                        <p:strVal val="visible"/>
                                      </p:to>
                                    </p:set>
                                    <p:animEffect transition="in" filter="blinds(horizontal)">
                                      <p:cBhvr>
                                        <p:cTn id="7" dur="500"/>
                                        <p:tgtEl>
                                          <p:spTgt spid="6953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95300">
                                            <p:txEl>
                                              <p:pRg st="1" end="1"/>
                                            </p:txEl>
                                          </p:spTgt>
                                        </p:tgtEl>
                                        <p:attrNameLst>
                                          <p:attrName>style.visibility</p:attrName>
                                        </p:attrNameLst>
                                      </p:cBhvr>
                                      <p:to>
                                        <p:strVal val="visible"/>
                                      </p:to>
                                    </p:set>
                                    <p:animEffect transition="in" filter="blinds(horizontal)">
                                      <p:cBhvr>
                                        <p:cTn id="12" dur="500"/>
                                        <p:tgtEl>
                                          <p:spTgt spid="6953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95300">
                                            <p:txEl>
                                              <p:pRg st="2" end="2"/>
                                            </p:txEl>
                                          </p:spTgt>
                                        </p:tgtEl>
                                        <p:attrNameLst>
                                          <p:attrName>style.visibility</p:attrName>
                                        </p:attrNameLst>
                                      </p:cBhvr>
                                      <p:to>
                                        <p:strVal val="visible"/>
                                      </p:to>
                                    </p:set>
                                    <p:animEffect transition="in" filter="blinds(horizontal)">
                                      <p:cBhvr>
                                        <p:cTn id="17" dur="500"/>
                                        <p:tgtEl>
                                          <p:spTgt spid="6953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95300">
                                            <p:txEl>
                                              <p:pRg st="3" end="3"/>
                                            </p:txEl>
                                          </p:spTgt>
                                        </p:tgtEl>
                                        <p:attrNameLst>
                                          <p:attrName>style.visibility</p:attrName>
                                        </p:attrNameLst>
                                      </p:cBhvr>
                                      <p:to>
                                        <p:strVal val="visible"/>
                                      </p:to>
                                    </p:set>
                                    <p:animEffect transition="in" filter="blinds(horizontal)">
                                      <p:cBhvr>
                                        <p:cTn id="22" dur="500"/>
                                        <p:tgtEl>
                                          <p:spTgt spid="695300">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695300">
                                            <p:txEl>
                                              <p:pRg st="4" end="4"/>
                                            </p:txEl>
                                          </p:spTgt>
                                        </p:tgtEl>
                                        <p:attrNameLst>
                                          <p:attrName>style.visibility</p:attrName>
                                        </p:attrNameLst>
                                      </p:cBhvr>
                                      <p:to>
                                        <p:strVal val="visible"/>
                                      </p:to>
                                    </p:set>
                                    <p:animEffect transition="in" filter="blinds(horizontal)">
                                      <p:cBhvr>
                                        <p:cTn id="25" dur="500"/>
                                        <p:tgtEl>
                                          <p:spTgt spid="69530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8" name="Text Box 4"/>
          <p:cNvSpPr txBox="1">
            <a:spLocks noChangeArrowheads="1"/>
          </p:cNvSpPr>
          <p:nvPr/>
        </p:nvSpPr>
        <p:spPr bwMode="auto">
          <a:xfrm>
            <a:off x="857224" y="714356"/>
            <a:ext cx="3033203" cy="461665"/>
          </a:xfrm>
          <a:prstGeom prst="rect">
            <a:avLst/>
          </a:prstGeom>
          <a:noFill/>
          <a:ln w="9525">
            <a:noFill/>
            <a:miter lim="800000"/>
            <a:headEnd/>
            <a:tailEnd/>
          </a:ln>
          <a:effectLst/>
        </p:spPr>
        <p:txBody>
          <a:bodyPr wrap="none">
            <a:spAutoFit/>
          </a:bodyPr>
          <a:lstStyle/>
          <a:p>
            <a:r>
              <a:rPr lang="zh-CN" altLang="en-US" dirty="0">
                <a:solidFill>
                  <a:srgbClr val="0070C0"/>
                </a:solidFill>
                <a:latin typeface="黑体" pitchFamily="49" charset="-122"/>
                <a:ea typeface="黑体" pitchFamily="49" charset="-122"/>
              </a:rPr>
              <a:t>全局择优搜索算法</a:t>
            </a:r>
            <a:r>
              <a:rPr lang="zh-CN" altLang="en-US" b="1" dirty="0">
                <a:solidFill>
                  <a:srgbClr val="0070C0"/>
                </a:solidFill>
                <a:latin typeface="宋体" charset="-122"/>
              </a:rPr>
              <a:t>：</a:t>
            </a:r>
            <a:r>
              <a:rPr lang="zh-CN" altLang="en-US" dirty="0">
                <a:solidFill>
                  <a:srgbClr val="0070C0"/>
                </a:solidFill>
              </a:rPr>
              <a:t> </a:t>
            </a:r>
          </a:p>
        </p:txBody>
      </p:sp>
      <p:sp>
        <p:nvSpPr>
          <p:cNvPr id="697349" name="Text Box 5"/>
          <p:cNvSpPr txBox="1">
            <a:spLocks noChangeArrowheads="1"/>
          </p:cNvSpPr>
          <p:nvPr/>
        </p:nvSpPr>
        <p:spPr bwMode="auto">
          <a:xfrm>
            <a:off x="714348" y="1196975"/>
            <a:ext cx="7786742" cy="5041380"/>
          </a:xfrm>
          <a:prstGeom prst="rect">
            <a:avLst/>
          </a:prstGeom>
          <a:noFill/>
          <a:ln w="9525">
            <a:noFill/>
            <a:miter lim="800000"/>
            <a:headEnd/>
            <a:tailEnd/>
          </a:ln>
          <a:effectLst/>
        </p:spPr>
        <p:txBody>
          <a:bodyPr wrap="square">
            <a:spAutoFit/>
          </a:bodyPr>
          <a:lstStyle/>
          <a:p>
            <a:pPr algn="just">
              <a:lnSpc>
                <a:spcPct val="50000"/>
              </a:lnSpc>
              <a:spcBef>
                <a:spcPct val="20000"/>
              </a:spcBef>
            </a:pPr>
            <a:r>
              <a:rPr lang="zh-CN" altLang="en-US" dirty="0" smtClean="0">
                <a:solidFill>
                  <a:srgbClr val="0070C0"/>
                </a:solidFill>
              </a:rPr>
              <a:t> </a:t>
            </a:r>
            <a:r>
              <a:rPr lang="zh-CN" altLang="en-US" spc="-300" dirty="0" smtClean="0">
                <a:solidFill>
                  <a:srgbClr val="0070C0"/>
                </a:solidFill>
                <a:ea typeface="宋体" pitchFamily="2" charset="-122"/>
                <a:cs typeface="Times New Roman" pitchFamily="18" charset="0"/>
                <a:sym typeface="Symbol"/>
              </a:rPr>
              <a:t>        </a:t>
            </a:r>
            <a:r>
              <a:rPr lang="zh-CN" altLang="en-US" spc="-300" dirty="0" smtClean="0">
                <a:solidFill>
                  <a:srgbClr val="0070C0"/>
                </a:solidFill>
                <a:ea typeface="宋体" pitchFamily="2" charset="-122"/>
                <a:cs typeface="Times New Roman" pitchFamily="18" charset="0"/>
              </a:rPr>
              <a:t> </a:t>
            </a:r>
            <a:r>
              <a:rPr lang="zh-CN" altLang="en-US" spc="-300" dirty="0" smtClean="0">
                <a:solidFill>
                  <a:srgbClr val="0070C0"/>
                </a:solidFill>
                <a:ea typeface="宋体" pitchFamily="2" charset="-122"/>
                <a:cs typeface="Times New Roman" pitchFamily="18" charset="0"/>
                <a:sym typeface="Symbol"/>
              </a:rPr>
              <a:t>               </a:t>
            </a:r>
            <a:endParaRPr lang="en-US" altLang="zh-CN" dirty="0" smtClean="0">
              <a:solidFill>
                <a:srgbClr val="0070C0"/>
              </a:solidFill>
            </a:endParaRPr>
          </a:p>
          <a:p>
            <a:pPr algn="just">
              <a:lnSpc>
                <a:spcPts val="3600"/>
              </a:lnSpc>
              <a:spcBef>
                <a:spcPts val="0"/>
              </a:spcBef>
            </a:pPr>
            <a:r>
              <a:rPr lang="zh-CN" altLang="en-US" dirty="0" smtClean="0">
                <a:solidFill>
                  <a:srgbClr val="0070C0"/>
                </a:solidFill>
                <a:ea typeface="方正姚体" pitchFamily="2" charset="-122"/>
                <a:cs typeface="Times New Roman" pitchFamily="18" charset="0"/>
              </a:rPr>
              <a:t>　   </a:t>
            </a:r>
            <a:r>
              <a:rPr lang="en-US" altLang="zh-CN" dirty="0" smtClean="0">
                <a:solidFill>
                  <a:srgbClr val="0070C0"/>
                </a:solidFill>
                <a:ea typeface="方正姚体" pitchFamily="2" charset="-122"/>
                <a:cs typeface="Times New Roman" pitchFamily="18" charset="0"/>
              </a:rPr>
              <a:t>(1) </a:t>
            </a:r>
            <a:r>
              <a:rPr lang="zh-CN" altLang="en-US" dirty="0" smtClean="0">
                <a:solidFill>
                  <a:srgbClr val="0070C0"/>
                </a:solidFill>
                <a:ea typeface="方正姚体" pitchFamily="2" charset="-122"/>
                <a:cs typeface="Times New Roman" pitchFamily="18" charset="0"/>
              </a:rPr>
              <a:t>把初始节点</a:t>
            </a:r>
            <a:r>
              <a:rPr lang="en-US" altLang="zh-CN" i="1" dirty="0" smtClean="0">
                <a:solidFill>
                  <a:srgbClr val="0070C0"/>
                </a:solidFill>
                <a:ea typeface="方正姚体" pitchFamily="2" charset="-122"/>
                <a:cs typeface="Times New Roman" pitchFamily="18" charset="0"/>
              </a:rPr>
              <a:t>S</a:t>
            </a:r>
            <a:r>
              <a:rPr lang="en-US" altLang="zh-CN" baseline="-25000" dirty="0" smtClean="0">
                <a:solidFill>
                  <a:srgbClr val="0070C0"/>
                </a:solidFill>
                <a:ea typeface="方正姚体" pitchFamily="2" charset="-122"/>
                <a:cs typeface="Times New Roman" pitchFamily="18" charset="0"/>
              </a:rPr>
              <a:t>o</a:t>
            </a:r>
            <a:r>
              <a:rPr lang="zh-CN" altLang="en-US" dirty="0" smtClean="0">
                <a:solidFill>
                  <a:srgbClr val="0070C0"/>
                </a:solidFill>
                <a:ea typeface="方正姚体" pitchFamily="2" charset="-122"/>
                <a:cs typeface="Times New Roman" pitchFamily="18" charset="0"/>
              </a:rPr>
              <a:t>放入</a:t>
            </a:r>
            <a:r>
              <a:rPr lang="en-US" altLang="zh-CN" i="1" dirty="0" smtClean="0">
                <a:solidFill>
                  <a:srgbClr val="0070C0"/>
                </a:solidFill>
                <a:ea typeface="方正姚体" pitchFamily="2" charset="-122"/>
                <a:cs typeface="Times New Roman" pitchFamily="18" charset="0"/>
              </a:rPr>
              <a:t>OPEN</a:t>
            </a:r>
            <a:r>
              <a:rPr lang="zh-CN" altLang="en-US" dirty="0" smtClean="0">
                <a:solidFill>
                  <a:srgbClr val="0070C0"/>
                </a:solidFill>
                <a:ea typeface="方正姚体" pitchFamily="2" charset="-122"/>
                <a:cs typeface="Times New Roman" pitchFamily="18" charset="0"/>
              </a:rPr>
              <a:t>表中</a:t>
            </a:r>
            <a:r>
              <a:rPr lang="en-US" altLang="zh-CN" dirty="0" smtClean="0">
                <a:solidFill>
                  <a:srgbClr val="0070C0"/>
                </a:solidFill>
                <a:ea typeface="方正姚体" pitchFamily="2" charset="-122"/>
                <a:cs typeface="Times New Roman" pitchFamily="18" charset="0"/>
              </a:rPr>
              <a:t>,</a:t>
            </a:r>
            <a:r>
              <a:rPr lang="zh-CN" altLang="en-US" dirty="0" smtClean="0">
                <a:solidFill>
                  <a:srgbClr val="0070C0"/>
                </a:solidFill>
                <a:ea typeface="方正姚体" pitchFamily="2" charset="-122"/>
                <a:cs typeface="Times New Roman" pitchFamily="18" charset="0"/>
              </a:rPr>
              <a:t>计算</a:t>
            </a:r>
            <a:r>
              <a:rPr lang="en-US" altLang="zh-CN" i="1" dirty="0" smtClean="0">
                <a:solidFill>
                  <a:srgbClr val="0070C0"/>
                </a:solidFill>
                <a:ea typeface="方正姚体" pitchFamily="2" charset="-122"/>
                <a:cs typeface="Times New Roman" pitchFamily="18" charset="0"/>
              </a:rPr>
              <a:t>h</a:t>
            </a:r>
            <a:r>
              <a:rPr lang="en-US" altLang="zh-CN" dirty="0" smtClean="0">
                <a:solidFill>
                  <a:srgbClr val="0070C0"/>
                </a:solidFill>
                <a:ea typeface="方正姚体" pitchFamily="2" charset="-122"/>
                <a:cs typeface="Times New Roman" pitchFamily="18" charset="0"/>
              </a:rPr>
              <a:t>(</a:t>
            </a:r>
            <a:r>
              <a:rPr lang="en-US" altLang="zh-CN" i="1" dirty="0" smtClean="0">
                <a:solidFill>
                  <a:srgbClr val="0070C0"/>
                </a:solidFill>
                <a:ea typeface="方正姚体" pitchFamily="2" charset="-122"/>
                <a:cs typeface="Times New Roman" pitchFamily="18" charset="0"/>
              </a:rPr>
              <a:t>S</a:t>
            </a:r>
            <a:r>
              <a:rPr lang="en-US" altLang="zh-CN" baseline="-25000" dirty="0" smtClean="0">
                <a:solidFill>
                  <a:srgbClr val="0070C0"/>
                </a:solidFill>
                <a:ea typeface="方正姚体" pitchFamily="2" charset="-122"/>
                <a:cs typeface="Times New Roman" pitchFamily="18" charset="0"/>
              </a:rPr>
              <a:t>o</a:t>
            </a:r>
            <a:r>
              <a:rPr lang="en-US" altLang="zh-CN" dirty="0" smtClean="0">
                <a:solidFill>
                  <a:srgbClr val="0070C0"/>
                </a:solidFill>
                <a:ea typeface="方正姚体" pitchFamily="2" charset="-122"/>
                <a:cs typeface="Times New Roman" pitchFamily="18" charset="0"/>
              </a:rPr>
              <a:t>)</a:t>
            </a:r>
            <a:r>
              <a:rPr lang="zh-CN" altLang="en-US" dirty="0" smtClean="0">
                <a:solidFill>
                  <a:srgbClr val="0070C0"/>
                </a:solidFill>
                <a:ea typeface="方正姚体" pitchFamily="2" charset="-122"/>
                <a:cs typeface="Times New Roman" pitchFamily="18" charset="0"/>
              </a:rPr>
              <a:t>。</a:t>
            </a:r>
          </a:p>
          <a:p>
            <a:pPr algn="just">
              <a:lnSpc>
                <a:spcPts val="3600"/>
              </a:lnSpc>
              <a:spcBef>
                <a:spcPct val="20000"/>
              </a:spcBef>
            </a:pPr>
            <a:r>
              <a:rPr lang="zh-CN" altLang="en-US" dirty="0" smtClean="0">
                <a:solidFill>
                  <a:srgbClr val="0070C0"/>
                </a:solidFill>
                <a:ea typeface="方正姚体" pitchFamily="2" charset="-122"/>
                <a:cs typeface="Times New Roman" pitchFamily="18" charset="0"/>
              </a:rPr>
              <a:t>   　</a:t>
            </a:r>
            <a:r>
              <a:rPr lang="en-US" altLang="zh-CN" dirty="0" smtClean="0">
                <a:solidFill>
                  <a:srgbClr val="0070C0"/>
                </a:solidFill>
                <a:ea typeface="方正姚体" pitchFamily="2" charset="-122"/>
                <a:cs typeface="Times New Roman" pitchFamily="18" charset="0"/>
              </a:rPr>
              <a:t>(2) </a:t>
            </a:r>
            <a:r>
              <a:rPr lang="zh-CN" altLang="en-US" dirty="0" smtClean="0">
                <a:solidFill>
                  <a:srgbClr val="0070C0"/>
                </a:solidFill>
                <a:ea typeface="方正姚体" pitchFamily="2" charset="-122"/>
                <a:cs typeface="Times New Roman" pitchFamily="18" charset="0"/>
              </a:rPr>
              <a:t>若</a:t>
            </a:r>
            <a:r>
              <a:rPr lang="en-US" altLang="zh-CN" i="1" dirty="0" smtClean="0">
                <a:solidFill>
                  <a:srgbClr val="0070C0"/>
                </a:solidFill>
                <a:ea typeface="方正姚体" pitchFamily="2" charset="-122"/>
                <a:cs typeface="Times New Roman" pitchFamily="18" charset="0"/>
              </a:rPr>
              <a:t>OPEN</a:t>
            </a:r>
            <a:r>
              <a:rPr lang="zh-CN" altLang="en-US" dirty="0" smtClean="0">
                <a:solidFill>
                  <a:srgbClr val="0070C0"/>
                </a:solidFill>
                <a:ea typeface="方正姚体" pitchFamily="2" charset="-122"/>
                <a:cs typeface="Times New Roman" pitchFamily="18" charset="0"/>
              </a:rPr>
              <a:t>表为空</a:t>
            </a:r>
            <a:r>
              <a:rPr lang="en-US" altLang="zh-CN" dirty="0" smtClean="0">
                <a:solidFill>
                  <a:srgbClr val="0070C0"/>
                </a:solidFill>
                <a:ea typeface="方正姚体" pitchFamily="2" charset="-122"/>
                <a:cs typeface="Times New Roman" pitchFamily="18" charset="0"/>
              </a:rPr>
              <a:t>,</a:t>
            </a:r>
            <a:r>
              <a:rPr lang="zh-CN" altLang="en-US" dirty="0" smtClean="0">
                <a:solidFill>
                  <a:srgbClr val="0070C0"/>
                </a:solidFill>
                <a:ea typeface="方正姚体" pitchFamily="2" charset="-122"/>
                <a:cs typeface="Times New Roman" pitchFamily="18" charset="0"/>
              </a:rPr>
              <a:t>则搜索失败</a:t>
            </a:r>
            <a:r>
              <a:rPr lang="en-US" altLang="zh-CN" dirty="0" smtClean="0">
                <a:solidFill>
                  <a:srgbClr val="0070C0"/>
                </a:solidFill>
                <a:ea typeface="方正姚体" pitchFamily="2" charset="-122"/>
                <a:cs typeface="Times New Roman" pitchFamily="18" charset="0"/>
              </a:rPr>
              <a:t>, </a:t>
            </a:r>
            <a:r>
              <a:rPr lang="zh-CN" altLang="en-US" dirty="0" smtClean="0">
                <a:solidFill>
                  <a:srgbClr val="0070C0"/>
                </a:solidFill>
                <a:ea typeface="方正姚体" pitchFamily="2" charset="-122"/>
                <a:cs typeface="Times New Roman" pitchFamily="18" charset="0"/>
              </a:rPr>
              <a:t>退出。</a:t>
            </a:r>
          </a:p>
          <a:p>
            <a:pPr algn="just">
              <a:lnSpc>
                <a:spcPts val="3600"/>
              </a:lnSpc>
              <a:spcBef>
                <a:spcPts val="0"/>
              </a:spcBef>
            </a:pPr>
            <a:r>
              <a:rPr lang="zh-CN" altLang="en-US" dirty="0" smtClean="0">
                <a:solidFill>
                  <a:srgbClr val="0070C0"/>
                </a:solidFill>
                <a:ea typeface="方正姚体" pitchFamily="2" charset="-122"/>
                <a:cs typeface="Times New Roman" pitchFamily="18" charset="0"/>
              </a:rPr>
              <a:t>　   </a:t>
            </a:r>
            <a:r>
              <a:rPr lang="en-US" altLang="zh-CN" dirty="0" smtClean="0">
                <a:solidFill>
                  <a:srgbClr val="0070C0"/>
                </a:solidFill>
                <a:ea typeface="方正姚体" pitchFamily="2" charset="-122"/>
                <a:cs typeface="Times New Roman" pitchFamily="18" charset="0"/>
              </a:rPr>
              <a:t>(3) </a:t>
            </a:r>
            <a:r>
              <a:rPr lang="zh-CN" altLang="en-US" dirty="0" smtClean="0">
                <a:solidFill>
                  <a:srgbClr val="0070C0"/>
                </a:solidFill>
                <a:ea typeface="方正姚体" pitchFamily="2" charset="-122"/>
                <a:cs typeface="Times New Roman" pitchFamily="18" charset="0"/>
              </a:rPr>
              <a:t>移出</a:t>
            </a:r>
            <a:r>
              <a:rPr lang="en-US" altLang="zh-CN" i="1" dirty="0" smtClean="0">
                <a:solidFill>
                  <a:srgbClr val="0070C0"/>
                </a:solidFill>
                <a:ea typeface="方正姚体" pitchFamily="2" charset="-122"/>
                <a:cs typeface="Times New Roman" pitchFamily="18" charset="0"/>
              </a:rPr>
              <a:t>OPEN</a:t>
            </a:r>
            <a:r>
              <a:rPr lang="zh-CN" altLang="en-US" dirty="0" smtClean="0">
                <a:solidFill>
                  <a:srgbClr val="0070C0"/>
                </a:solidFill>
                <a:ea typeface="方正姚体" pitchFamily="2" charset="-122"/>
                <a:cs typeface="Times New Roman" pitchFamily="18" charset="0"/>
              </a:rPr>
              <a:t>表中第一个节点</a:t>
            </a:r>
            <a:r>
              <a:rPr lang="en-US" altLang="zh-CN" dirty="0" smtClean="0">
                <a:solidFill>
                  <a:srgbClr val="0070C0"/>
                </a:solidFill>
                <a:ea typeface="方正姚体" pitchFamily="2" charset="-122"/>
                <a:cs typeface="Times New Roman" pitchFamily="18" charset="0"/>
              </a:rPr>
              <a:t>N</a:t>
            </a:r>
            <a:r>
              <a:rPr lang="zh-CN" altLang="en-US" dirty="0" smtClean="0">
                <a:solidFill>
                  <a:srgbClr val="0070C0"/>
                </a:solidFill>
                <a:ea typeface="方正姚体" pitchFamily="2" charset="-122"/>
                <a:cs typeface="Times New Roman" pitchFamily="18" charset="0"/>
              </a:rPr>
              <a:t>放入</a:t>
            </a:r>
            <a:r>
              <a:rPr lang="en-US" altLang="zh-CN" dirty="0" smtClean="0">
                <a:solidFill>
                  <a:srgbClr val="0070C0"/>
                </a:solidFill>
                <a:ea typeface="方正姚体" pitchFamily="2" charset="-122"/>
                <a:cs typeface="Times New Roman" pitchFamily="18" charset="0"/>
              </a:rPr>
              <a:t>CLOSED</a:t>
            </a:r>
            <a:r>
              <a:rPr lang="zh-CN" altLang="en-US" dirty="0" smtClean="0">
                <a:solidFill>
                  <a:srgbClr val="0070C0"/>
                </a:solidFill>
                <a:ea typeface="方正姚体" pitchFamily="2" charset="-122"/>
                <a:cs typeface="Times New Roman" pitchFamily="18" charset="0"/>
              </a:rPr>
              <a:t>表中</a:t>
            </a:r>
            <a:r>
              <a:rPr lang="en-US" altLang="zh-CN" dirty="0" smtClean="0">
                <a:solidFill>
                  <a:srgbClr val="0070C0"/>
                </a:solidFill>
                <a:ea typeface="方正姚体" pitchFamily="2" charset="-122"/>
                <a:cs typeface="Times New Roman" pitchFamily="18" charset="0"/>
              </a:rPr>
              <a:t>, </a:t>
            </a:r>
            <a:r>
              <a:rPr lang="zh-CN" altLang="en-US" dirty="0" smtClean="0">
                <a:solidFill>
                  <a:srgbClr val="0070C0"/>
                </a:solidFill>
                <a:ea typeface="方正姚体" pitchFamily="2" charset="-122"/>
                <a:cs typeface="Times New Roman" pitchFamily="18" charset="0"/>
              </a:rPr>
              <a:t>并冠以序号</a:t>
            </a:r>
            <a:r>
              <a:rPr lang="en-US" altLang="zh-CN" i="1" dirty="0" smtClean="0">
                <a:solidFill>
                  <a:srgbClr val="0070C0"/>
                </a:solidFill>
                <a:ea typeface="方正姚体" pitchFamily="2" charset="-122"/>
                <a:cs typeface="Times New Roman" pitchFamily="18" charset="0"/>
              </a:rPr>
              <a:t>n</a:t>
            </a:r>
            <a:r>
              <a:rPr lang="zh-CN" altLang="en-US" dirty="0" smtClean="0">
                <a:solidFill>
                  <a:srgbClr val="0070C0"/>
                </a:solidFill>
                <a:ea typeface="方正姚体" pitchFamily="2" charset="-122"/>
                <a:cs typeface="Times New Roman" pitchFamily="18" charset="0"/>
              </a:rPr>
              <a:t>。</a:t>
            </a:r>
          </a:p>
          <a:p>
            <a:pPr algn="just">
              <a:lnSpc>
                <a:spcPts val="3600"/>
              </a:lnSpc>
              <a:spcBef>
                <a:spcPts val="0"/>
              </a:spcBef>
            </a:pPr>
            <a:r>
              <a:rPr lang="zh-CN" altLang="en-US" dirty="0" smtClean="0">
                <a:solidFill>
                  <a:srgbClr val="0070C0"/>
                </a:solidFill>
                <a:ea typeface="方正姚体" pitchFamily="2" charset="-122"/>
                <a:cs typeface="Times New Roman" pitchFamily="18" charset="0"/>
              </a:rPr>
              <a:t>　　</a:t>
            </a:r>
            <a:r>
              <a:rPr lang="en-US" altLang="zh-CN" dirty="0" smtClean="0">
                <a:solidFill>
                  <a:srgbClr val="0070C0"/>
                </a:solidFill>
                <a:ea typeface="方正姚体" pitchFamily="2" charset="-122"/>
                <a:cs typeface="Times New Roman" pitchFamily="18" charset="0"/>
              </a:rPr>
              <a:t>(4) </a:t>
            </a:r>
            <a:r>
              <a:rPr lang="zh-CN" altLang="en-US" dirty="0" smtClean="0">
                <a:solidFill>
                  <a:srgbClr val="0070C0"/>
                </a:solidFill>
                <a:ea typeface="方正姚体" pitchFamily="2" charset="-122"/>
                <a:cs typeface="Times New Roman" pitchFamily="18" charset="0"/>
              </a:rPr>
              <a:t>若目标节点</a:t>
            </a:r>
            <a:r>
              <a:rPr lang="en-US" altLang="zh-CN" i="1" dirty="0" err="1" smtClean="0">
                <a:solidFill>
                  <a:srgbClr val="0070C0"/>
                </a:solidFill>
                <a:ea typeface="方正姚体" pitchFamily="2" charset="-122"/>
                <a:cs typeface="Times New Roman" pitchFamily="18" charset="0"/>
              </a:rPr>
              <a:t>S</a:t>
            </a:r>
            <a:r>
              <a:rPr lang="en-US" altLang="zh-CN" baseline="-25000" dirty="0" err="1" smtClean="0">
                <a:solidFill>
                  <a:srgbClr val="0070C0"/>
                </a:solidFill>
                <a:ea typeface="方正姚体" pitchFamily="2" charset="-122"/>
                <a:cs typeface="Times New Roman" pitchFamily="18" charset="0"/>
              </a:rPr>
              <a:t>g</a:t>
            </a:r>
            <a:r>
              <a:rPr lang="en-US" altLang="zh-CN" dirty="0" smtClean="0">
                <a:solidFill>
                  <a:srgbClr val="0070C0"/>
                </a:solidFill>
                <a:ea typeface="方正姚体" pitchFamily="2" charset="-122"/>
                <a:cs typeface="Times New Roman" pitchFamily="18" charset="0"/>
              </a:rPr>
              <a:t>=</a:t>
            </a:r>
            <a:r>
              <a:rPr lang="en-US" altLang="zh-CN" i="1" dirty="0" smtClean="0">
                <a:solidFill>
                  <a:srgbClr val="0070C0"/>
                </a:solidFill>
                <a:ea typeface="方正姚体" pitchFamily="2" charset="-122"/>
                <a:cs typeface="Times New Roman" pitchFamily="18" charset="0"/>
              </a:rPr>
              <a:t>N</a:t>
            </a:r>
            <a:r>
              <a:rPr lang="en-US" altLang="zh-CN" dirty="0" smtClean="0">
                <a:solidFill>
                  <a:srgbClr val="0070C0"/>
                </a:solidFill>
                <a:ea typeface="方正姚体" pitchFamily="2" charset="-122"/>
                <a:cs typeface="Times New Roman" pitchFamily="18" charset="0"/>
              </a:rPr>
              <a:t>, </a:t>
            </a:r>
            <a:r>
              <a:rPr lang="zh-CN" altLang="en-US" dirty="0" smtClean="0">
                <a:solidFill>
                  <a:srgbClr val="0070C0"/>
                </a:solidFill>
                <a:ea typeface="方正姚体" pitchFamily="2" charset="-122"/>
                <a:cs typeface="Times New Roman" pitchFamily="18" charset="0"/>
              </a:rPr>
              <a:t>则搜索成功</a:t>
            </a:r>
            <a:r>
              <a:rPr lang="en-US" altLang="zh-CN" dirty="0" smtClean="0">
                <a:solidFill>
                  <a:srgbClr val="0070C0"/>
                </a:solidFill>
                <a:ea typeface="方正姚体" pitchFamily="2" charset="-122"/>
                <a:cs typeface="Times New Roman" pitchFamily="18" charset="0"/>
              </a:rPr>
              <a:t>, </a:t>
            </a:r>
            <a:r>
              <a:rPr lang="zh-CN" altLang="en-US" dirty="0" smtClean="0">
                <a:solidFill>
                  <a:srgbClr val="0070C0"/>
                </a:solidFill>
                <a:ea typeface="方正姚体" pitchFamily="2" charset="-122"/>
                <a:cs typeface="Times New Roman" pitchFamily="18" charset="0"/>
              </a:rPr>
              <a:t>结束。 </a:t>
            </a:r>
          </a:p>
          <a:p>
            <a:pPr algn="just">
              <a:lnSpc>
                <a:spcPts val="3600"/>
              </a:lnSpc>
              <a:spcBef>
                <a:spcPts val="0"/>
              </a:spcBef>
            </a:pPr>
            <a:r>
              <a:rPr lang="zh-CN" altLang="en-US" dirty="0" smtClean="0">
                <a:solidFill>
                  <a:srgbClr val="0070C0"/>
                </a:solidFill>
                <a:ea typeface="方正姚体" pitchFamily="2" charset="-122"/>
                <a:cs typeface="Times New Roman" pitchFamily="18" charset="0"/>
              </a:rPr>
              <a:t>　　</a:t>
            </a:r>
            <a:r>
              <a:rPr lang="en-US" altLang="zh-CN" dirty="0" smtClean="0">
                <a:solidFill>
                  <a:srgbClr val="0070C0"/>
                </a:solidFill>
                <a:ea typeface="方正姚体" pitchFamily="2" charset="-122"/>
                <a:cs typeface="Times New Roman" pitchFamily="18" charset="0"/>
              </a:rPr>
              <a:t>(5) </a:t>
            </a:r>
            <a:r>
              <a:rPr lang="zh-CN" altLang="en-US" dirty="0" smtClean="0">
                <a:solidFill>
                  <a:srgbClr val="0070C0"/>
                </a:solidFill>
                <a:ea typeface="方正姚体" pitchFamily="2" charset="-122"/>
                <a:cs typeface="Times New Roman" pitchFamily="18" charset="0"/>
              </a:rPr>
              <a:t>若</a:t>
            </a:r>
            <a:r>
              <a:rPr lang="en-US" altLang="zh-CN" i="1" dirty="0" smtClean="0">
                <a:solidFill>
                  <a:srgbClr val="0070C0"/>
                </a:solidFill>
                <a:ea typeface="方正姚体" pitchFamily="2" charset="-122"/>
                <a:cs typeface="Times New Roman" pitchFamily="18" charset="0"/>
              </a:rPr>
              <a:t>N</a:t>
            </a:r>
            <a:r>
              <a:rPr lang="zh-CN" altLang="en-US" dirty="0" smtClean="0">
                <a:solidFill>
                  <a:srgbClr val="0070C0"/>
                </a:solidFill>
                <a:ea typeface="方正姚体" pitchFamily="2" charset="-122"/>
                <a:cs typeface="Times New Roman" pitchFamily="18" charset="0"/>
              </a:rPr>
              <a:t>不可扩展</a:t>
            </a:r>
            <a:r>
              <a:rPr lang="en-US" altLang="zh-CN" dirty="0" smtClean="0">
                <a:solidFill>
                  <a:srgbClr val="0070C0"/>
                </a:solidFill>
                <a:ea typeface="方正姚体" pitchFamily="2" charset="-122"/>
                <a:cs typeface="Times New Roman" pitchFamily="18" charset="0"/>
              </a:rPr>
              <a:t>, </a:t>
            </a:r>
            <a:r>
              <a:rPr lang="zh-CN" altLang="en-US" dirty="0" smtClean="0">
                <a:solidFill>
                  <a:srgbClr val="0070C0"/>
                </a:solidFill>
                <a:ea typeface="方正姚体" pitchFamily="2" charset="-122"/>
                <a:cs typeface="Times New Roman" pitchFamily="18" charset="0"/>
              </a:rPr>
              <a:t>则转步</a:t>
            </a:r>
            <a:r>
              <a:rPr lang="en-US" altLang="zh-CN" dirty="0" smtClean="0">
                <a:solidFill>
                  <a:srgbClr val="0070C0"/>
                </a:solidFill>
                <a:ea typeface="方正姚体" pitchFamily="2" charset="-122"/>
                <a:cs typeface="Times New Roman" pitchFamily="18" charset="0"/>
              </a:rPr>
              <a:t>(2)</a:t>
            </a:r>
            <a:r>
              <a:rPr lang="zh-CN" altLang="en-US" dirty="0" smtClean="0">
                <a:solidFill>
                  <a:srgbClr val="0070C0"/>
                </a:solidFill>
                <a:ea typeface="方正姚体" pitchFamily="2" charset="-122"/>
                <a:cs typeface="Times New Roman" pitchFamily="18" charset="0"/>
              </a:rPr>
              <a:t>。</a:t>
            </a:r>
          </a:p>
          <a:p>
            <a:pPr algn="just">
              <a:lnSpc>
                <a:spcPts val="3600"/>
              </a:lnSpc>
              <a:spcBef>
                <a:spcPts val="0"/>
              </a:spcBef>
            </a:pPr>
            <a:r>
              <a:rPr lang="zh-CN" altLang="en-US" dirty="0" smtClean="0">
                <a:solidFill>
                  <a:srgbClr val="0070C0"/>
                </a:solidFill>
                <a:ea typeface="方正姚体" pitchFamily="2" charset="-122"/>
                <a:cs typeface="Times New Roman" pitchFamily="18" charset="0"/>
              </a:rPr>
              <a:t>　　</a:t>
            </a:r>
            <a:r>
              <a:rPr lang="en-US" altLang="zh-CN" dirty="0" smtClean="0">
                <a:solidFill>
                  <a:srgbClr val="0070C0"/>
                </a:solidFill>
                <a:ea typeface="方正姚体" pitchFamily="2" charset="-122"/>
                <a:cs typeface="Times New Roman" pitchFamily="18" charset="0"/>
              </a:rPr>
              <a:t>(6) </a:t>
            </a:r>
            <a:r>
              <a:rPr lang="zh-CN" altLang="en-US" dirty="0" smtClean="0">
                <a:solidFill>
                  <a:srgbClr val="0070C0"/>
                </a:solidFill>
                <a:ea typeface="方正姚体" pitchFamily="2" charset="-122"/>
                <a:cs typeface="Times New Roman" pitchFamily="18" charset="0"/>
              </a:rPr>
              <a:t>扩展</a:t>
            </a:r>
            <a:r>
              <a:rPr lang="en-US" altLang="zh-CN" i="1" dirty="0" smtClean="0">
                <a:solidFill>
                  <a:srgbClr val="0070C0"/>
                </a:solidFill>
                <a:ea typeface="方正姚体" pitchFamily="2" charset="-122"/>
                <a:cs typeface="Times New Roman" pitchFamily="18" charset="0"/>
              </a:rPr>
              <a:t>N</a:t>
            </a:r>
            <a:r>
              <a:rPr lang="en-US" altLang="zh-CN" dirty="0" smtClean="0">
                <a:solidFill>
                  <a:srgbClr val="0070C0"/>
                </a:solidFill>
                <a:ea typeface="方正姚体" pitchFamily="2" charset="-122"/>
                <a:cs typeface="Times New Roman" pitchFamily="18" charset="0"/>
              </a:rPr>
              <a:t>, </a:t>
            </a:r>
            <a:r>
              <a:rPr lang="zh-CN" altLang="en-US" dirty="0" smtClean="0">
                <a:solidFill>
                  <a:srgbClr val="0070C0"/>
                </a:solidFill>
                <a:ea typeface="方正姚体" pitchFamily="2" charset="-122"/>
                <a:cs typeface="Times New Roman" pitchFamily="18" charset="0"/>
              </a:rPr>
              <a:t>计算每个子节点</a:t>
            </a:r>
            <a:r>
              <a:rPr lang="en-US" altLang="zh-CN" i="1" dirty="0" smtClean="0">
                <a:solidFill>
                  <a:srgbClr val="0070C0"/>
                </a:solidFill>
                <a:ea typeface="方正姚体" pitchFamily="2" charset="-122"/>
                <a:cs typeface="Times New Roman" pitchFamily="18" charset="0"/>
              </a:rPr>
              <a:t>x</a:t>
            </a:r>
            <a:r>
              <a:rPr lang="zh-CN" altLang="en-US" dirty="0" smtClean="0">
                <a:solidFill>
                  <a:srgbClr val="0070C0"/>
                </a:solidFill>
                <a:ea typeface="方正姚体" pitchFamily="2" charset="-122"/>
                <a:cs typeface="Times New Roman" pitchFamily="18" charset="0"/>
              </a:rPr>
              <a:t>的函数值</a:t>
            </a:r>
            <a:r>
              <a:rPr lang="en-US" altLang="zh-CN" i="1" dirty="0" smtClean="0">
                <a:solidFill>
                  <a:srgbClr val="0070C0"/>
                </a:solidFill>
                <a:ea typeface="方正姚体" pitchFamily="2" charset="-122"/>
                <a:cs typeface="Times New Roman" pitchFamily="18" charset="0"/>
              </a:rPr>
              <a:t>h</a:t>
            </a:r>
            <a:r>
              <a:rPr lang="en-US" altLang="zh-CN" dirty="0" smtClean="0">
                <a:solidFill>
                  <a:srgbClr val="0070C0"/>
                </a:solidFill>
                <a:ea typeface="方正姚体" pitchFamily="2" charset="-122"/>
                <a:cs typeface="Times New Roman" pitchFamily="18" charset="0"/>
              </a:rPr>
              <a:t>(</a:t>
            </a:r>
            <a:r>
              <a:rPr lang="en-US" altLang="zh-CN" i="1" dirty="0" smtClean="0">
                <a:solidFill>
                  <a:srgbClr val="0070C0"/>
                </a:solidFill>
                <a:ea typeface="方正姚体" pitchFamily="2" charset="-122"/>
                <a:cs typeface="Times New Roman" pitchFamily="18" charset="0"/>
              </a:rPr>
              <a:t>x</a:t>
            </a:r>
            <a:r>
              <a:rPr lang="en-US" altLang="zh-CN" dirty="0" smtClean="0">
                <a:solidFill>
                  <a:srgbClr val="0070C0"/>
                </a:solidFill>
                <a:ea typeface="方正姚体" pitchFamily="2" charset="-122"/>
                <a:cs typeface="Times New Roman" pitchFamily="18" charset="0"/>
              </a:rPr>
              <a:t>), </a:t>
            </a:r>
            <a:r>
              <a:rPr lang="zh-CN" altLang="en-US" dirty="0" smtClean="0">
                <a:solidFill>
                  <a:srgbClr val="0070C0"/>
                </a:solidFill>
                <a:ea typeface="方正姚体" pitchFamily="2" charset="-122"/>
                <a:cs typeface="Times New Roman" pitchFamily="18" charset="0"/>
              </a:rPr>
              <a:t>并将所有子节点配以指向</a:t>
            </a:r>
            <a:r>
              <a:rPr lang="en-US" altLang="zh-CN" i="1" dirty="0" smtClean="0">
                <a:solidFill>
                  <a:srgbClr val="0070C0"/>
                </a:solidFill>
                <a:ea typeface="方正姚体" pitchFamily="2" charset="-122"/>
                <a:cs typeface="Times New Roman" pitchFamily="18" charset="0"/>
              </a:rPr>
              <a:t>N</a:t>
            </a:r>
            <a:r>
              <a:rPr lang="zh-CN" altLang="en-US" dirty="0" smtClean="0">
                <a:solidFill>
                  <a:srgbClr val="0070C0"/>
                </a:solidFill>
                <a:ea typeface="方正姚体" pitchFamily="2" charset="-122"/>
                <a:cs typeface="Times New Roman" pitchFamily="18" charset="0"/>
              </a:rPr>
              <a:t>的返回指针后放入</a:t>
            </a:r>
            <a:r>
              <a:rPr lang="en-US" altLang="zh-CN" i="1" dirty="0" smtClean="0">
                <a:solidFill>
                  <a:srgbClr val="0070C0"/>
                </a:solidFill>
                <a:ea typeface="方正姚体" pitchFamily="2" charset="-122"/>
                <a:cs typeface="Times New Roman" pitchFamily="18" charset="0"/>
              </a:rPr>
              <a:t>OPEN</a:t>
            </a:r>
            <a:r>
              <a:rPr lang="zh-CN" altLang="en-US" dirty="0" smtClean="0">
                <a:solidFill>
                  <a:srgbClr val="0070C0"/>
                </a:solidFill>
                <a:ea typeface="方正姚体" pitchFamily="2" charset="-122"/>
                <a:cs typeface="Times New Roman" pitchFamily="18" charset="0"/>
              </a:rPr>
              <a:t>表中</a:t>
            </a:r>
            <a:r>
              <a:rPr lang="en-US" altLang="zh-CN" dirty="0" smtClean="0">
                <a:solidFill>
                  <a:srgbClr val="0070C0"/>
                </a:solidFill>
                <a:ea typeface="方正姚体" pitchFamily="2" charset="-122"/>
                <a:cs typeface="Times New Roman" pitchFamily="18" charset="0"/>
              </a:rPr>
              <a:t>, </a:t>
            </a:r>
            <a:r>
              <a:rPr lang="zh-CN" altLang="en-US" dirty="0" smtClean="0">
                <a:solidFill>
                  <a:srgbClr val="0070C0"/>
                </a:solidFill>
                <a:ea typeface="方正姚体" pitchFamily="2" charset="-122"/>
                <a:cs typeface="Times New Roman" pitchFamily="18" charset="0"/>
              </a:rPr>
              <a:t>再对</a:t>
            </a:r>
            <a:r>
              <a:rPr lang="en-US" altLang="zh-CN" i="1" spc="-150" dirty="0" smtClean="0">
                <a:solidFill>
                  <a:srgbClr val="0070C0"/>
                </a:solidFill>
                <a:ea typeface="方正姚体" pitchFamily="2" charset="-122"/>
                <a:cs typeface="Times New Roman" pitchFamily="18" charset="0"/>
              </a:rPr>
              <a:t>OPEN</a:t>
            </a:r>
            <a:r>
              <a:rPr lang="zh-CN" altLang="en-US" spc="-150" dirty="0" smtClean="0">
                <a:solidFill>
                  <a:srgbClr val="0070C0"/>
                </a:solidFill>
                <a:ea typeface="方正姚体" pitchFamily="2" charset="-122"/>
                <a:cs typeface="Times New Roman" pitchFamily="18" charset="0"/>
              </a:rPr>
              <a:t>表中的所有子节点按其函数值大小以升序排序</a:t>
            </a:r>
            <a:r>
              <a:rPr lang="en-US" altLang="zh-CN" spc="-150" dirty="0" smtClean="0">
                <a:solidFill>
                  <a:srgbClr val="0070C0"/>
                </a:solidFill>
                <a:ea typeface="方正姚体" pitchFamily="2" charset="-122"/>
                <a:cs typeface="Times New Roman" pitchFamily="18" charset="0"/>
              </a:rPr>
              <a:t>,</a:t>
            </a:r>
            <a:r>
              <a:rPr lang="zh-CN" altLang="en-US" spc="-150" dirty="0" smtClean="0">
                <a:solidFill>
                  <a:srgbClr val="0070C0"/>
                </a:solidFill>
                <a:ea typeface="方正姚体" pitchFamily="2" charset="-122"/>
                <a:cs typeface="Times New Roman" pitchFamily="18" charset="0"/>
              </a:rPr>
              <a:t>转步</a:t>
            </a:r>
            <a:r>
              <a:rPr lang="en-US" altLang="zh-CN" spc="-150" dirty="0" smtClean="0">
                <a:solidFill>
                  <a:srgbClr val="0070C0"/>
                </a:solidFill>
                <a:ea typeface="方正姚体" pitchFamily="2" charset="-122"/>
                <a:cs typeface="Times New Roman" pitchFamily="18" charset="0"/>
              </a:rPr>
              <a:t>(2)</a:t>
            </a:r>
            <a:r>
              <a:rPr lang="zh-CN" altLang="en-US" spc="-150" dirty="0" smtClean="0">
                <a:solidFill>
                  <a:srgbClr val="0070C0"/>
                </a:solidFill>
                <a:ea typeface="方正姚体" pitchFamily="2" charset="-122"/>
                <a:cs typeface="Times New Roman" pitchFamily="18" charset="0"/>
              </a:rPr>
              <a:t>。</a:t>
            </a:r>
            <a:endParaRPr lang="en-US" altLang="zh-CN" spc="-150" dirty="0" smtClean="0">
              <a:solidFill>
                <a:srgbClr val="0070C0"/>
              </a:solidFill>
              <a:ea typeface="方正姚体" pitchFamily="2" charset="-122"/>
              <a:cs typeface="Times New Roman" pitchFamily="18" charset="0"/>
            </a:endParaRPr>
          </a:p>
          <a:p>
            <a:pPr algn="just">
              <a:spcBef>
                <a:spcPts val="0"/>
              </a:spcBef>
            </a:pPr>
            <a:r>
              <a:rPr lang="zh-CN" altLang="en-US" spc="-300" dirty="0" smtClean="0">
                <a:solidFill>
                  <a:srgbClr val="0070C0"/>
                </a:solidFill>
                <a:ea typeface="宋体" pitchFamily="2" charset="-122"/>
                <a:cs typeface="Times New Roman" pitchFamily="18" charset="0"/>
                <a:sym typeface="Symbol"/>
              </a:rPr>
              <a:t>        </a:t>
            </a:r>
            <a:r>
              <a:rPr lang="zh-CN" altLang="en-US" spc="-300" dirty="0" smtClean="0">
                <a:solidFill>
                  <a:srgbClr val="0070C0"/>
                </a:solidFill>
                <a:ea typeface="宋体" pitchFamily="2" charset="-122"/>
                <a:cs typeface="Times New Roman" pitchFamily="18" charset="0"/>
              </a:rPr>
              <a:t> </a:t>
            </a:r>
            <a:r>
              <a:rPr lang="zh-CN" altLang="en-US" spc="-300" dirty="0" smtClean="0">
                <a:solidFill>
                  <a:srgbClr val="0070C0"/>
                </a:solidFill>
                <a:ea typeface="宋体" pitchFamily="2" charset="-122"/>
                <a:cs typeface="Times New Roman" pitchFamily="18" charset="0"/>
                <a:sym typeface="Symbol"/>
              </a:rPr>
              <a:t>               </a:t>
            </a:r>
            <a:r>
              <a:rPr lang="zh-CN" altLang="en-US" dirty="0" smtClean="0">
                <a:solidFill>
                  <a:srgbClr val="0070C0"/>
                </a:solidFill>
                <a:ea typeface="仿宋_GB2312" pitchFamily="49" charset="-122"/>
              </a:rPr>
              <a:t> </a:t>
            </a:r>
            <a:endParaRPr lang="zh-CN" altLang="en-US" dirty="0">
              <a:solidFill>
                <a:srgbClr val="0070C0"/>
              </a:solidFill>
              <a:ea typeface="仿宋_GB2312" pitchFamily="49" charset="-122"/>
            </a:endParaRPr>
          </a:p>
        </p:txBody>
      </p:sp>
    </p:spTree>
  </p:cSld>
  <p:clrMapOvr>
    <a:masterClrMapping/>
  </p:clrMapOvr>
  <p:transition>
    <p:check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6" name="Text Box 4"/>
          <p:cNvSpPr txBox="1">
            <a:spLocks noChangeArrowheads="1"/>
          </p:cNvSpPr>
          <p:nvPr/>
        </p:nvSpPr>
        <p:spPr bwMode="auto">
          <a:xfrm>
            <a:off x="847630" y="785794"/>
            <a:ext cx="7200900" cy="2862322"/>
          </a:xfrm>
          <a:prstGeom prst="rect">
            <a:avLst/>
          </a:prstGeom>
          <a:noFill/>
          <a:ln w="9525">
            <a:noFill/>
            <a:miter lim="800000"/>
            <a:headEnd/>
            <a:tailEnd/>
          </a:ln>
          <a:effectLst/>
        </p:spPr>
        <p:txBody>
          <a:bodyPr>
            <a:spAutoFit/>
          </a:bodyPr>
          <a:lstStyle/>
          <a:p>
            <a:pPr algn="just">
              <a:lnSpc>
                <a:spcPct val="140000"/>
              </a:lnSpc>
              <a:spcBef>
                <a:spcPct val="50000"/>
              </a:spcBef>
            </a:pPr>
            <a:r>
              <a:rPr lang="zh-CN" altLang="en-US" dirty="0">
                <a:solidFill>
                  <a:srgbClr val="0070C0"/>
                </a:solidFill>
              </a:rPr>
              <a:t>　　</a:t>
            </a:r>
            <a:r>
              <a:rPr lang="zh-CN" altLang="en-US" dirty="0" smtClean="0">
                <a:solidFill>
                  <a:srgbClr val="0070C0"/>
                </a:solidFill>
                <a:latin typeface="黑体" pitchFamily="49" charset="-122"/>
                <a:ea typeface="黑体" pitchFamily="49" charset="-122"/>
              </a:rPr>
              <a:t>例 </a:t>
            </a:r>
            <a:r>
              <a:rPr lang="en-US" altLang="zh-CN" b="1" dirty="0" smtClean="0">
                <a:solidFill>
                  <a:srgbClr val="0070C0"/>
                </a:solidFill>
                <a:latin typeface="仿宋_GB2312" pitchFamily="49" charset="-122"/>
                <a:ea typeface="仿宋_GB2312" pitchFamily="49" charset="-122"/>
              </a:rPr>
              <a:t>3-3</a:t>
            </a:r>
            <a:r>
              <a:rPr lang="en-US" altLang="zh-CN" dirty="0" smtClean="0">
                <a:solidFill>
                  <a:srgbClr val="0070C0"/>
                </a:solidFill>
                <a:latin typeface="仿宋_GB2312" pitchFamily="49" charset="-122"/>
                <a:ea typeface="仿宋_GB2312" pitchFamily="49" charset="-122"/>
              </a:rPr>
              <a:t> </a:t>
            </a:r>
            <a:r>
              <a:rPr lang="zh-CN" altLang="en-US" dirty="0">
                <a:solidFill>
                  <a:srgbClr val="0070C0"/>
                </a:solidFill>
                <a:latin typeface="仿宋_GB2312" pitchFamily="49" charset="-122"/>
                <a:ea typeface="仿宋_GB2312" pitchFamily="49" charset="-122"/>
              </a:rPr>
              <a:t>用全局择优搜索法解八数码难题。初始棋局和目标</a:t>
            </a:r>
            <a:r>
              <a:rPr lang="zh-CN" altLang="en-US" dirty="0" smtClean="0">
                <a:solidFill>
                  <a:srgbClr val="0070C0"/>
                </a:solidFill>
                <a:latin typeface="仿宋_GB2312" pitchFamily="49" charset="-122"/>
                <a:ea typeface="仿宋_GB2312" pitchFamily="49" charset="-122"/>
              </a:rPr>
              <a:t>棋局如下面的图</a:t>
            </a:r>
            <a:r>
              <a:rPr lang="en-US" altLang="zh-CN" dirty="0" smtClean="0">
                <a:solidFill>
                  <a:srgbClr val="0070C0"/>
                </a:solidFill>
                <a:latin typeface="仿宋_GB2312" pitchFamily="49" charset="-122"/>
                <a:ea typeface="仿宋_GB2312" pitchFamily="49" charset="-122"/>
              </a:rPr>
              <a:t>3-8</a:t>
            </a:r>
            <a:r>
              <a:rPr lang="zh-CN" altLang="en-US" dirty="0" smtClean="0">
                <a:solidFill>
                  <a:srgbClr val="0070C0"/>
                </a:solidFill>
                <a:latin typeface="仿宋_GB2312" pitchFamily="49" charset="-122"/>
                <a:ea typeface="仿宋_GB2312" pitchFamily="49" charset="-122"/>
              </a:rPr>
              <a:t>所示。</a:t>
            </a:r>
            <a:endParaRPr lang="zh-CN" altLang="en-US" dirty="0">
              <a:solidFill>
                <a:srgbClr val="0070C0"/>
              </a:solidFill>
              <a:latin typeface="仿宋_GB2312" pitchFamily="49" charset="-122"/>
              <a:ea typeface="仿宋_GB2312" pitchFamily="49" charset="-122"/>
            </a:endParaRPr>
          </a:p>
          <a:p>
            <a:pPr algn="just">
              <a:lnSpc>
                <a:spcPct val="140000"/>
              </a:lnSpc>
              <a:spcBef>
                <a:spcPct val="50000"/>
              </a:spcBef>
            </a:pPr>
            <a:r>
              <a:rPr lang="zh-CN" altLang="en-US" dirty="0">
                <a:solidFill>
                  <a:srgbClr val="0070C0"/>
                </a:solidFill>
                <a:latin typeface="仿宋_GB2312" pitchFamily="49" charset="-122"/>
                <a:ea typeface="仿宋_GB2312" pitchFamily="49" charset="-122"/>
              </a:rPr>
              <a:t>　　</a:t>
            </a:r>
            <a:r>
              <a:rPr lang="zh-CN" altLang="en-US" dirty="0">
                <a:solidFill>
                  <a:srgbClr val="0070C0"/>
                </a:solidFill>
                <a:latin typeface="黑体" pitchFamily="49" charset="-122"/>
                <a:ea typeface="黑体" pitchFamily="49" charset="-122"/>
              </a:rPr>
              <a:t>解</a:t>
            </a:r>
            <a:r>
              <a:rPr lang="zh-CN" altLang="en-US" dirty="0">
                <a:solidFill>
                  <a:srgbClr val="0070C0"/>
                </a:solidFill>
                <a:latin typeface="仿宋_GB2312" pitchFamily="49" charset="-122"/>
                <a:ea typeface="仿宋_GB2312" pitchFamily="49" charset="-122"/>
              </a:rPr>
              <a:t>　</a:t>
            </a:r>
            <a:r>
              <a:rPr lang="zh-CN" altLang="en-US" dirty="0">
                <a:solidFill>
                  <a:srgbClr val="0070C0"/>
                </a:solidFill>
                <a:ea typeface="仿宋_GB2312" pitchFamily="49" charset="-122"/>
              </a:rPr>
              <a:t>设启发函数</a:t>
            </a:r>
            <a:r>
              <a:rPr lang="en-US" altLang="zh-CN" i="1" dirty="0">
                <a:solidFill>
                  <a:srgbClr val="0070C0"/>
                </a:solidFill>
                <a:ea typeface="仿宋_GB2312" pitchFamily="49" charset="-122"/>
              </a:rPr>
              <a:t>h</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x</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为节点</a:t>
            </a:r>
            <a:r>
              <a:rPr lang="en-US" altLang="zh-CN" i="1" dirty="0">
                <a:solidFill>
                  <a:srgbClr val="0070C0"/>
                </a:solidFill>
                <a:ea typeface="仿宋_GB2312" pitchFamily="49" charset="-122"/>
              </a:rPr>
              <a:t>x</a:t>
            </a:r>
            <a:r>
              <a:rPr lang="zh-CN" altLang="en-US" dirty="0">
                <a:solidFill>
                  <a:srgbClr val="0070C0"/>
                </a:solidFill>
                <a:ea typeface="仿宋_GB2312" pitchFamily="49" charset="-122"/>
              </a:rPr>
              <a:t>的格局与目标格局相比数码不同的位置个数。以这个函数制导的搜索树如图</a:t>
            </a:r>
            <a:r>
              <a:rPr lang="en-US" altLang="zh-CN" dirty="0">
                <a:solidFill>
                  <a:srgbClr val="0070C0"/>
                </a:solidFill>
                <a:ea typeface="仿宋_GB2312" pitchFamily="49" charset="-122"/>
              </a:rPr>
              <a:t>3-8</a:t>
            </a:r>
            <a:r>
              <a:rPr lang="zh-CN" altLang="en-US" dirty="0">
                <a:solidFill>
                  <a:srgbClr val="0070C0"/>
                </a:solidFill>
                <a:ea typeface="仿宋_GB2312" pitchFamily="49" charset="-122"/>
              </a:rPr>
              <a:t>所示。此八数问题的解为：</a:t>
            </a:r>
            <a:r>
              <a:rPr lang="en-US" altLang="zh-CN" i="1" dirty="0">
                <a:solidFill>
                  <a:srgbClr val="0070C0"/>
                </a:solidFill>
                <a:ea typeface="仿宋_GB2312" pitchFamily="49" charset="-122"/>
              </a:rPr>
              <a:t>S</a:t>
            </a:r>
            <a:r>
              <a:rPr lang="en-US" altLang="zh-CN" baseline="-25000" dirty="0">
                <a:solidFill>
                  <a:srgbClr val="0070C0"/>
                </a:solidFill>
                <a:ea typeface="仿宋_GB2312" pitchFamily="49" charset="-122"/>
              </a:rPr>
              <a:t>o</a:t>
            </a:r>
            <a:r>
              <a:rPr lang="en-US" altLang="zh-CN" dirty="0">
                <a:solidFill>
                  <a:srgbClr val="0070C0"/>
                </a:solidFill>
                <a:ea typeface="仿宋_GB2312" pitchFamily="49" charset="-122"/>
              </a:rPr>
              <a:t>, </a:t>
            </a:r>
            <a:r>
              <a:rPr lang="en-US" altLang="zh-CN" i="1" dirty="0">
                <a:solidFill>
                  <a:srgbClr val="0070C0"/>
                </a:solidFill>
                <a:ea typeface="仿宋_GB2312" pitchFamily="49" charset="-122"/>
              </a:rPr>
              <a:t>S</a:t>
            </a:r>
            <a:r>
              <a:rPr lang="en-US" altLang="zh-CN" baseline="-25000" dirty="0">
                <a:solidFill>
                  <a:srgbClr val="0070C0"/>
                </a:solidFill>
                <a:ea typeface="仿宋_GB2312" pitchFamily="49" charset="-122"/>
              </a:rPr>
              <a:t>1</a:t>
            </a:r>
            <a:r>
              <a:rPr lang="en-US" altLang="zh-CN" dirty="0">
                <a:solidFill>
                  <a:srgbClr val="0070C0"/>
                </a:solidFill>
                <a:ea typeface="仿宋_GB2312" pitchFamily="49" charset="-122"/>
              </a:rPr>
              <a:t>, </a:t>
            </a:r>
            <a:r>
              <a:rPr lang="en-US" altLang="zh-CN" i="1" dirty="0">
                <a:solidFill>
                  <a:srgbClr val="0070C0"/>
                </a:solidFill>
                <a:ea typeface="仿宋_GB2312" pitchFamily="49" charset="-122"/>
              </a:rPr>
              <a:t>S</a:t>
            </a:r>
            <a:r>
              <a:rPr lang="en-US" altLang="zh-CN" baseline="-25000" dirty="0">
                <a:solidFill>
                  <a:srgbClr val="0070C0"/>
                </a:solidFill>
                <a:ea typeface="仿宋_GB2312" pitchFamily="49" charset="-122"/>
              </a:rPr>
              <a:t>2</a:t>
            </a:r>
            <a:r>
              <a:rPr lang="en-US" altLang="zh-CN" dirty="0">
                <a:solidFill>
                  <a:srgbClr val="0070C0"/>
                </a:solidFill>
                <a:ea typeface="仿宋_GB2312" pitchFamily="49" charset="-122"/>
              </a:rPr>
              <a:t>, </a:t>
            </a:r>
            <a:r>
              <a:rPr lang="en-US" altLang="zh-CN" i="1" dirty="0">
                <a:solidFill>
                  <a:srgbClr val="0070C0"/>
                </a:solidFill>
                <a:ea typeface="仿宋_GB2312" pitchFamily="49" charset="-122"/>
              </a:rPr>
              <a:t>S</a:t>
            </a:r>
            <a:r>
              <a:rPr lang="en-US" altLang="zh-CN" baseline="-25000" dirty="0">
                <a:solidFill>
                  <a:srgbClr val="0070C0"/>
                </a:solidFill>
                <a:ea typeface="仿宋_GB2312" pitchFamily="49" charset="-122"/>
              </a:rPr>
              <a:t>3</a:t>
            </a:r>
            <a:r>
              <a:rPr lang="en-US" altLang="zh-CN" dirty="0">
                <a:solidFill>
                  <a:srgbClr val="0070C0"/>
                </a:solidFill>
                <a:ea typeface="仿宋_GB2312" pitchFamily="49" charset="-122"/>
              </a:rPr>
              <a:t>, </a:t>
            </a:r>
            <a:r>
              <a:rPr lang="en-US" altLang="zh-CN" i="1" dirty="0" err="1">
                <a:solidFill>
                  <a:srgbClr val="0070C0"/>
                </a:solidFill>
                <a:ea typeface="仿宋_GB2312" pitchFamily="49" charset="-122"/>
              </a:rPr>
              <a:t>S</a:t>
            </a:r>
            <a:r>
              <a:rPr lang="en-US" altLang="zh-CN" baseline="-25000" dirty="0" err="1">
                <a:solidFill>
                  <a:srgbClr val="0070C0"/>
                </a:solidFill>
                <a:ea typeface="仿宋_GB2312" pitchFamily="49" charset="-122"/>
              </a:rPr>
              <a:t>g</a:t>
            </a:r>
            <a:r>
              <a:rPr lang="zh-CN" altLang="en-US" dirty="0">
                <a:solidFill>
                  <a:srgbClr val="0070C0"/>
                </a:solidFill>
                <a:ea typeface="仿宋_GB2312" pitchFamily="49" charset="-122"/>
              </a:rPr>
              <a:t>。</a:t>
            </a:r>
            <a:r>
              <a:rPr lang="zh-CN" altLang="en-US" dirty="0">
                <a:solidFill>
                  <a:srgbClr val="0070C0"/>
                </a:solidFill>
                <a:latin typeface="仿宋_GB2312" pitchFamily="49" charset="-122"/>
                <a:ea typeface="仿宋_GB2312" pitchFamily="49" charset="-122"/>
              </a:rPr>
              <a:t>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99396">
                                            <p:txEl>
                                              <p:pRg st="0" end="0"/>
                                            </p:txEl>
                                          </p:spTgt>
                                        </p:tgtEl>
                                        <p:attrNameLst>
                                          <p:attrName>style.visibility</p:attrName>
                                        </p:attrNameLst>
                                      </p:cBhvr>
                                      <p:to>
                                        <p:strVal val="visible"/>
                                      </p:to>
                                    </p:set>
                                    <p:animEffect transition="in" filter="blinds(horizontal)">
                                      <p:cBhvr>
                                        <p:cTn id="7" dur="500"/>
                                        <p:tgtEl>
                                          <p:spTgt spid="6993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99396">
                                            <p:txEl>
                                              <p:pRg st="1" end="1"/>
                                            </p:txEl>
                                          </p:spTgt>
                                        </p:tgtEl>
                                        <p:attrNameLst>
                                          <p:attrName>style.visibility</p:attrName>
                                        </p:attrNameLst>
                                      </p:cBhvr>
                                      <p:to>
                                        <p:strVal val="visible"/>
                                      </p:to>
                                    </p:set>
                                    <p:animEffect transition="in" filter="blinds(horizontal)">
                                      <p:cBhvr>
                                        <p:cTn id="12" dur="500"/>
                                        <p:tgtEl>
                                          <p:spTgt spid="69939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4" name="Text Box 4"/>
          <p:cNvSpPr txBox="1">
            <a:spLocks noChangeArrowheads="1"/>
          </p:cNvSpPr>
          <p:nvPr/>
        </p:nvSpPr>
        <p:spPr bwMode="auto">
          <a:xfrm>
            <a:off x="2500298" y="5786454"/>
            <a:ext cx="4781550" cy="457200"/>
          </a:xfrm>
          <a:prstGeom prst="rect">
            <a:avLst/>
          </a:prstGeom>
          <a:noFill/>
          <a:ln w="9525">
            <a:noFill/>
            <a:miter lim="800000"/>
            <a:headEnd/>
            <a:tailEnd/>
          </a:ln>
          <a:effectLst/>
        </p:spPr>
        <p:txBody>
          <a:bodyPr wrap="none">
            <a:spAutoFit/>
          </a:bodyPr>
          <a:lstStyle/>
          <a:p>
            <a:r>
              <a:rPr lang="zh-CN" altLang="en-US" sz="2300" dirty="0">
                <a:solidFill>
                  <a:srgbClr val="0070C0"/>
                </a:solidFill>
                <a:latin typeface="宋体" charset="-122"/>
              </a:rPr>
              <a:t>图</a:t>
            </a:r>
            <a:r>
              <a:rPr lang="zh-CN" altLang="en-US" sz="2300" dirty="0">
                <a:solidFill>
                  <a:srgbClr val="0070C0"/>
                </a:solidFill>
              </a:rPr>
              <a:t> </a:t>
            </a:r>
            <a:r>
              <a:rPr lang="en-US" altLang="zh-CN" sz="2300" dirty="0">
                <a:solidFill>
                  <a:srgbClr val="0070C0"/>
                </a:solidFill>
              </a:rPr>
              <a:t>3-8 </a:t>
            </a:r>
            <a:r>
              <a:rPr lang="zh-CN" altLang="en-US" sz="2300" dirty="0">
                <a:solidFill>
                  <a:srgbClr val="0070C0"/>
                </a:solidFill>
                <a:latin typeface="宋体" charset="-122"/>
              </a:rPr>
              <a:t>八数码问题的全局择优搜索</a:t>
            </a:r>
            <a:r>
              <a:rPr lang="zh-CN" altLang="en-US" sz="2300" dirty="0">
                <a:solidFill>
                  <a:srgbClr val="0070C0"/>
                </a:solidFill>
              </a:rPr>
              <a:t> </a:t>
            </a:r>
          </a:p>
        </p:txBody>
      </p:sp>
      <p:pic>
        <p:nvPicPr>
          <p:cNvPr id="1274881" name="Picture 1" descr="E:\人工智能导论\085054-01 人工智能导论(图)\tu\RG3-8.tif"/>
          <p:cNvPicPr>
            <a:picLocks noChangeAspect="1" noChangeArrowheads="1"/>
          </p:cNvPicPr>
          <p:nvPr/>
        </p:nvPicPr>
        <p:blipFill>
          <a:blip r:embed="rId2"/>
          <a:srcRect/>
          <a:stretch>
            <a:fillRect/>
          </a:stretch>
        </p:blipFill>
        <p:spPr bwMode="auto">
          <a:xfrm>
            <a:off x="2214546" y="857210"/>
            <a:ext cx="5326876" cy="4814367"/>
          </a:xfrm>
          <a:prstGeom prst="rect">
            <a:avLst/>
          </a:prstGeom>
          <a:noFill/>
        </p:spPr>
      </p:pic>
      <p:sp>
        <p:nvSpPr>
          <p:cNvPr id="4" name="Text Box 4"/>
          <p:cNvSpPr txBox="1">
            <a:spLocks noChangeArrowheads="1"/>
          </p:cNvSpPr>
          <p:nvPr/>
        </p:nvSpPr>
        <p:spPr bwMode="auto">
          <a:xfrm>
            <a:off x="6786578" y="4572008"/>
            <a:ext cx="1785950" cy="1015663"/>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sz="1600" dirty="0" smtClean="0">
                <a:solidFill>
                  <a:srgbClr val="FF0000"/>
                </a:solidFill>
                <a:latin typeface="Times New Roman"/>
                <a:cs typeface="Times New Roman"/>
              </a:rPr>
              <a:t>■</a:t>
            </a:r>
            <a:r>
              <a:rPr lang="zh-CN" altLang="en-US" sz="2000" dirty="0" smtClean="0">
                <a:solidFill>
                  <a:srgbClr val="0070C0"/>
                </a:solidFill>
                <a:latin typeface="华文行楷" pitchFamily="2" charset="-122"/>
                <a:ea typeface="华文行楷" pitchFamily="2" charset="-122"/>
              </a:rPr>
              <a:t>教材的微</a:t>
            </a:r>
            <a:r>
              <a:rPr lang="zh-CN" altLang="en-US" sz="2000" dirty="0" smtClean="0">
                <a:solidFill>
                  <a:srgbClr val="0070C0"/>
                </a:solidFill>
                <a:latin typeface="华文行楷" pitchFamily="2" charset="-122"/>
                <a:ea typeface="华文行楷" pitchFamily="2" charset="-122"/>
              </a:rPr>
              <a:t>课视频中有搜索过程的动画 </a:t>
            </a:r>
            <a:endParaRPr lang="zh-CN" altLang="en-US" sz="2300" dirty="0">
              <a:solidFill>
                <a:srgbClr val="0070C0"/>
              </a:solidFill>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8" name="Text Box 4"/>
          <p:cNvSpPr txBox="1">
            <a:spLocks noChangeArrowheads="1"/>
          </p:cNvSpPr>
          <p:nvPr/>
        </p:nvSpPr>
        <p:spPr bwMode="auto">
          <a:xfrm>
            <a:off x="785786" y="857232"/>
            <a:ext cx="7572428" cy="2936188"/>
          </a:xfrm>
          <a:prstGeom prst="rect">
            <a:avLst/>
          </a:prstGeom>
          <a:noFill/>
          <a:ln w="9525">
            <a:noFill/>
            <a:miter lim="800000"/>
            <a:headEnd/>
            <a:tailEnd/>
          </a:ln>
          <a:effectLst/>
        </p:spPr>
        <p:txBody>
          <a:bodyPr wrap="square">
            <a:spAutoFit/>
          </a:bodyPr>
          <a:lstStyle/>
          <a:p>
            <a:pPr algn="just">
              <a:lnSpc>
                <a:spcPct val="150000"/>
              </a:lnSpc>
              <a:spcBef>
                <a:spcPct val="50000"/>
              </a:spcBef>
            </a:pPr>
            <a:r>
              <a:rPr lang="en-US" altLang="zh-CN" dirty="0" smtClean="0">
                <a:solidFill>
                  <a:srgbClr val="0070C0"/>
                </a:solidFill>
                <a:latin typeface="黑体" pitchFamily="2" charset="-122"/>
                <a:ea typeface="黑体" pitchFamily="2" charset="-122"/>
              </a:rPr>
              <a:t>   3.1.5 </a:t>
            </a:r>
            <a:r>
              <a:rPr lang="zh-CN" altLang="en-US" dirty="0">
                <a:solidFill>
                  <a:srgbClr val="0070C0"/>
                </a:solidFill>
                <a:latin typeface="黑体" pitchFamily="2" charset="-122"/>
                <a:ea typeface="黑体" pitchFamily="2" charset="-122"/>
              </a:rPr>
              <a:t>加权状态图搜索</a:t>
            </a:r>
          </a:p>
          <a:p>
            <a:pPr algn="just">
              <a:lnSpc>
                <a:spcPct val="130000"/>
              </a:lnSpc>
              <a:spcBef>
                <a:spcPct val="50000"/>
              </a:spcBef>
            </a:pPr>
            <a:r>
              <a:rPr lang="zh-CN" altLang="en-US" b="1" dirty="0">
                <a:solidFill>
                  <a:srgbClr val="0070C0"/>
                </a:solidFill>
              </a:rPr>
              <a:t>　　</a:t>
            </a:r>
            <a:r>
              <a:rPr lang="en-US" altLang="zh-CN" b="1" dirty="0">
                <a:solidFill>
                  <a:srgbClr val="0070C0"/>
                </a:solidFill>
                <a:latin typeface="楷体" pitchFamily="49" charset="-122"/>
                <a:ea typeface="楷体" pitchFamily="49" charset="-122"/>
              </a:rPr>
              <a:t>1.</a:t>
            </a:r>
            <a:r>
              <a:rPr lang="zh-CN" altLang="en-US" b="1" dirty="0">
                <a:solidFill>
                  <a:srgbClr val="0070C0"/>
                </a:solidFill>
                <a:latin typeface="楷体" pitchFamily="49" charset="-122"/>
                <a:ea typeface="楷体" pitchFamily="49" charset="-122"/>
              </a:rPr>
              <a:t>加权状态图与代价</a:t>
            </a:r>
            <a:r>
              <a:rPr lang="zh-CN" altLang="en-US" b="1" dirty="0" smtClean="0">
                <a:solidFill>
                  <a:srgbClr val="0070C0"/>
                </a:solidFill>
                <a:latin typeface="楷体" pitchFamily="49" charset="-122"/>
                <a:ea typeface="楷体" pitchFamily="49" charset="-122"/>
              </a:rPr>
              <a:t>树</a:t>
            </a:r>
            <a:endParaRPr lang="zh-CN" altLang="en-US" b="1" dirty="0">
              <a:solidFill>
                <a:srgbClr val="0070C0"/>
              </a:solidFill>
              <a:latin typeface="楷体" pitchFamily="49" charset="-122"/>
              <a:ea typeface="楷体" pitchFamily="49" charset="-122"/>
            </a:endParaRPr>
          </a:p>
          <a:p>
            <a:pPr algn="just">
              <a:lnSpc>
                <a:spcPct val="130000"/>
              </a:lnSpc>
              <a:spcBef>
                <a:spcPct val="50000"/>
              </a:spcBef>
            </a:pPr>
            <a:r>
              <a:rPr lang="zh-CN" altLang="en-US" dirty="0">
                <a:solidFill>
                  <a:srgbClr val="0070C0"/>
                </a:solidFill>
              </a:rPr>
              <a:t>　　</a:t>
            </a:r>
            <a:r>
              <a:rPr lang="zh-CN" altLang="en-US" dirty="0" smtClean="0">
                <a:solidFill>
                  <a:srgbClr val="0070C0"/>
                </a:solidFill>
                <a:latin typeface="黑体" pitchFamily="49" charset="-122"/>
                <a:ea typeface="黑体" pitchFamily="49" charset="-122"/>
              </a:rPr>
              <a:t>旅行路线问题 </a:t>
            </a:r>
            <a:r>
              <a:rPr lang="zh-CN" altLang="en-US" dirty="0" smtClean="0">
                <a:solidFill>
                  <a:srgbClr val="0070C0"/>
                </a:solidFill>
                <a:ea typeface="仿宋_GB2312" pitchFamily="49" charset="-122"/>
              </a:rPr>
              <a:t>图</a:t>
            </a:r>
            <a:r>
              <a:rPr lang="en-US" altLang="zh-CN" dirty="0">
                <a:solidFill>
                  <a:srgbClr val="0070C0"/>
                </a:solidFill>
                <a:ea typeface="仿宋_GB2312" pitchFamily="49" charset="-122"/>
              </a:rPr>
              <a:t>3-9(a)</a:t>
            </a:r>
            <a:r>
              <a:rPr lang="zh-CN" altLang="en-US" dirty="0">
                <a:solidFill>
                  <a:srgbClr val="0070C0"/>
                </a:solidFill>
                <a:ea typeface="仿宋_GB2312" pitchFamily="49" charset="-122"/>
              </a:rPr>
              <a:t>是一个交通图</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设</a:t>
            </a:r>
            <a:r>
              <a:rPr lang="en-US" altLang="zh-CN" i="1" dirty="0">
                <a:solidFill>
                  <a:srgbClr val="0070C0"/>
                </a:solidFill>
                <a:ea typeface="仿宋_GB2312" pitchFamily="49" charset="-122"/>
              </a:rPr>
              <a:t>A</a:t>
            </a:r>
            <a:r>
              <a:rPr lang="zh-CN" altLang="en-US" dirty="0">
                <a:solidFill>
                  <a:srgbClr val="0070C0"/>
                </a:solidFill>
                <a:ea typeface="仿宋_GB2312" pitchFamily="49" charset="-122"/>
              </a:rPr>
              <a:t>城是出发地</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E</a:t>
            </a:r>
            <a:r>
              <a:rPr lang="zh-CN" altLang="en-US" dirty="0">
                <a:solidFill>
                  <a:srgbClr val="0070C0"/>
                </a:solidFill>
                <a:ea typeface="仿宋_GB2312" pitchFamily="49" charset="-122"/>
              </a:rPr>
              <a:t>城是目的地</a:t>
            </a:r>
            <a:r>
              <a:rPr lang="en-US" altLang="zh-CN" dirty="0">
                <a:solidFill>
                  <a:srgbClr val="0070C0"/>
                </a:solidFill>
                <a:ea typeface="仿宋_GB2312" pitchFamily="49" charset="-122"/>
              </a:rPr>
              <a:t>, </a:t>
            </a:r>
            <a:r>
              <a:rPr lang="zh-CN" altLang="en-US" dirty="0">
                <a:solidFill>
                  <a:srgbClr val="0070C0"/>
                </a:solidFill>
                <a:ea typeface="仿宋_GB2312" pitchFamily="49" charset="-122"/>
              </a:rPr>
              <a:t>边上的数字代表两城之间的交通费。试求从</a:t>
            </a:r>
            <a:r>
              <a:rPr lang="en-US" altLang="zh-CN" i="1" dirty="0">
                <a:solidFill>
                  <a:srgbClr val="0070C0"/>
                </a:solidFill>
                <a:ea typeface="仿宋_GB2312" pitchFamily="49" charset="-122"/>
              </a:rPr>
              <a:t>A</a:t>
            </a:r>
            <a:r>
              <a:rPr lang="zh-CN" altLang="en-US" dirty="0">
                <a:solidFill>
                  <a:srgbClr val="0070C0"/>
                </a:solidFill>
                <a:ea typeface="仿宋_GB2312" pitchFamily="49" charset="-122"/>
              </a:rPr>
              <a:t>到</a:t>
            </a:r>
            <a:r>
              <a:rPr lang="en-US" altLang="zh-CN" dirty="0">
                <a:solidFill>
                  <a:srgbClr val="0070C0"/>
                </a:solidFill>
                <a:ea typeface="仿宋_GB2312" pitchFamily="49" charset="-122"/>
              </a:rPr>
              <a:t>E</a:t>
            </a:r>
            <a:r>
              <a:rPr lang="zh-CN" altLang="en-US" dirty="0">
                <a:solidFill>
                  <a:srgbClr val="0070C0"/>
                </a:solidFill>
                <a:ea typeface="仿宋_GB2312" pitchFamily="49" charset="-122"/>
              </a:rPr>
              <a:t>最小费用的旅行路线。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02468">
                                            <p:txEl>
                                              <p:pRg st="0" end="0"/>
                                            </p:txEl>
                                          </p:spTgt>
                                        </p:tgtEl>
                                        <p:attrNameLst>
                                          <p:attrName>style.visibility</p:attrName>
                                        </p:attrNameLst>
                                      </p:cBhvr>
                                      <p:to>
                                        <p:strVal val="visible"/>
                                      </p:to>
                                    </p:set>
                                    <p:animEffect transition="in" filter="blinds(horizontal)">
                                      <p:cBhvr>
                                        <p:cTn id="7" dur="500"/>
                                        <p:tgtEl>
                                          <p:spTgt spid="7024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02468">
                                            <p:txEl>
                                              <p:pRg st="1" end="1"/>
                                            </p:txEl>
                                          </p:spTgt>
                                        </p:tgtEl>
                                        <p:attrNameLst>
                                          <p:attrName>style.visibility</p:attrName>
                                        </p:attrNameLst>
                                      </p:cBhvr>
                                      <p:to>
                                        <p:strVal val="visible"/>
                                      </p:to>
                                    </p:set>
                                    <p:animEffect transition="in" filter="blinds(horizontal)">
                                      <p:cBhvr>
                                        <p:cTn id="12" dur="500"/>
                                        <p:tgtEl>
                                          <p:spTgt spid="7024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02468">
                                            <p:txEl>
                                              <p:pRg st="2" end="2"/>
                                            </p:txEl>
                                          </p:spTgt>
                                        </p:tgtEl>
                                        <p:attrNameLst>
                                          <p:attrName>style.visibility</p:attrName>
                                        </p:attrNameLst>
                                      </p:cBhvr>
                                      <p:to>
                                        <p:strVal val="visible"/>
                                      </p:to>
                                    </p:set>
                                    <p:animEffect transition="in" filter="blinds(horizontal)">
                                      <p:cBhvr>
                                        <p:cTn id="17" dur="500"/>
                                        <p:tgtEl>
                                          <p:spTgt spid="7024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4" name="Text Box 4"/>
          <p:cNvSpPr txBox="1">
            <a:spLocks noChangeArrowheads="1"/>
          </p:cNvSpPr>
          <p:nvPr/>
        </p:nvSpPr>
        <p:spPr bwMode="auto">
          <a:xfrm>
            <a:off x="2857488" y="5000636"/>
            <a:ext cx="3562350" cy="457200"/>
          </a:xfrm>
          <a:prstGeom prst="rect">
            <a:avLst/>
          </a:prstGeom>
          <a:noFill/>
          <a:ln w="9525">
            <a:noFill/>
            <a:miter lim="800000"/>
            <a:headEnd/>
            <a:tailEnd/>
          </a:ln>
          <a:effectLst/>
        </p:spPr>
        <p:txBody>
          <a:bodyPr wrap="none">
            <a:spAutoFit/>
          </a:bodyPr>
          <a:lstStyle/>
          <a:p>
            <a:r>
              <a:rPr lang="zh-CN" altLang="en-US" dirty="0">
                <a:solidFill>
                  <a:srgbClr val="0070C0"/>
                </a:solidFill>
                <a:latin typeface="宋体" charset="-122"/>
              </a:rPr>
              <a:t>图</a:t>
            </a:r>
            <a:r>
              <a:rPr lang="zh-CN" altLang="en-US" dirty="0">
                <a:solidFill>
                  <a:srgbClr val="0070C0"/>
                </a:solidFill>
              </a:rPr>
              <a:t> </a:t>
            </a:r>
            <a:r>
              <a:rPr lang="en-US" altLang="zh-CN" dirty="0">
                <a:solidFill>
                  <a:srgbClr val="0070C0"/>
                </a:solidFill>
              </a:rPr>
              <a:t>3-9 </a:t>
            </a:r>
            <a:r>
              <a:rPr lang="zh-CN" altLang="en-US" dirty="0">
                <a:solidFill>
                  <a:srgbClr val="0070C0"/>
                </a:solidFill>
                <a:latin typeface="宋体" charset="-122"/>
              </a:rPr>
              <a:t>交通图及其代价树</a:t>
            </a:r>
            <a:r>
              <a:rPr lang="zh-CN" altLang="en-US" dirty="0">
                <a:solidFill>
                  <a:srgbClr val="0070C0"/>
                </a:solidFill>
              </a:rPr>
              <a:t> </a:t>
            </a:r>
          </a:p>
        </p:txBody>
      </p:sp>
      <p:pic>
        <p:nvPicPr>
          <p:cNvPr id="1272833" name="Picture 1" descr="E:\人工智能导论\085054-01 人工智能导论(图)\tu\RG3-9.tif"/>
          <p:cNvPicPr>
            <a:picLocks noChangeAspect="1" noChangeArrowheads="1"/>
          </p:cNvPicPr>
          <p:nvPr/>
        </p:nvPicPr>
        <p:blipFill>
          <a:blip r:embed="rId2"/>
          <a:srcRect/>
          <a:stretch>
            <a:fillRect/>
          </a:stretch>
        </p:blipFill>
        <p:spPr bwMode="auto">
          <a:xfrm>
            <a:off x="1285852" y="1428736"/>
            <a:ext cx="6764628" cy="3235409"/>
          </a:xfrm>
          <a:prstGeom prst="rect">
            <a:avLst/>
          </a:prstGeom>
          <a:noFill/>
        </p:spPr>
      </p:pic>
    </p:spTree>
  </p:cSld>
  <p:clrMapOvr>
    <a:masterClrMapping/>
  </p:clrMapOvr>
  <p:transition>
    <p:checke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40" name="Text Box 4"/>
          <p:cNvSpPr txBox="1">
            <a:spLocks noChangeArrowheads="1"/>
          </p:cNvSpPr>
          <p:nvPr/>
        </p:nvSpPr>
        <p:spPr bwMode="auto">
          <a:xfrm>
            <a:off x="642910" y="677840"/>
            <a:ext cx="7889903" cy="3667671"/>
          </a:xfrm>
          <a:prstGeom prst="rect">
            <a:avLst/>
          </a:prstGeom>
          <a:noFill/>
          <a:ln w="9525">
            <a:noFill/>
            <a:miter lim="800000"/>
            <a:headEnd/>
            <a:tailEnd/>
          </a:ln>
          <a:effectLst/>
        </p:spPr>
        <p:txBody>
          <a:bodyPr wrap="square">
            <a:spAutoFit/>
          </a:bodyPr>
          <a:lstStyle/>
          <a:p>
            <a:pPr algn="just">
              <a:lnSpc>
                <a:spcPts val="3200"/>
              </a:lnSpc>
              <a:spcBef>
                <a:spcPts val="0"/>
              </a:spcBef>
            </a:pPr>
            <a:r>
              <a:rPr lang="zh-CN" altLang="en-US" sz="2200" dirty="0" smtClean="0">
                <a:latin typeface="宋体" pitchFamily="2" charset="-122"/>
                <a:ea typeface="宋体" pitchFamily="2" charset="-122"/>
              </a:rPr>
              <a:t>　  </a:t>
            </a:r>
            <a:r>
              <a:rPr lang="zh-CN" altLang="en-US" sz="2200" dirty="0" smtClean="0">
                <a:solidFill>
                  <a:srgbClr val="0070C0"/>
                </a:solidFill>
                <a:latin typeface="宋体" pitchFamily="2" charset="-122"/>
                <a:ea typeface="宋体" pitchFamily="2" charset="-122"/>
              </a:rPr>
              <a:t>加权状态图的搜索比较复杂，所以，一般将加权状态图转换成代价树来搜索，其转换方法是，从初始节点起，先把每一个与初始节点相邻的节点作为该节点的子节点；然后对其他节点依次类推，但对其他</a:t>
            </a:r>
            <a:r>
              <a:rPr lang="zh-CN" altLang="en-US" sz="2200" dirty="0" smtClean="0">
                <a:solidFill>
                  <a:srgbClr val="0070C0"/>
                </a:solidFill>
                <a:ea typeface="宋体" pitchFamily="2" charset="-122"/>
                <a:cs typeface="Times New Roman" pitchFamily="18" charset="0"/>
              </a:rPr>
              <a:t>节点</a:t>
            </a:r>
            <a:r>
              <a:rPr lang="en-US" sz="2200" i="1" dirty="0" smtClean="0">
                <a:solidFill>
                  <a:srgbClr val="0070C0"/>
                </a:solidFill>
                <a:ea typeface="宋体" pitchFamily="2" charset="-122"/>
                <a:cs typeface="Times New Roman" pitchFamily="18" charset="0"/>
              </a:rPr>
              <a:t>x</a:t>
            </a:r>
            <a:r>
              <a:rPr lang="zh-CN" altLang="en-US" sz="2200" dirty="0" smtClean="0">
                <a:solidFill>
                  <a:srgbClr val="0070C0"/>
                </a:solidFill>
                <a:ea typeface="宋体" pitchFamily="2" charset="-122"/>
                <a:cs typeface="Times New Roman" pitchFamily="18" charset="0"/>
              </a:rPr>
              <a:t>，不能将其父节点及祖先再作为</a:t>
            </a:r>
            <a:r>
              <a:rPr lang="en-US" sz="2200" i="1" dirty="0" smtClean="0">
                <a:solidFill>
                  <a:srgbClr val="0070C0"/>
                </a:solidFill>
                <a:ea typeface="宋体" pitchFamily="2" charset="-122"/>
                <a:cs typeface="Times New Roman" pitchFamily="18" charset="0"/>
              </a:rPr>
              <a:t>x</a:t>
            </a:r>
            <a:r>
              <a:rPr lang="zh-CN" altLang="en-US" sz="2200" dirty="0" smtClean="0">
                <a:solidFill>
                  <a:srgbClr val="0070C0"/>
                </a:solidFill>
                <a:latin typeface="宋体" pitchFamily="2" charset="-122"/>
                <a:ea typeface="宋体" pitchFamily="2" charset="-122"/>
              </a:rPr>
              <a:t>的子节点。</a:t>
            </a:r>
            <a:endParaRPr lang="en-US" altLang="zh-CN" sz="2200" dirty="0" smtClean="0">
              <a:solidFill>
                <a:srgbClr val="0070C0"/>
              </a:solidFill>
              <a:latin typeface="宋体" pitchFamily="2" charset="-122"/>
              <a:ea typeface="宋体" pitchFamily="2" charset="-122"/>
            </a:endParaRPr>
          </a:p>
          <a:p>
            <a:pPr algn="just">
              <a:lnSpc>
                <a:spcPct val="150000"/>
              </a:lnSpc>
              <a:spcBef>
                <a:spcPts val="0"/>
              </a:spcBef>
            </a:pPr>
            <a:r>
              <a:rPr lang="zh-CN" altLang="en-US" sz="2200" dirty="0" smtClean="0">
                <a:solidFill>
                  <a:srgbClr val="0070C0"/>
                </a:solidFill>
                <a:ea typeface="仿宋_GB2312" pitchFamily="49" charset="-122"/>
              </a:rPr>
              <a:t>        所谓</a:t>
            </a:r>
            <a:r>
              <a:rPr lang="zh-CN" altLang="en-US" sz="2200" dirty="0">
                <a:solidFill>
                  <a:srgbClr val="0070C0"/>
                </a:solidFill>
                <a:ea typeface="仿宋_GB2312" pitchFamily="49" charset="-122"/>
              </a:rPr>
              <a:t>代价</a:t>
            </a:r>
            <a:r>
              <a:rPr lang="en-US" altLang="zh-CN" sz="2200" dirty="0">
                <a:solidFill>
                  <a:srgbClr val="0070C0"/>
                </a:solidFill>
                <a:ea typeface="仿宋_GB2312" pitchFamily="49" charset="-122"/>
              </a:rPr>
              <a:t>,</a:t>
            </a:r>
            <a:r>
              <a:rPr lang="zh-CN" altLang="en-US" sz="2200" dirty="0">
                <a:solidFill>
                  <a:srgbClr val="0070C0"/>
                </a:solidFill>
                <a:ea typeface="仿宋_GB2312" pitchFamily="49" charset="-122"/>
              </a:rPr>
              <a:t>可以是两点之间的距离、交通费用或所需时间等等。通常用</a:t>
            </a:r>
            <a:r>
              <a:rPr lang="en-US" altLang="zh-CN" sz="2200" i="1" dirty="0">
                <a:solidFill>
                  <a:srgbClr val="0070C0"/>
                </a:solidFill>
                <a:ea typeface="仿宋_GB2312" pitchFamily="49" charset="-122"/>
              </a:rPr>
              <a:t>g</a:t>
            </a:r>
            <a:r>
              <a:rPr lang="en-US" altLang="zh-CN" sz="2200" dirty="0">
                <a:solidFill>
                  <a:srgbClr val="0070C0"/>
                </a:solidFill>
                <a:ea typeface="仿宋_GB2312" pitchFamily="49" charset="-122"/>
              </a:rPr>
              <a:t>(</a:t>
            </a:r>
            <a:r>
              <a:rPr lang="en-US" altLang="zh-CN" sz="2200" i="1" dirty="0">
                <a:solidFill>
                  <a:srgbClr val="0070C0"/>
                </a:solidFill>
                <a:ea typeface="仿宋_GB2312" pitchFamily="49" charset="-122"/>
              </a:rPr>
              <a:t>x</a:t>
            </a:r>
            <a:r>
              <a:rPr lang="en-US" altLang="zh-CN" sz="2200" dirty="0">
                <a:solidFill>
                  <a:srgbClr val="0070C0"/>
                </a:solidFill>
                <a:ea typeface="仿宋_GB2312" pitchFamily="49" charset="-122"/>
              </a:rPr>
              <a:t>)</a:t>
            </a:r>
            <a:r>
              <a:rPr lang="zh-CN" altLang="en-US" sz="2200" dirty="0">
                <a:solidFill>
                  <a:srgbClr val="0070C0"/>
                </a:solidFill>
                <a:ea typeface="仿宋_GB2312" pitchFamily="49" charset="-122"/>
              </a:rPr>
              <a:t>表示从初始节点</a:t>
            </a:r>
            <a:r>
              <a:rPr lang="en-US" altLang="zh-CN" sz="2200" i="1" dirty="0">
                <a:solidFill>
                  <a:srgbClr val="0070C0"/>
                </a:solidFill>
                <a:ea typeface="仿宋_GB2312" pitchFamily="49" charset="-122"/>
              </a:rPr>
              <a:t>S</a:t>
            </a:r>
            <a:r>
              <a:rPr lang="en-US" altLang="zh-CN" sz="2200" baseline="-25000" dirty="0">
                <a:solidFill>
                  <a:srgbClr val="0070C0"/>
                </a:solidFill>
                <a:ea typeface="仿宋_GB2312" pitchFamily="49" charset="-122"/>
              </a:rPr>
              <a:t>o</a:t>
            </a:r>
            <a:r>
              <a:rPr lang="zh-CN" altLang="en-US" sz="2200" dirty="0">
                <a:solidFill>
                  <a:srgbClr val="0070C0"/>
                </a:solidFill>
                <a:ea typeface="仿宋_GB2312" pitchFamily="49" charset="-122"/>
              </a:rPr>
              <a:t>到节点</a:t>
            </a:r>
            <a:r>
              <a:rPr lang="en-US" altLang="zh-CN" sz="2200" i="1" dirty="0">
                <a:solidFill>
                  <a:srgbClr val="0070C0"/>
                </a:solidFill>
                <a:ea typeface="仿宋_GB2312" pitchFamily="49" charset="-122"/>
              </a:rPr>
              <a:t>x</a:t>
            </a:r>
            <a:r>
              <a:rPr lang="zh-CN" altLang="en-US" sz="2200" dirty="0">
                <a:solidFill>
                  <a:srgbClr val="0070C0"/>
                </a:solidFill>
                <a:ea typeface="仿宋_GB2312" pitchFamily="49" charset="-122"/>
              </a:rPr>
              <a:t>的代价</a:t>
            </a:r>
            <a:r>
              <a:rPr lang="en-US" altLang="zh-CN" sz="2200" dirty="0">
                <a:solidFill>
                  <a:srgbClr val="0070C0"/>
                </a:solidFill>
                <a:ea typeface="仿宋_GB2312" pitchFamily="49" charset="-122"/>
              </a:rPr>
              <a:t>, </a:t>
            </a:r>
            <a:r>
              <a:rPr lang="zh-CN" altLang="en-US" sz="2200" dirty="0">
                <a:solidFill>
                  <a:srgbClr val="0070C0"/>
                </a:solidFill>
                <a:ea typeface="仿宋_GB2312" pitchFamily="49" charset="-122"/>
              </a:rPr>
              <a:t>用</a:t>
            </a:r>
            <a:r>
              <a:rPr lang="en-US" altLang="zh-CN" sz="2200" i="1" dirty="0">
                <a:solidFill>
                  <a:srgbClr val="0070C0"/>
                </a:solidFill>
                <a:ea typeface="仿宋_GB2312" pitchFamily="49" charset="-122"/>
              </a:rPr>
              <a:t>c</a:t>
            </a:r>
            <a:r>
              <a:rPr lang="en-US" altLang="zh-CN" sz="2200" dirty="0">
                <a:solidFill>
                  <a:srgbClr val="0070C0"/>
                </a:solidFill>
                <a:ea typeface="仿宋_GB2312" pitchFamily="49" charset="-122"/>
              </a:rPr>
              <a:t>(</a:t>
            </a:r>
            <a:r>
              <a:rPr lang="en-US" altLang="zh-CN" sz="2200" i="1" dirty="0" err="1">
                <a:solidFill>
                  <a:srgbClr val="0070C0"/>
                </a:solidFill>
                <a:ea typeface="仿宋_GB2312" pitchFamily="49" charset="-122"/>
              </a:rPr>
              <a:t>x</a:t>
            </a:r>
            <a:r>
              <a:rPr lang="en-US" altLang="zh-CN" sz="2200" i="1" baseline="-25000" dirty="0" err="1">
                <a:solidFill>
                  <a:srgbClr val="0070C0"/>
                </a:solidFill>
                <a:ea typeface="仿宋_GB2312" pitchFamily="49" charset="-122"/>
              </a:rPr>
              <a:t>i</a:t>
            </a:r>
            <a:r>
              <a:rPr lang="en-US" altLang="zh-CN" sz="2200" dirty="0" err="1">
                <a:solidFill>
                  <a:srgbClr val="0070C0"/>
                </a:solidFill>
                <a:ea typeface="仿宋_GB2312" pitchFamily="49" charset="-122"/>
              </a:rPr>
              <a:t>,</a:t>
            </a:r>
            <a:r>
              <a:rPr lang="en-US" altLang="zh-CN" sz="2200" i="1" dirty="0" err="1">
                <a:solidFill>
                  <a:srgbClr val="0070C0"/>
                </a:solidFill>
                <a:ea typeface="仿宋_GB2312" pitchFamily="49" charset="-122"/>
              </a:rPr>
              <a:t>x</a:t>
            </a:r>
            <a:r>
              <a:rPr lang="en-US" altLang="zh-CN" sz="2200" i="1" baseline="-25000" dirty="0" err="1">
                <a:solidFill>
                  <a:srgbClr val="0070C0"/>
                </a:solidFill>
                <a:ea typeface="仿宋_GB2312" pitchFamily="49" charset="-122"/>
              </a:rPr>
              <a:t>j</a:t>
            </a:r>
            <a:r>
              <a:rPr lang="en-US" altLang="zh-CN" sz="2200" dirty="0">
                <a:solidFill>
                  <a:srgbClr val="0070C0"/>
                </a:solidFill>
                <a:ea typeface="仿宋_GB2312" pitchFamily="49" charset="-122"/>
              </a:rPr>
              <a:t>)</a:t>
            </a:r>
            <a:r>
              <a:rPr lang="zh-CN" altLang="en-US" sz="2200" dirty="0">
                <a:solidFill>
                  <a:srgbClr val="0070C0"/>
                </a:solidFill>
                <a:ea typeface="仿宋_GB2312" pitchFamily="49" charset="-122"/>
              </a:rPr>
              <a:t>表示父节点</a:t>
            </a:r>
            <a:r>
              <a:rPr lang="en-US" altLang="zh-CN" sz="2200" i="1" dirty="0">
                <a:solidFill>
                  <a:srgbClr val="0070C0"/>
                </a:solidFill>
                <a:ea typeface="仿宋_GB2312" pitchFamily="49" charset="-122"/>
              </a:rPr>
              <a:t>x</a:t>
            </a:r>
            <a:r>
              <a:rPr lang="en-US" altLang="zh-CN" sz="2200" i="1" baseline="-25000" dirty="0">
                <a:solidFill>
                  <a:srgbClr val="0070C0"/>
                </a:solidFill>
                <a:ea typeface="仿宋_GB2312" pitchFamily="49" charset="-122"/>
              </a:rPr>
              <a:t>i</a:t>
            </a:r>
            <a:r>
              <a:rPr lang="zh-CN" altLang="en-US" sz="2200" dirty="0">
                <a:solidFill>
                  <a:srgbClr val="0070C0"/>
                </a:solidFill>
                <a:ea typeface="仿宋_GB2312" pitchFamily="49" charset="-122"/>
              </a:rPr>
              <a:t>到子节点</a:t>
            </a:r>
            <a:r>
              <a:rPr lang="en-US" altLang="zh-CN" sz="2200" i="1" dirty="0" err="1">
                <a:solidFill>
                  <a:srgbClr val="0070C0"/>
                </a:solidFill>
                <a:ea typeface="仿宋_GB2312" pitchFamily="49" charset="-122"/>
              </a:rPr>
              <a:t>x</a:t>
            </a:r>
            <a:r>
              <a:rPr lang="en-US" altLang="zh-CN" sz="2200" i="1" baseline="-25000" dirty="0" err="1">
                <a:solidFill>
                  <a:srgbClr val="0070C0"/>
                </a:solidFill>
                <a:ea typeface="仿宋_GB2312" pitchFamily="49" charset="-122"/>
              </a:rPr>
              <a:t>j</a:t>
            </a:r>
            <a:r>
              <a:rPr lang="zh-CN" altLang="en-US" sz="2200" dirty="0">
                <a:solidFill>
                  <a:srgbClr val="0070C0"/>
                </a:solidFill>
                <a:ea typeface="仿宋_GB2312" pitchFamily="49" charset="-122"/>
              </a:rPr>
              <a:t>的代价</a:t>
            </a:r>
            <a:r>
              <a:rPr lang="en-US" altLang="zh-CN" sz="2200" dirty="0">
                <a:solidFill>
                  <a:srgbClr val="0070C0"/>
                </a:solidFill>
                <a:ea typeface="仿宋_GB2312" pitchFamily="49" charset="-122"/>
              </a:rPr>
              <a:t>,</a:t>
            </a:r>
            <a:r>
              <a:rPr lang="zh-CN" altLang="en-US" sz="2200" dirty="0">
                <a:solidFill>
                  <a:srgbClr val="0070C0"/>
                </a:solidFill>
                <a:ea typeface="仿宋_GB2312" pitchFamily="49" charset="-122"/>
              </a:rPr>
              <a:t>即边</a:t>
            </a:r>
            <a:r>
              <a:rPr lang="en-US" altLang="zh-CN" sz="2200" dirty="0">
                <a:solidFill>
                  <a:srgbClr val="0070C0"/>
                </a:solidFill>
                <a:ea typeface="仿宋_GB2312" pitchFamily="49" charset="-122"/>
              </a:rPr>
              <a:t>(</a:t>
            </a:r>
            <a:r>
              <a:rPr lang="en-US" altLang="zh-CN" sz="2200" i="1" dirty="0" err="1">
                <a:solidFill>
                  <a:srgbClr val="0070C0"/>
                </a:solidFill>
                <a:ea typeface="仿宋_GB2312" pitchFamily="49" charset="-122"/>
              </a:rPr>
              <a:t>x</a:t>
            </a:r>
            <a:r>
              <a:rPr lang="en-US" altLang="zh-CN" sz="2200" i="1" baseline="-25000" dirty="0" err="1">
                <a:solidFill>
                  <a:srgbClr val="0070C0"/>
                </a:solidFill>
                <a:ea typeface="仿宋_GB2312" pitchFamily="49" charset="-122"/>
              </a:rPr>
              <a:t>i</a:t>
            </a:r>
            <a:r>
              <a:rPr lang="en-US" altLang="zh-CN" sz="2200" dirty="0" err="1">
                <a:solidFill>
                  <a:srgbClr val="0070C0"/>
                </a:solidFill>
                <a:ea typeface="仿宋_GB2312" pitchFamily="49" charset="-122"/>
              </a:rPr>
              <a:t>,</a:t>
            </a:r>
            <a:r>
              <a:rPr lang="en-US" altLang="zh-CN" sz="2200" i="1" dirty="0" err="1">
                <a:solidFill>
                  <a:srgbClr val="0070C0"/>
                </a:solidFill>
                <a:ea typeface="仿宋_GB2312" pitchFamily="49" charset="-122"/>
              </a:rPr>
              <a:t>x</a:t>
            </a:r>
            <a:r>
              <a:rPr lang="en-US" altLang="zh-CN" sz="2200" baseline="-25000" dirty="0" err="1">
                <a:solidFill>
                  <a:srgbClr val="0070C0"/>
                </a:solidFill>
                <a:ea typeface="仿宋_GB2312" pitchFamily="49" charset="-122"/>
              </a:rPr>
              <a:t>j</a:t>
            </a:r>
            <a:r>
              <a:rPr lang="en-US" altLang="zh-CN" sz="2200" dirty="0">
                <a:solidFill>
                  <a:srgbClr val="0070C0"/>
                </a:solidFill>
                <a:ea typeface="仿宋_GB2312" pitchFamily="49" charset="-122"/>
              </a:rPr>
              <a:t>)</a:t>
            </a:r>
            <a:r>
              <a:rPr lang="zh-CN" altLang="en-US" sz="2200" dirty="0">
                <a:solidFill>
                  <a:srgbClr val="0070C0"/>
                </a:solidFill>
                <a:ea typeface="仿宋_GB2312" pitchFamily="49" charset="-122"/>
              </a:rPr>
              <a:t>的代价。从而有</a:t>
            </a:r>
            <a:r>
              <a:rPr lang="zh-CN" altLang="en-US" sz="2200" dirty="0">
                <a:solidFill>
                  <a:srgbClr val="0070C0"/>
                </a:solidFill>
              </a:rPr>
              <a:t> </a:t>
            </a:r>
          </a:p>
        </p:txBody>
      </p:sp>
      <p:sp>
        <p:nvSpPr>
          <p:cNvPr id="705541" name="Text Box 5"/>
          <p:cNvSpPr txBox="1">
            <a:spLocks noChangeArrowheads="1"/>
          </p:cNvSpPr>
          <p:nvPr/>
        </p:nvSpPr>
        <p:spPr bwMode="auto">
          <a:xfrm>
            <a:off x="3031714" y="4405034"/>
            <a:ext cx="2866490" cy="461665"/>
          </a:xfrm>
          <a:prstGeom prst="rect">
            <a:avLst/>
          </a:prstGeom>
          <a:noFill/>
          <a:ln w="9525">
            <a:noFill/>
            <a:miter lim="800000"/>
            <a:headEnd/>
            <a:tailEnd/>
          </a:ln>
          <a:effectLst/>
        </p:spPr>
        <p:txBody>
          <a:bodyPr wrap="none">
            <a:spAutoFit/>
          </a:bodyPr>
          <a:lstStyle/>
          <a:p>
            <a:r>
              <a:rPr lang="en-US" altLang="zh-CN" i="1" dirty="0">
                <a:solidFill>
                  <a:srgbClr val="0070C0"/>
                </a:solidFill>
              </a:rPr>
              <a:t>g</a:t>
            </a:r>
            <a:r>
              <a:rPr lang="en-US" altLang="zh-CN" dirty="0">
                <a:solidFill>
                  <a:srgbClr val="0070C0"/>
                </a:solidFill>
              </a:rPr>
              <a:t>(</a:t>
            </a:r>
            <a:r>
              <a:rPr lang="en-US" altLang="zh-CN" i="1" dirty="0" err="1">
                <a:solidFill>
                  <a:srgbClr val="0070C0"/>
                </a:solidFill>
              </a:rPr>
              <a:t>x</a:t>
            </a:r>
            <a:r>
              <a:rPr lang="en-US" altLang="zh-CN" i="1" baseline="-25000" dirty="0" err="1">
                <a:solidFill>
                  <a:srgbClr val="0070C0"/>
                </a:solidFill>
              </a:rPr>
              <a:t>j</a:t>
            </a:r>
            <a:r>
              <a:rPr lang="en-US" altLang="zh-CN" dirty="0">
                <a:solidFill>
                  <a:srgbClr val="0070C0"/>
                </a:solidFill>
              </a:rPr>
              <a:t>)</a:t>
            </a:r>
            <a:r>
              <a:rPr lang="zh-CN" altLang="en-US" dirty="0">
                <a:solidFill>
                  <a:srgbClr val="0070C0"/>
                </a:solidFill>
                <a:latin typeface="宋体" charset="-122"/>
              </a:rPr>
              <a:t>＝</a:t>
            </a:r>
            <a:r>
              <a:rPr lang="en-US" altLang="zh-CN" i="1" dirty="0">
                <a:solidFill>
                  <a:srgbClr val="0070C0"/>
                </a:solidFill>
              </a:rPr>
              <a:t>g</a:t>
            </a:r>
            <a:r>
              <a:rPr lang="en-US" altLang="zh-CN" dirty="0">
                <a:solidFill>
                  <a:srgbClr val="0070C0"/>
                </a:solidFill>
              </a:rPr>
              <a:t>(</a:t>
            </a:r>
            <a:r>
              <a:rPr lang="en-US" altLang="zh-CN" i="1" dirty="0">
                <a:solidFill>
                  <a:srgbClr val="0070C0"/>
                </a:solidFill>
              </a:rPr>
              <a:t>x</a:t>
            </a:r>
            <a:r>
              <a:rPr lang="en-US" altLang="zh-CN" i="1" baseline="-25000" dirty="0">
                <a:solidFill>
                  <a:srgbClr val="0070C0"/>
                </a:solidFill>
              </a:rPr>
              <a:t>i</a:t>
            </a:r>
            <a:r>
              <a:rPr lang="en-US" altLang="zh-CN" dirty="0">
                <a:solidFill>
                  <a:srgbClr val="0070C0"/>
                </a:solidFill>
              </a:rPr>
              <a:t>)</a:t>
            </a:r>
            <a:r>
              <a:rPr lang="zh-CN" altLang="en-US" dirty="0">
                <a:solidFill>
                  <a:srgbClr val="0070C0"/>
                </a:solidFill>
                <a:latin typeface="宋体" charset="-122"/>
              </a:rPr>
              <a:t>＋</a:t>
            </a:r>
            <a:r>
              <a:rPr lang="en-US" altLang="zh-CN" i="1" dirty="0">
                <a:solidFill>
                  <a:srgbClr val="0070C0"/>
                </a:solidFill>
              </a:rPr>
              <a:t>c</a:t>
            </a:r>
            <a:r>
              <a:rPr lang="en-US" altLang="zh-CN" dirty="0">
                <a:solidFill>
                  <a:srgbClr val="0070C0"/>
                </a:solidFill>
              </a:rPr>
              <a:t>(</a:t>
            </a:r>
            <a:r>
              <a:rPr lang="en-US" altLang="zh-CN" i="1" dirty="0">
                <a:solidFill>
                  <a:srgbClr val="0070C0"/>
                </a:solidFill>
              </a:rPr>
              <a:t>x</a:t>
            </a:r>
            <a:r>
              <a:rPr lang="en-US" altLang="zh-CN" i="1" baseline="-25000" dirty="0">
                <a:solidFill>
                  <a:srgbClr val="0070C0"/>
                </a:solidFill>
              </a:rPr>
              <a:t>i</a:t>
            </a:r>
            <a:r>
              <a:rPr lang="en-US" altLang="zh-CN" dirty="0">
                <a:solidFill>
                  <a:srgbClr val="0070C0"/>
                </a:solidFill>
              </a:rPr>
              <a:t>, </a:t>
            </a:r>
            <a:r>
              <a:rPr lang="en-US" altLang="zh-CN" i="1" dirty="0" err="1">
                <a:solidFill>
                  <a:srgbClr val="0070C0"/>
                </a:solidFill>
              </a:rPr>
              <a:t>x</a:t>
            </a:r>
            <a:r>
              <a:rPr lang="en-US" altLang="zh-CN" i="1" baseline="-25000" dirty="0" err="1">
                <a:solidFill>
                  <a:srgbClr val="0070C0"/>
                </a:solidFill>
              </a:rPr>
              <a:t>j</a:t>
            </a:r>
            <a:r>
              <a:rPr lang="en-US" altLang="zh-CN" dirty="0">
                <a:solidFill>
                  <a:srgbClr val="0070C0"/>
                </a:solidFill>
              </a:rPr>
              <a:t>) </a:t>
            </a:r>
          </a:p>
        </p:txBody>
      </p:sp>
      <p:sp>
        <p:nvSpPr>
          <p:cNvPr id="705542" name="Text Box 6"/>
          <p:cNvSpPr txBox="1">
            <a:spLocks noChangeArrowheads="1"/>
          </p:cNvSpPr>
          <p:nvPr/>
        </p:nvSpPr>
        <p:spPr bwMode="auto">
          <a:xfrm>
            <a:off x="928662" y="4929198"/>
            <a:ext cx="565150" cy="457200"/>
          </a:xfrm>
          <a:prstGeom prst="rect">
            <a:avLst/>
          </a:prstGeom>
          <a:noFill/>
          <a:ln w="9525">
            <a:noFill/>
            <a:miter lim="800000"/>
            <a:headEnd/>
            <a:tailEnd/>
          </a:ln>
          <a:effectLst/>
        </p:spPr>
        <p:txBody>
          <a:bodyPr wrap="none">
            <a:spAutoFit/>
          </a:bodyPr>
          <a:lstStyle/>
          <a:p>
            <a:r>
              <a:rPr lang="zh-CN" altLang="en-US" dirty="0">
                <a:solidFill>
                  <a:srgbClr val="0070C0"/>
                </a:solidFill>
                <a:latin typeface="仿宋_GB2312" pitchFamily="49" charset="-122"/>
                <a:ea typeface="仿宋_GB2312" pitchFamily="49" charset="-122"/>
              </a:rPr>
              <a:t>而</a:t>
            </a:r>
            <a:r>
              <a:rPr lang="zh-CN" altLang="en-US" dirty="0"/>
              <a:t> </a:t>
            </a:r>
          </a:p>
        </p:txBody>
      </p:sp>
      <p:sp>
        <p:nvSpPr>
          <p:cNvPr id="705543" name="Text Box 7"/>
          <p:cNvSpPr txBox="1">
            <a:spLocks noChangeArrowheads="1"/>
          </p:cNvSpPr>
          <p:nvPr/>
        </p:nvSpPr>
        <p:spPr bwMode="auto">
          <a:xfrm>
            <a:off x="3929058" y="5306432"/>
            <a:ext cx="1327150" cy="457200"/>
          </a:xfrm>
          <a:prstGeom prst="rect">
            <a:avLst/>
          </a:prstGeom>
          <a:noFill/>
          <a:ln w="9525">
            <a:noFill/>
            <a:miter lim="800000"/>
            <a:headEnd/>
            <a:tailEnd/>
          </a:ln>
          <a:effectLst/>
        </p:spPr>
        <p:txBody>
          <a:bodyPr wrap="none">
            <a:spAutoFit/>
          </a:bodyPr>
          <a:lstStyle/>
          <a:p>
            <a:r>
              <a:rPr lang="en-US" altLang="zh-CN" i="1" dirty="0">
                <a:solidFill>
                  <a:srgbClr val="0070C0"/>
                </a:solidFill>
              </a:rPr>
              <a:t>g</a:t>
            </a:r>
            <a:r>
              <a:rPr lang="en-US" altLang="zh-CN" dirty="0">
                <a:solidFill>
                  <a:srgbClr val="0070C0"/>
                </a:solidFill>
              </a:rPr>
              <a:t>(</a:t>
            </a:r>
            <a:r>
              <a:rPr lang="en-US" altLang="zh-CN" i="1" dirty="0">
                <a:solidFill>
                  <a:srgbClr val="0070C0"/>
                </a:solidFill>
              </a:rPr>
              <a:t>S</a:t>
            </a:r>
            <a:r>
              <a:rPr lang="en-US" altLang="zh-CN" baseline="-25000" dirty="0">
                <a:solidFill>
                  <a:srgbClr val="0070C0"/>
                </a:solidFill>
              </a:rPr>
              <a:t>o</a:t>
            </a:r>
            <a:r>
              <a:rPr lang="en-US" altLang="zh-CN" dirty="0">
                <a:solidFill>
                  <a:srgbClr val="0070C0"/>
                </a:solidFill>
              </a:rPr>
              <a:t>)</a:t>
            </a:r>
            <a:r>
              <a:rPr lang="zh-CN" altLang="en-US" dirty="0">
                <a:solidFill>
                  <a:srgbClr val="0070C0"/>
                </a:solidFill>
                <a:latin typeface="宋体" charset="-122"/>
              </a:rPr>
              <a:t>＝</a:t>
            </a:r>
            <a:r>
              <a:rPr lang="en-US" altLang="zh-CN" dirty="0">
                <a:solidFill>
                  <a:srgbClr val="0070C0"/>
                </a:solidFill>
              </a:rPr>
              <a:t>0 </a:t>
            </a:r>
          </a:p>
        </p:txBody>
      </p:sp>
    </p:spTree>
  </p:cSld>
  <p:clrMapOvr>
    <a:masterClrMapping/>
  </p:clrMapOvr>
  <p:transition>
    <p:checke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6" name="Text Box 4"/>
          <p:cNvSpPr txBox="1">
            <a:spLocks noChangeArrowheads="1"/>
          </p:cNvSpPr>
          <p:nvPr/>
        </p:nvSpPr>
        <p:spPr bwMode="auto">
          <a:xfrm>
            <a:off x="857225" y="762000"/>
            <a:ext cx="7500990" cy="3453253"/>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zh-CN" altLang="en-US" dirty="0"/>
              <a:t>　</a:t>
            </a:r>
            <a:r>
              <a:rPr lang="en-US" altLang="zh-CN" b="1" dirty="0" smtClean="0">
                <a:solidFill>
                  <a:srgbClr val="0070C0"/>
                </a:solidFill>
                <a:latin typeface="楷体" pitchFamily="49" charset="-122"/>
                <a:ea typeface="楷体" pitchFamily="49" charset="-122"/>
              </a:rPr>
              <a:t>2</a:t>
            </a:r>
            <a:r>
              <a:rPr lang="en-US" altLang="zh-CN" b="1" dirty="0">
                <a:solidFill>
                  <a:srgbClr val="0070C0"/>
                </a:solidFill>
                <a:latin typeface="楷体" pitchFamily="49" charset="-122"/>
                <a:ea typeface="楷体" pitchFamily="49" charset="-122"/>
              </a:rPr>
              <a:t>.</a:t>
            </a:r>
            <a:r>
              <a:rPr lang="zh-CN" altLang="en-US" b="1" dirty="0">
                <a:solidFill>
                  <a:srgbClr val="0070C0"/>
                </a:solidFill>
                <a:latin typeface="楷体" pitchFamily="49" charset="-122"/>
                <a:ea typeface="楷体" pitchFamily="49" charset="-122"/>
              </a:rPr>
              <a:t>分支界限法</a:t>
            </a:r>
            <a:r>
              <a:rPr lang="en-US" altLang="zh-CN" b="1" dirty="0">
                <a:solidFill>
                  <a:srgbClr val="0070C0"/>
                </a:solidFill>
                <a:latin typeface="楷体" pitchFamily="49" charset="-122"/>
                <a:ea typeface="楷体" pitchFamily="49" charset="-122"/>
              </a:rPr>
              <a:t>(</a:t>
            </a:r>
            <a:r>
              <a:rPr lang="zh-CN" altLang="en-US" b="1" dirty="0">
                <a:solidFill>
                  <a:srgbClr val="0070C0"/>
                </a:solidFill>
                <a:latin typeface="楷体" pitchFamily="49" charset="-122"/>
                <a:ea typeface="楷体" pitchFamily="49" charset="-122"/>
              </a:rPr>
              <a:t>最小代价优先法</a:t>
            </a:r>
            <a:r>
              <a:rPr lang="en-US" altLang="zh-CN" b="1" dirty="0" smtClean="0">
                <a:solidFill>
                  <a:srgbClr val="0070C0"/>
                </a:solidFill>
                <a:latin typeface="楷体" pitchFamily="49" charset="-122"/>
                <a:ea typeface="楷体" pitchFamily="49" charset="-122"/>
              </a:rPr>
              <a:t>)</a:t>
            </a:r>
            <a:endParaRPr lang="en-US" altLang="zh-CN" b="1" dirty="0">
              <a:solidFill>
                <a:srgbClr val="0070C0"/>
              </a:solidFill>
              <a:latin typeface="楷体" pitchFamily="49" charset="-122"/>
              <a:ea typeface="楷体" pitchFamily="49" charset="-122"/>
            </a:endParaRPr>
          </a:p>
          <a:p>
            <a:pPr algn="just">
              <a:lnSpc>
                <a:spcPct val="120000"/>
              </a:lnSpc>
              <a:spcBef>
                <a:spcPct val="20000"/>
              </a:spcBef>
            </a:pPr>
            <a:r>
              <a:rPr lang="en-US" altLang="zh-CN" dirty="0">
                <a:solidFill>
                  <a:srgbClr val="0070C0"/>
                </a:solidFill>
              </a:rPr>
              <a:t>   </a:t>
            </a:r>
            <a:r>
              <a:rPr lang="en-US" altLang="zh-CN" dirty="0" smtClean="0">
                <a:solidFill>
                  <a:srgbClr val="0070C0"/>
                </a:solidFill>
              </a:rPr>
              <a:t>   </a:t>
            </a:r>
            <a:r>
              <a:rPr lang="zh-CN" altLang="en-US" dirty="0" smtClean="0">
                <a:solidFill>
                  <a:srgbClr val="0070C0"/>
                </a:solidFill>
              </a:rPr>
              <a:t> </a:t>
            </a:r>
            <a:r>
              <a:rPr lang="zh-CN" altLang="en-US" dirty="0" smtClean="0">
                <a:solidFill>
                  <a:srgbClr val="0070C0"/>
                </a:solidFill>
                <a:sym typeface="Symbol"/>
              </a:rPr>
              <a:t> </a:t>
            </a:r>
            <a:r>
              <a:rPr lang="zh-CN" altLang="en-US" dirty="0" smtClean="0">
                <a:solidFill>
                  <a:srgbClr val="0070C0"/>
                </a:solidFill>
                <a:latin typeface="仿宋_GB2312" pitchFamily="49" charset="-122"/>
                <a:ea typeface="仿宋_GB2312" pitchFamily="49" charset="-122"/>
              </a:rPr>
              <a:t>基本</a:t>
            </a:r>
            <a:r>
              <a:rPr lang="zh-CN" altLang="en-US" dirty="0">
                <a:solidFill>
                  <a:srgbClr val="0070C0"/>
                </a:solidFill>
                <a:ea typeface="仿宋_GB2312" pitchFamily="49" charset="-122"/>
                <a:cs typeface="Times New Roman" pitchFamily="18" charset="0"/>
              </a:rPr>
              <a:t>思想是：每次从</a:t>
            </a:r>
            <a:r>
              <a:rPr lang="en-US" altLang="zh-CN" i="1" dirty="0">
                <a:solidFill>
                  <a:srgbClr val="0070C0"/>
                </a:solidFill>
                <a:ea typeface="仿宋_GB2312" pitchFamily="49" charset="-122"/>
                <a:cs typeface="Times New Roman" pitchFamily="18" charset="0"/>
              </a:rPr>
              <a:t>OPEN</a:t>
            </a:r>
            <a:r>
              <a:rPr lang="zh-CN" altLang="en-US" dirty="0">
                <a:solidFill>
                  <a:srgbClr val="0070C0"/>
                </a:solidFill>
                <a:ea typeface="仿宋_GB2312" pitchFamily="49" charset="-122"/>
                <a:cs typeface="Times New Roman" pitchFamily="18" charset="0"/>
              </a:rPr>
              <a:t>表中选出</a:t>
            </a:r>
            <a:r>
              <a:rPr lang="en-US" altLang="zh-CN" i="1" dirty="0">
                <a:solidFill>
                  <a:srgbClr val="0070C0"/>
                </a:solidFill>
                <a:ea typeface="仿宋_GB2312" pitchFamily="49" charset="-122"/>
                <a:cs typeface="Times New Roman" pitchFamily="18" charset="0"/>
              </a:rPr>
              <a:t>g</a:t>
            </a:r>
            <a:r>
              <a:rPr lang="en-US" altLang="zh-CN" dirty="0">
                <a:solidFill>
                  <a:srgbClr val="0070C0"/>
                </a:solidFill>
                <a:ea typeface="仿宋_GB2312" pitchFamily="49" charset="-122"/>
                <a:cs typeface="Times New Roman" pitchFamily="18" charset="0"/>
              </a:rPr>
              <a:t>(</a:t>
            </a:r>
            <a:r>
              <a:rPr lang="en-US" altLang="zh-CN" i="1" dirty="0">
                <a:solidFill>
                  <a:srgbClr val="0070C0"/>
                </a:solidFill>
                <a:ea typeface="仿宋_GB2312" pitchFamily="49" charset="-122"/>
                <a:cs typeface="Times New Roman" pitchFamily="18" charset="0"/>
              </a:rPr>
              <a:t>x</a:t>
            </a:r>
            <a:r>
              <a:rPr lang="en-US" altLang="zh-CN" dirty="0">
                <a:solidFill>
                  <a:srgbClr val="0070C0"/>
                </a:solidFill>
                <a:ea typeface="仿宋_GB2312" pitchFamily="49" charset="-122"/>
                <a:cs typeface="Times New Roman" pitchFamily="18" charset="0"/>
              </a:rPr>
              <a:t>)</a:t>
            </a:r>
            <a:r>
              <a:rPr lang="zh-CN" altLang="en-US" dirty="0">
                <a:solidFill>
                  <a:srgbClr val="0070C0"/>
                </a:solidFill>
                <a:ea typeface="仿宋_GB2312" pitchFamily="49" charset="-122"/>
                <a:cs typeface="Times New Roman" pitchFamily="18" charset="0"/>
              </a:rPr>
              <a:t>值最小的节点进行考察</a:t>
            </a:r>
            <a:r>
              <a:rPr lang="en-US" altLang="zh-CN" dirty="0">
                <a:solidFill>
                  <a:srgbClr val="0070C0"/>
                </a:solidFill>
                <a:ea typeface="仿宋_GB2312" pitchFamily="49" charset="-122"/>
                <a:cs typeface="Times New Roman" pitchFamily="18" charset="0"/>
              </a:rPr>
              <a:t>, </a:t>
            </a:r>
            <a:r>
              <a:rPr lang="zh-CN" altLang="en-US" dirty="0">
                <a:solidFill>
                  <a:srgbClr val="0070C0"/>
                </a:solidFill>
                <a:ea typeface="仿宋_GB2312" pitchFamily="49" charset="-122"/>
                <a:cs typeface="Times New Roman" pitchFamily="18" charset="0"/>
              </a:rPr>
              <a:t>而不管这个节点在搜索树的什么位置上。</a:t>
            </a:r>
          </a:p>
          <a:p>
            <a:pPr algn="just">
              <a:lnSpc>
                <a:spcPct val="120000"/>
              </a:lnSpc>
              <a:spcBef>
                <a:spcPct val="20000"/>
              </a:spcBef>
            </a:pPr>
            <a:r>
              <a:rPr lang="zh-CN" altLang="en-US" dirty="0" smtClean="0">
                <a:solidFill>
                  <a:srgbClr val="0070C0"/>
                </a:solidFill>
                <a:ea typeface="仿宋_GB2312" pitchFamily="49" charset="-122"/>
                <a:cs typeface="Times New Roman" pitchFamily="18" charset="0"/>
              </a:rPr>
              <a:t>       </a:t>
            </a:r>
            <a:r>
              <a:rPr lang="zh-CN" altLang="en-US" dirty="0" smtClean="0">
                <a:solidFill>
                  <a:srgbClr val="0070C0"/>
                </a:solidFill>
                <a:cs typeface="Times New Roman" pitchFamily="18" charset="0"/>
                <a:sym typeface="Symbol"/>
              </a:rPr>
              <a:t></a:t>
            </a:r>
            <a:r>
              <a:rPr lang="zh-CN" altLang="en-US" dirty="0" smtClean="0">
                <a:cs typeface="Times New Roman" pitchFamily="18" charset="0"/>
                <a:sym typeface="Symbol"/>
              </a:rPr>
              <a:t> </a:t>
            </a:r>
            <a:r>
              <a:rPr lang="zh-CN" altLang="en-US" dirty="0" smtClean="0">
                <a:solidFill>
                  <a:srgbClr val="0070C0"/>
                </a:solidFill>
                <a:ea typeface="仿宋_GB2312" pitchFamily="49" charset="-122"/>
                <a:cs typeface="Times New Roman" pitchFamily="18" charset="0"/>
              </a:rPr>
              <a:t>算法</a:t>
            </a:r>
            <a:r>
              <a:rPr lang="zh-CN" altLang="en-US" dirty="0">
                <a:solidFill>
                  <a:srgbClr val="0070C0"/>
                </a:solidFill>
                <a:ea typeface="仿宋_GB2312" pitchFamily="49" charset="-122"/>
                <a:cs typeface="Times New Roman" pitchFamily="18" charset="0"/>
              </a:rPr>
              <a:t>与前面的“全局择优法”</a:t>
            </a:r>
            <a:r>
              <a:rPr lang="zh-CN" altLang="en-US" dirty="0">
                <a:solidFill>
                  <a:srgbClr val="0070C0"/>
                </a:solidFill>
                <a:cs typeface="Times New Roman" pitchFamily="18" charset="0"/>
              </a:rPr>
              <a:t> </a:t>
            </a:r>
            <a:r>
              <a:rPr lang="zh-CN" altLang="en-US" dirty="0">
                <a:solidFill>
                  <a:srgbClr val="0070C0"/>
                </a:solidFill>
                <a:ea typeface="仿宋_GB2312" pitchFamily="49" charset="-122"/>
                <a:cs typeface="Times New Roman" pitchFamily="18" charset="0"/>
              </a:rPr>
              <a:t>仅有引导搜索的函数不同，前者为启发函数</a:t>
            </a:r>
            <a:r>
              <a:rPr lang="en-US" altLang="zh-CN" i="1" dirty="0">
                <a:solidFill>
                  <a:srgbClr val="0070C0"/>
                </a:solidFill>
                <a:cs typeface="Times New Roman" pitchFamily="18" charset="0"/>
              </a:rPr>
              <a:t>h</a:t>
            </a:r>
            <a:r>
              <a:rPr lang="en-US" altLang="zh-CN" dirty="0">
                <a:solidFill>
                  <a:srgbClr val="0070C0"/>
                </a:solidFill>
                <a:cs typeface="Times New Roman" pitchFamily="18" charset="0"/>
              </a:rPr>
              <a:t>(</a:t>
            </a:r>
            <a:r>
              <a:rPr lang="en-US" altLang="zh-CN" i="1" dirty="0">
                <a:solidFill>
                  <a:srgbClr val="0070C0"/>
                </a:solidFill>
                <a:cs typeface="Times New Roman" pitchFamily="18" charset="0"/>
              </a:rPr>
              <a:t>x</a:t>
            </a:r>
            <a:r>
              <a:rPr lang="en-US" altLang="zh-CN" dirty="0">
                <a:solidFill>
                  <a:srgbClr val="0070C0"/>
                </a:solidFill>
                <a:cs typeface="Times New Roman" pitchFamily="18" charset="0"/>
              </a:rPr>
              <a:t>)</a:t>
            </a:r>
            <a:r>
              <a:rPr lang="zh-CN" altLang="en-US" dirty="0">
                <a:solidFill>
                  <a:srgbClr val="0070C0"/>
                </a:solidFill>
                <a:cs typeface="Times New Roman" pitchFamily="18" charset="0"/>
              </a:rPr>
              <a:t>，</a:t>
            </a:r>
            <a:r>
              <a:rPr lang="zh-CN" altLang="en-US" dirty="0">
                <a:solidFill>
                  <a:srgbClr val="0070C0"/>
                </a:solidFill>
                <a:ea typeface="仿宋_GB2312" pitchFamily="49" charset="-122"/>
                <a:cs typeface="Times New Roman" pitchFamily="18" charset="0"/>
              </a:rPr>
              <a:t>后者为代价</a:t>
            </a:r>
            <a:r>
              <a:rPr lang="en-US" altLang="zh-CN" i="1" dirty="0">
                <a:solidFill>
                  <a:srgbClr val="0070C0"/>
                </a:solidFill>
                <a:cs typeface="Times New Roman" pitchFamily="18" charset="0"/>
              </a:rPr>
              <a:t>g</a:t>
            </a:r>
            <a:r>
              <a:rPr lang="en-US" altLang="zh-CN" dirty="0">
                <a:solidFill>
                  <a:srgbClr val="0070C0"/>
                </a:solidFill>
                <a:cs typeface="Times New Roman" pitchFamily="18" charset="0"/>
              </a:rPr>
              <a:t>(</a:t>
            </a:r>
            <a:r>
              <a:rPr lang="en-US" altLang="zh-CN" i="1" dirty="0">
                <a:solidFill>
                  <a:srgbClr val="0070C0"/>
                </a:solidFill>
                <a:cs typeface="Times New Roman" pitchFamily="18" charset="0"/>
              </a:rPr>
              <a:t>x</a:t>
            </a:r>
            <a:r>
              <a:rPr lang="en-US" altLang="zh-CN" dirty="0">
                <a:solidFill>
                  <a:srgbClr val="0070C0"/>
                </a:solidFill>
                <a:cs typeface="Times New Roman" pitchFamily="18" charset="0"/>
              </a:rPr>
              <a:t>)</a:t>
            </a:r>
            <a:r>
              <a:rPr lang="zh-CN" altLang="en-US" dirty="0">
                <a:solidFill>
                  <a:srgbClr val="0070C0"/>
                </a:solidFill>
                <a:cs typeface="Times New Roman" pitchFamily="18" charset="0"/>
              </a:rPr>
              <a:t>。</a:t>
            </a:r>
          </a:p>
          <a:p>
            <a:pPr algn="just">
              <a:lnSpc>
                <a:spcPct val="120000"/>
              </a:lnSpc>
              <a:spcBef>
                <a:spcPct val="20000"/>
              </a:spcBef>
            </a:pPr>
            <a:r>
              <a:rPr lang="zh-CN" altLang="en-US" dirty="0">
                <a:solidFill>
                  <a:srgbClr val="0070C0"/>
                </a:solidFill>
                <a:cs typeface="Times New Roman" pitchFamily="18" charset="0"/>
              </a:rPr>
              <a:t> </a:t>
            </a:r>
            <a:r>
              <a:rPr lang="zh-CN" altLang="en-US" dirty="0" smtClean="0">
                <a:solidFill>
                  <a:srgbClr val="0070C0"/>
                </a:solidFill>
                <a:ea typeface="仿宋_GB2312" pitchFamily="49" charset="-122"/>
                <a:cs typeface="Times New Roman" pitchFamily="18" charset="0"/>
              </a:rPr>
              <a:t>       </a:t>
            </a:r>
            <a:r>
              <a:rPr lang="zh-CN" altLang="en-US" dirty="0" smtClean="0">
                <a:solidFill>
                  <a:srgbClr val="0070C0"/>
                </a:solidFill>
                <a:cs typeface="Times New Roman" pitchFamily="18" charset="0"/>
                <a:sym typeface="Symbol"/>
              </a:rPr>
              <a:t></a:t>
            </a:r>
            <a:r>
              <a:rPr lang="zh-CN" altLang="en-US" dirty="0" smtClean="0">
                <a:cs typeface="Times New Roman" pitchFamily="18" charset="0"/>
                <a:sym typeface="Symbol"/>
              </a:rPr>
              <a:t> </a:t>
            </a:r>
            <a:r>
              <a:rPr lang="zh-CN" altLang="en-US" dirty="0" smtClean="0">
                <a:solidFill>
                  <a:srgbClr val="0070C0"/>
                </a:solidFill>
                <a:ea typeface="仿宋_GB2312" pitchFamily="49" charset="-122"/>
                <a:cs typeface="Times New Roman" pitchFamily="18" charset="0"/>
              </a:rPr>
              <a:t>但</a:t>
            </a:r>
            <a:r>
              <a:rPr lang="zh-CN" altLang="en-US" dirty="0">
                <a:solidFill>
                  <a:srgbClr val="0070C0"/>
                </a:solidFill>
                <a:ea typeface="仿宋_GB2312" pitchFamily="49" charset="-122"/>
                <a:cs typeface="Times New Roman" pitchFamily="18" charset="0"/>
              </a:rPr>
              <a:t>注意：代价值</a:t>
            </a:r>
            <a:r>
              <a:rPr lang="en-US" altLang="zh-CN" i="1" dirty="0">
                <a:solidFill>
                  <a:srgbClr val="0070C0"/>
                </a:solidFill>
                <a:ea typeface="仿宋_GB2312" pitchFamily="49" charset="-122"/>
                <a:cs typeface="Times New Roman" pitchFamily="18" charset="0"/>
              </a:rPr>
              <a:t>g</a:t>
            </a:r>
            <a:r>
              <a:rPr lang="en-US" altLang="zh-CN" dirty="0">
                <a:solidFill>
                  <a:srgbClr val="0070C0"/>
                </a:solidFill>
                <a:ea typeface="仿宋_GB2312" pitchFamily="49" charset="-122"/>
                <a:cs typeface="Times New Roman" pitchFamily="18" charset="0"/>
              </a:rPr>
              <a:t>(</a:t>
            </a:r>
            <a:r>
              <a:rPr lang="en-US" altLang="zh-CN" i="1" dirty="0">
                <a:solidFill>
                  <a:srgbClr val="0070C0"/>
                </a:solidFill>
                <a:ea typeface="仿宋_GB2312" pitchFamily="49" charset="-122"/>
                <a:cs typeface="Times New Roman" pitchFamily="18" charset="0"/>
              </a:rPr>
              <a:t>x</a:t>
            </a:r>
            <a:r>
              <a:rPr lang="en-US" altLang="zh-CN" dirty="0">
                <a:solidFill>
                  <a:srgbClr val="0070C0"/>
                </a:solidFill>
                <a:ea typeface="仿宋_GB2312" pitchFamily="49" charset="-122"/>
                <a:cs typeface="Times New Roman" pitchFamily="18" charset="0"/>
              </a:rPr>
              <a:t>)</a:t>
            </a:r>
            <a:r>
              <a:rPr lang="zh-CN" altLang="en-US" dirty="0">
                <a:solidFill>
                  <a:srgbClr val="0070C0"/>
                </a:solidFill>
                <a:ea typeface="仿宋_GB2312" pitchFamily="49" charset="-122"/>
                <a:cs typeface="Times New Roman" pitchFamily="18" charset="0"/>
              </a:rPr>
              <a:t>是从初始节点</a:t>
            </a:r>
            <a:r>
              <a:rPr lang="en-US" altLang="zh-CN" i="1" dirty="0">
                <a:solidFill>
                  <a:srgbClr val="0070C0"/>
                </a:solidFill>
                <a:ea typeface="仿宋_GB2312" pitchFamily="49" charset="-122"/>
                <a:cs typeface="Times New Roman" pitchFamily="18" charset="0"/>
              </a:rPr>
              <a:t>S</a:t>
            </a:r>
            <a:r>
              <a:rPr lang="en-US" altLang="zh-CN" dirty="0">
                <a:solidFill>
                  <a:srgbClr val="0070C0"/>
                </a:solidFill>
                <a:ea typeface="仿宋_GB2312" pitchFamily="49" charset="-122"/>
                <a:cs typeface="Times New Roman" pitchFamily="18" charset="0"/>
              </a:rPr>
              <a:t>o</a:t>
            </a:r>
            <a:r>
              <a:rPr lang="zh-CN" altLang="en-US" dirty="0">
                <a:solidFill>
                  <a:srgbClr val="0070C0"/>
                </a:solidFill>
                <a:ea typeface="仿宋_GB2312" pitchFamily="49" charset="-122"/>
                <a:cs typeface="Times New Roman" pitchFamily="18" charset="0"/>
              </a:rPr>
              <a:t>方向计算而来的</a:t>
            </a:r>
            <a:r>
              <a:rPr lang="en-US" altLang="zh-CN" dirty="0">
                <a:solidFill>
                  <a:srgbClr val="0070C0"/>
                </a:solidFill>
                <a:ea typeface="仿宋_GB2312" pitchFamily="49" charset="-122"/>
                <a:cs typeface="Times New Roman" pitchFamily="18" charset="0"/>
              </a:rPr>
              <a:t>,</a:t>
            </a:r>
            <a:r>
              <a:rPr lang="zh-CN" altLang="en-US" dirty="0">
                <a:solidFill>
                  <a:srgbClr val="0070C0"/>
                </a:solidFill>
                <a:ea typeface="仿宋_GB2312" pitchFamily="49" charset="-122"/>
                <a:cs typeface="Times New Roman" pitchFamily="18" charset="0"/>
              </a:rPr>
              <a:t>而启发函数值</a:t>
            </a:r>
            <a:r>
              <a:rPr lang="en-US" altLang="zh-CN" i="1" dirty="0">
                <a:solidFill>
                  <a:srgbClr val="0070C0"/>
                </a:solidFill>
                <a:ea typeface="仿宋_GB2312" pitchFamily="49" charset="-122"/>
                <a:cs typeface="Times New Roman" pitchFamily="18" charset="0"/>
              </a:rPr>
              <a:t>h</a:t>
            </a:r>
            <a:r>
              <a:rPr lang="en-US" altLang="zh-CN" dirty="0">
                <a:solidFill>
                  <a:srgbClr val="0070C0"/>
                </a:solidFill>
                <a:ea typeface="仿宋_GB2312" pitchFamily="49" charset="-122"/>
                <a:cs typeface="Times New Roman" pitchFamily="18" charset="0"/>
              </a:rPr>
              <a:t>(</a:t>
            </a:r>
            <a:r>
              <a:rPr lang="en-US" altLang="zh-CN" i="1" dirty="0">
                <a:solidFill>
                  <a:srgbClr val="0070C0"/>
                </a:solidFill>
                <a:ea typeface="仿宋_GB2312" pitchFamily="49" charset="-122"/>
                <a:cs typeface="Times New Roman" pitchFamily="18" charset="0"/>
              </a:rPr>
              <a:t>x</a:t>
            </a:r>
            <a:r>
              <a:rPr lang="en-US" altLang="zh-CN" dirty="0">
                <a:solidFill>
                  <a:srgbClr val="0070C0"/>
                </a:solidFill>
                <a:ea typeface="仿宋_GB2312" pitchFamily="49" charset="-122"/>
                <a:cs typeface="Times New Roman" pitchFamily="18" charset="0"/>
              </a:rPr>
              <a:t>)</a:t>
            </a:r>
            <a:r>
              <a:rPr lang="zh-CN" altLang="en-US" dirty="0">
                <a:solidFill>
                  <a:srgbClr val="0070C0"/>
                </a:solidFill>
                <a:ea typeface="仿宋_GB2312" pitchFamily="49" charset="-122"/>
                <a:cs typeface="Times New Roman" pitchFamily="18" charset="0"/>
              </a:rPr>
              <a:t>则是朝目标节点方向计算</a:t>
            </a:r>
            <a:r>
              <a:rPr lang="zh-CN" altLang="en-US" dirty="0">
                <a:solidFill>
                  <a:srgbClr val="0070C0"/>
                </a:solidFill>
                <a:latin typeface="仿宋_GB2312" pitchFamily="49" charset="-122"/>
                <a:ea typeface="仿宋_GB2312" pitchFamily="49" charset="-122"/>
              </a:rPr>
              <a:t>的。</a:t>
            </a:r>
            <a:r>
              <a:rPr lang="zh-CN" altLang="en-US" dirty="0">
                <a:solidFill>
                  <a:srgbClr val="0070C0"/>
                </a:solidFill>
              </a:rPr>
              <a:t>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04516">
                                            <p:txEl>
                                              <p:pRg st="0" end="0"/>
                                            </p:txEl>
                                          </p:spTgt>
                                        </p:tgtEl>
                                        <p:attrNameLst>
                                          <p:attrName>style.visibility</p:attrName>
                                        </p:attrNameLst>
                                      </p:cBhvr>
                                      <p:to>
                                        <p:strVal val="visible"/>
                                      </p:to>
                                    </p:set>
                                    <p:animEffect transition="in" filter="blinds(horizontal)">
                                      <p:cBhvr>
                                        <p:cTn id="7" dur="500"/>
                                        <p:tgtEl>
                                          <p:spTgt spid="70451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04516">
                                            <p:txEl>
                                              <p:pRg st="1" end="1"/>
                                            </p:txEl>
                                          </p:spTgt>
                                        </p:tgtEl>
                                        <p:attrNameLst>
                                          <p:attrName>style.visibility</p:attrName>
                                        </p:attrNameLst>
                                      </p:cBhvr>
                                      <p:to>
                                        <p:strVal val="visible"/>
                                      </p:to>
                                    </p:set>
                                    <p:animEffect transition="in" filter="blinds(horizontal)">
                                      <p:cBhvr>
                                        <p:cTn id="10" dur="500"/>
                                        <p:tgtEl>
                                          <p:spTgt spid="704516">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04516">
                                            <p:txEl>
                                              <p:pRg st="2" end="2"/>
                                            </p:txEl>
                                          </p:spTgt>
                                        </p:tgtEl>
                                        <p:attrNameLst>
                                          <p:attrName>style.visibility</p:attrName>
                                        </p:attrNameLst>
                                      </p:cBhvr>
                                      <p:to>
                                        <p:strVal val="visible"/>
                                      </p:to>
                                    </p:set>
                                    <p:animEffect transition="in" filter="blinds(horizontal)">
                                      <p:cBhvr>
                                        <p:cTn id="13" dur="500"/>
                                        <p:tgtEl>
                                          <p:spTgt spid="704516">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704516">
                                            <p:txEl>
                                              <p:pRg st="3" end="3"/>
                                            </p:txEl>
                                          </p:spTgt>
                                        </p:tgtEl>
                                        <p:attrNameLst>
                                          <p:attrName>style.visibility</p:attrName>
                                        </p:attrNameLst>
                                      </p:cBhvr>
                                      <p:to>
                                        <p:strVal val="visible"/>
                                      </p:to>
                                    </p:set>
                                    <p:animEffect transition="in" filter="blinds(horizontal)">
                                      <p:cBhvr>
                                        <p:cTn id="16" dur="500"/>
                                        <p:tgtEl>
                                          <p:spTgt spid="7045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6" name="Text Box 4"/>
          <p:cNvSpPr txBox="1">
            <a:spLocks noChangeArrowheads="1"/>
          </p:cNvSpPr>
          <p:nvPr/>
        </p:nvSpPr>
        <p:spPr bwMode="auto">
          <a:xfrm>
            <a:off x="2971800" y="838200"/>
            <a:ext cx="2787943" cy="523220"/>
          </a:xfrm>
          <a:prstGeom prst="rect">
            <a:avLst/>
          </a:prstGeom>
          <a:noFill/>
          <a:ln w="9525">
            <a:noFill/>
            <a:miter lim="800000"/>
            <a:headEnd/>
            <a:tailEnd/>
          </a:ln>
          <a:effectLst/>
        </p:spPr>
        <p:txBody>
          <a:bodyPr wrap="none">
            <a:spAutoFit/>
          </a:bodyPr>
          <a:lstStyle/>
          <a:p>
            <a:r>
              <a:rPr lang="en-US" altLang="zh-CN" sz="2800" dirty="0">
                <a:solidFill>
                  <a:srgbClr val="0070C0"/>
                </a:solidFill>
                <a:latin typeface="黑体" pitchFamily="2" charset="-122"/>
                <a:ea typeface="黑体" pitchFamily="2" charset="-122"/>
              </a:rPr>
              <a:t>3.1 </a:t>
            </a:r>
            <a:r>
              <a:rPr lang="zh-CN" altLang="en-US" sz="2800" dirty="0">
                <a:solidFill>
                  <a:srgbClr val="0070C0"/>
                </a:solidFill>
                <a:latin typeface="黑体" pitchFamily="2" charset="-122"/>
                <a:ea typeface="黑体" pitchFamily="2" charset="-122"/>
              </a:rPr>
              <a:t>状态图搜索</a:t>
            </a:r>
            <a:r>
              <a:rPr lang="zh-CN" altLang="en-US" sz="2800" b="1" dirty="0">
                <a:solidFill>
                  <a:srgbClr val="0070C0"/>
                </a:solidFill>
              </a:rPr>
              <a:t> </a:t>
            </a:r>
          </a:p>
        </p:txBody>
      </p:sp>
      <p:sp>
        <p:nvSpPr>
          <p:cNvPr id="658437" name="Text Box 5"/>
          <p:cNvSpPr txBox="1">
            <a:spLocks noChangeArrowheads="1"/>
          </p:cNvSpPr>
          <p:nvPr/>
        </p:nvSpPr>
        <p:spPr bwMode="auto">
          <a:xfrm>
            <a:off x="323850" y="1434506"/>
            <a:ext cx="7343775" cy="1126462"/>
          </a:xfrm>
          <a:prstGeom prst="rect">
            <a:avLst/>
          </a:prstGeom>
          <a:noFill/>
          <a:ln w="9525">
            <a:noFill/>
            <a:miter lim="800000"/>
            <a:headEnd/>
            <a:tailEnd/>
          </a:ln>
          <a:effectLst/>
        </p:spPr>
        <p:txBody>
          <a:bodyPr>
            <a:spAutoFit/>
          </a:bodyPr>
          <a:lstStyle/>
          <a:p>
            <a:pPr algn="just">
              <a:lnSpc>
                <a:spcPct val="140000"/>
              </a:lnSpc>
              <a:spcBef>
                <a:spcPct val="50000"/>
              </a:spcBef>
            </a:pPr>
            <a:r>
              <a:rPr lang="en-US" altLang="zh-CN" dirty="0" smtClean="0">
                <a:solidFill>
                  <a:srgbClr val="0070C0"/>
                </a:solidFill>
                <a:latin typeface="黑体" pitchFamily="2" charset="-122"/>
                <a:ea typeface="黑体" pitchFamily="2" charset="-122"/>
              </a:rPr>
              <a:t>   3.1.1 </a:t>
            </a:r>
            <a:r>
              <a:rPr lang="zh-CN" altLang="en-US" dirty="0">
                <a:solidFill>
                  <a:srgbClr val="0070C0"/>
                </a:solidFill>
                <a:latin typeface="黑体" pitchFamily="2" charset="-122"/>
                <a:ea typeface="黑体" pitchFamily="2" charset="-122"/>
              </a:rPr>
              <a:t>状态图</a:t>
            </a:r>
          </a:p>
          <a:p>
            <a:pPr algn="just">
              <a:lnSpc>
                <a:spcPct val="140000"/>
              </a:lnSpc>
            </a:pPr>
            <a:r>
              <a:rPr lang="zh-CN" altLang="en-US" dirty="0">
                <a:solidFill>
                  <a:srgbClr val="0070C0"/>
                </a:solidFill>
                <a:latin typeface="宋体" charset="-122"/>
              </a:rPr>
              <a:t>　</a:t>
            </a:r>
            <a:r>
              <a:rPr lang="zh-CN" altLang="en-US" dirty="0" smtClean="0">
                <a:solidFill>
                  <a:srgbClr val="0070C0"/>
                </a:solidFill>
                <a:latin typeface="宋体" charset="-122"/>
              </a:rPr>
              <a:t>    </a:t>
            </a:r>
            <a:r>
              <a:rPr lang="zh-CN" altLang="en-US" b="1" dirty="0" smtClean="0">
                <a:solidFill>
                  <a:srgbClr val="0070C0"/>
                </a:solidFill>
                <a:latin typeface="楷体" pitchFamily="49" charset="-122"/>
                <a:ea typeface="楷体" pitchFamily="49" charset="-122"/>
              </a:rPr>
              <a:t>迷宫问题</a:t>
            </a:r>
            <a:endParaRPr lang="zh-CN" altLang="en-US" b="1" dirty="0">
              <a:solidFill>
                <a:srgbClr val="0070C0"/>
              </a:solidFill>
              <a:latin typeface="楷体" pitchFamily="49" charset="-122"/>
              <a:ea typeface="楷体" pitchFamily="49" charset="-122"/>
            </a:endParaRPr>
          </a:p>
        </p:txBody>
      </p:sp>
      <p:pic>
        <p:nvPicPr>
          <p:cNvPr id="5" name="图片 4" descr="图3-1.png"/>
          <p:cNvPicPr>
            <a:picLocks noChangeAspect="1"/>
          </p:cNvPicPr>
          <p:nvPr/>
        </p:nvPicPr>
        <p:blipFill>
          <a:blip r:embed="rId2"/>
          <a:stretch>
            <a:fillRect/>
          </a:stretch>
        </p:blipFill>
        <p:spPr>
          <a:xfrm>
            <a:off x="1632592" y="2482604"/>
            <a:ext cx="6839905" cy="2676899"/>
          </a:xfrm>
          <a:prstGeom prst="rect">
            <a:avLst/>
          </a:prstGeom>
        </p:spPr>
      </p:pic>
      <p:sp>
        <p:nvSpPr>
          <p:cNvPr id="6" name="Text Box 4"/>
          <p:cNvSpPr txBox="1">
            <a:spLocks noChangeArrowheads="1"/>
          </p:cNvSpPr>
          <p:nvPr/>
        </p:nvSpPr>
        <p:spPr bwMode="auto">
          <a:xfrm>
            <a:off x="3939508" y="5145854"/>
            <a:ext cx="2056973" cy="461665"/>
          </a:xfrm>
          <a:prstGeom prst="rect">
            <a:avLst/>
          </a:prstGeom>
          <a:noFill/>
          <a:ln w="9525">
            <a:noFill/>
            <a:miter lim="800000"/>
            <a:headEnd/>
            <a:tailEnd/>
          </a:ln>
        </p:spPr>
        <p:txBody>
          <a:bodyPr wrap="none">
            <a:spAutoFit/>
          </a:bodyPr>
          <a:lstStyle/>
          <a:p>
            <a:r>
              <a:rPr lang="zh-CN" altLang="en-US" sz="2300" dirty="0">
                <a:solidFill>
                  <a:srgbClr val="0070C0"/>
                </a:solidFill>
                <a:latin typeface="宋体" pitchFamily="2" charset="-122"/>
              </a:rPr>
              <a:t>图</a:t>
            </a:r>
            <a:r>
              <a:rPr lang="zh-CN" altLang="en-US" sz="2300" dirty="0">
                <a:solidFill>
                  <a:srgbClr val="0070C0"/>
                </a:solidFill>
              </a:rPr>
              <a:t> </a:t>
            </a:r>
            <a:r>
              <a:rPr lang="en-US" altLang="zh-CN" sz="2300" dirty="0" smtClean="0">
                <a:solidFill>
                  <a:srgbClr val="0070C0"/>
                </a:solidFill>
              </a:rPr>
              <a:t>3-1 </a:t>
            </a:r>
            <a:r>
              <a:rPr lang="zh-CN" altLang="en-US" sz="2300" dirty="0" smtClean="0">
                <a:solidFill>
                  <a:srgbClr val="0070C0"/>
                </a:solidFill>
                <a:latin typeface="宋体" pitchFamily="2" charset="-122"/>
              </a:rPr>
              <a:t>迷宫图</a:t>
            </a:r>
            <a:r>
              <a:rPr lang="zh-CN" altLang="en-US" sz="2300" dirty="0" smtClean="0">
                <a:solidFill>
                  <a:srgbClr val="0070C0"/>
                </a:solidFill>
              </a:rPr>
              <a:t> </a:t>
            </a:r>
            <a:endParaRPr lang="zh-CN" altLang="en-US" sz="2300" dirty="0">
              <a:solidFill>
                <a:srgbClr val="0070C0"/>
              </a:solidFill>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58436">
                                            <p:txEl>
                                              <p:pRg st="0" end="0"/>
                                            </p:txEl>
                                          </p:spTgt>
                                        </p:tgtEl>
                                        <p:attrNameLst>
                                          <p:attrName>style.visibility</p:attrName>
                                        </p:attrNameLst>
                                      </p:cBhvr>
                                      <p:to>
                                        <p:strVal val="visible"/>
                                      </p:to>
                                    </p:set>
                                    <p:animEffect transition="in" filter="blinds(horizontal)">
                                      <p:cBhvr>
                                        <p:cTn id="7" dur="500"/>
                                        <p:tgtEl>
                                          <p:spTgt spid="6584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58437">
                                            <p:txEl>
                                              <p:pRg st="0" end="0"/>
                                            </p:txEl>
                                          </p:spTgt>
                                        </p:tgtEl>
                                        <p:attrNameLst>
                                          <p:attrName>style.visibility</p:attrName>
                                        </p:attrNameLst>
                                      </p:cBhvr>
                                      <p:to>
                                        <p:strVal val="visible"/>
                                      </p:to>
                                    </p:set>
                                    <p:animEffect transition="in" filter="blinds(horizontal)">
                                      <p:cBhvr>
                                        <p:cTn id="12" dur="500"/>
                                        <p:tgtEl>
                                          <p:spTgt spid="65843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58437">
                                            <p:txEl>
                                              <p:pRg st="1" end="1"/>
                                            </p:txEl>
                                          </p:spTgt>
                                        </p:tgtEl>
                                        <p:attrNameLst>
                                          <p:attrName>style.visibility</p:attrName>
                                        </p:attrNameLst>
                                      </p:cBhvr>
                                      <p:to>
                                        <p:strVal val="visible"/>
                                      </p:to>
                                    </p:set>
                                    <p:animEffect transition="in" filter="blinds(horizontal)">
                                      <p:cBhvr>
                                        <p:cTn id="17" dur="500"/>
                                        <p:tgtEl>
                                          <p:spTgt spid="65843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2" name="Text Box 4"/>
          <p:cNvSpPr txBox="1">
            <a:spLocks noChangeArrowheads="1"/>
          </p:cNvSpPr>
          <p:nvPr/>
        </p:nvSpPr>
        <p:spPr bwMode="auto">
          <a:xfrm>
            <a:off x="755650" y="609600"/>
            <a:ext cx="7531126" cy="4542782"/>
          </a:xfrm>
          <a:prstGeom prst="rect">
            <a:avLst/>
          </a:prstGeom>
          <a:noFill/>
          <a:ln w="9525">
            <a:noFill/>
            <a:miter lim="800000"/>
            <a:headEnd/>
            <a:tailEnd/>
          </a:ln>
          <a:effectLst/>
        </p:spPr>
        <p:txBody>
          <a:bodyPr wrap="square">
            <a:spAutoFit/>
          </a:bodyPr>
          <a:lstStyle/>
          <a:p>
            <a:pPr algn="just">
              <a:lnSpc>
                <a:spcPct val="150000"/>
              </a:lnSpc>
              <a:spcBef>
                <a:spcPct val="50000"/>
              </a:spcBef>
            </a:pPr>
            <a:r>
              <a:rPr lang="zh-CN" altLang="en-US" dirty="0"/>
              <a:t>　</a:t>
            </a:r>
            <a:r>
              <a:rPr lang="zh-CN" altLang="en-US" sz="2800" b="1" dirty="0">
                <a:latin typeface="楷体_GB2312" pitchFamily="49" charset="-122"/>
                <a:ea typeface="楷体_GB2312" pitchFamily="49" charset="-122"/>
              </a:rPr>
              <a:t>　</a:t>
            </a:r>
            <a:r>
              <a:rPr lang="en-US" altLang="zh-CN" b="1" dirty="0">
                <a:solidFill>
                  <a:srgbClr val="0070C0"/>
                </a:solidFill>
                <a:latin typeface="楷体" pitchFamily="49" charset="-122"/>
                <a:ea typeface="楷体" pitchFamily="49" charset="-122"/>
              </a:rPr>
              <a:t>3. </a:t>
            </a:r>
            <a:r>
              <a:rPr lang="zh-CN" altLang="en-US" b="1" dirty="0">
                <a:solidFill>
                  <a:srgbClr val="0070C0"/>
                </a:solidFill>
                <a:latin typeface="楷体" pitchFamily="49" charset="-122"/>
                <a:ea typeface="楷体" pitchFamily="49" charset="-122"/>
              </a:rPr>
              <a:t>最近择优法</a:t>
            </a:r>
            <a:r>
              <a:rPr lang="en-US" altLang="zh-CN" b="1" dirty="0">
                <a:solidFill>
                  <a:srgbClr val="0070C0"/>
                </a:solidFill>
                <a:latin typeface="楷体" pitchFamily="49" charset="-122"/>
                <a:ea typeface="楷体" pitchFamily="49" charset="-122"/>
              </a:rPr>
              <a:t>(</a:t>
            </a:r>
            <a:r>
              <a:rPr lang="zh-CN" altLang="en-US" b="1" dirty="0">
                <a:solidFill>
                  <a:srgbClr val="0070C0"/>
                </a:solidFill>
                <a:latin typeface="楷体" pitchFamily="49" charset="-122"/>
                <a:ea typeface="楷体" pitchFamily="49" charset="-122"/>
              </a:rPr>
              <a:t>瞎子爬山法</a:t>
            </a:r>
            <a:r>
              <a:rPr lang="en-US" altLang="zh-CN" b="1" dirty="0" smtClean="0">
                <a:solidFill>
                  <a:srgbClr val="0070C0"/>
                </a:solidFill>
                <a:latin typeface="楷体" pitchFamily="49" charset="-122"/>
                <a:ea typeface="楷体" pitchFamily="49" charset="-122"/>
              </a:rPr>
              <a:t>)</a:t>
            </a:r>
            <a:endParaRPr lang="en-US" altLang="zh-CN" b="1" dirty="0">
              <a:solidFill>
                <a:srgbClr val="0070C0"/>
              </a:solidFill>
              <a:latin typeface="楷体" pitchFamily="49" charset="-122"/>
              <a:ea typeface="楷体" pitchFamily="49" charset="-122"/>
            </a:endParaRPr>
          </a:p>
          <a:p>
            <a:pPr algn="just">
              <a:lnSpc>
                <a:spcPct val="130000"/>
              </a:lnSpc>
              <a:spcBef>
                <a:spcPct val="50000"/>
              </a:spcBef>
            </a:pPr>
            <a:r>
              <a:rPr lang="en-US" altLang="zh-CN" dirty="0"/>
              <a:t>    </a:t>
            </a:r>
            <a:r>
              <a:rPr lang="zh-CN" altLang="en-US" dirty="0"/>
              <a:t>　</a:t>
            </a:r>
            <a:r>
              <a:rPr lang="zh-CN" altLang="en-US" dirty="0">
                <a:solidFill>
                  <a:srgbClr val="0070C0"/>
                </a:solidFill>
                <a:ea typeface="仿宋_GB2312" pitchFamily="49" charset="-122"/>
              </a:rPr>
              <a:t>把局部择优法算法中的</a:t>
            </a:r>
            <a:r>
              <a:rPr lang="en-US" altLang="zh-CN" i="1" dirty="0">
                <a:solidFill>
                  <a:srgbClr val="0070C0"/>
                </a:solidFill>
                <a:ea typeface="仿宋_GB2312" pitchFamily="49" charset="-122"/>
              </a:rPr>
              <a:t>h</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x</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换成</a:t>
            </a:r>
            <a:r>
              <a:rPr lang="en-US" altLang="zh-CN" i="1" dirty="0">
                <a:solidFill>
                  <a:srgbClr val="0070C0"/>
                </a:solidFill>
                <a:ea typeface="仿宋_GB2312" pitchFamily="49" charset="-122"/>
              </a:rPr>
              <a:t>g</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x</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就可得最近择优法的算法</a:t>
            </a:r>
            <a:r>
              <a:rPr lang="zh-CN" altLang="en-US" dirty="0" smtClean="0">
                <a:solidFill>
                  <a:srgbClr val="0070C0"/>
                </a:solidFill>
                <a:ea typeface="仿宋_GB2312" pitchFamily="49" charset="-122"/>
              </a:rPr>
              <a:t>。</a:t>
            </a:r>
            <a:endParaRPr lang="zh-CN" altLang="en-US" dirty="0">
              <a:solidFill>
                <a:srgbClr val="0070C0"/>
              </a:solidFill>
              <a:ea typeface="仿宋_GB2312" pitchFamily="49" charset="-122"/>
            </a:endParaRPr>
          </a:p>
          <a:p>
            <a:pPr algn="just">
              <a:lnSpc>
                <a:spcPct val="130000"/>
              </a:lnSpc>
              <a:spcBef>
                <a:spcPct val="50000"/>
              </a:spcBef>
            </a:pPr>
            <a:r>
              <a:rPr lang="zh-CN" altLang="en-US" dirty="0">
                <a:solidFill>
                  <a:srgbClr val="0070C0"/>
                </a:solidFill>
                <a:ea typeface="仿宋_GB2312" pitchFamily="49" charset="-122"/>
              </a:rPr>
              <a:t>    </a:t>
            </a:r>
            <a:r>
              <a:rPr lang="zh-CN" altLang="en-US" b="1" dirty="0">
                <a:solidFill>
                  <a:srgbClr val="0070C0"/>
                </a:solidFill>
                <a:ea typeface="仿宋_GB2312" pitchFamily="49" charset="-122"/>
              </a:rPr>
              <a:t>例：</a:t>
            </a:r>
            <a:r>
              <a:rPr lang="zh-CN" altLang="en-US" dirty="0">
                <a:solidFill>
                  <a:srgbClr val="0070C0"/>
                </a:solidFill>
                <a:ea typeface="仿宋_GB2312" pitchFamily="49" charset="-122"/>
              </a:rPr>
              <a:t>用代价树搜索</a:t>
            </a:r>
            <a:r>
              <a:rPr lang="zh-CN" altLang="en-US" dirty="0" smtClean="0">
                <a:solidFill>
                  <a:srgbClr val="0070C0"/>
                </a:solidFill>
                <a:ea typeface="仿宋_GB2312" pitchFamily="49" charset="-122"/>
              </a:rPr>
              <a:t>求解上面那个旅行路线的</a:t>
            </a:r>
            <a:r>
              <a:rPr lang="zh-CN" altLang="en-US" dirty="0">
                <a:solidFill>
                  <a:srgbClr val="0070C0"/>
                </a:solidFill>
                <a:ea typeface="仿宋_GB2312" pitchFamily="49" charset="-122"/>
              </a:rPr>
              <a:t>问题。</a:t>
            </a:r>
          </a:p>
          <a:p>
            <a:pPr algn="just">
              <a:lnSpc>
                <a:spcPct val="130000"/>
              </a:lnSpc>
              <a:spcBef>
                <a:spcPct val="50000"/>
              </a:spcBef>
            </a:pPr>
            <a:r>
              <a:rPr lang="zh-CN" altLang="en-US" dirty="0">
                <a:solidFill>
                  <a:srgbClr val="0070C0"/>
                </a:solidFill>
                <a:ea typeface="仿宋_GB2312" pitchFamily="49" charset="-122"/>
              </a:rPr>
              <a:t> 用分支界限法得到的路径</a:t>
            </a:r>
            <a:r>
              <a:rPr lang="zh-CN" altLang="en-US" dirty="0" smtClean="0">
                <a:solidFill>
                  <a:srgbClr val="0070C0"/>
                </a:solidFill>
                <a:ea typeface="仿宋_GB2312" pitchFamily="49" charset="-122"/>
              </a:rPr>
              <a:t>为</a:t>
            </a:r>
            <a:endParaRPr lang="zh-CN" altLang="en-US" dirty="0">
              <a:solidFill>
                <a:srgbClr val="0070C0"/>
              </a:solidFill>
              <a:ea typeface="仿宋_GB2312" pitchFamily="49" charset="-122"/>
            </a:endParaRPr>
          </a:p>
          <a:p>
            <a:pPr algn="ctr">
              <a:lnSpc>
                <a:spcPct val="130000"/>
              </a:lnSpc>
              <a:spcBef>
                <a:spcPct val="50000"/>
              </a:spcBef>
            </a:pPr>
            <a:r>
              <a:rPr lang="en-US" altLang="zh-CN" i="1" dirty="0">
                <a:solidFill>
                  <a:srgbClr val="0070C0"/>
                </a:solidFill>
                <a:ea typeface="仿宋_GB2312" pitchFamily="49" charset="-122"/>
              </a:rPr>
              <a:t>A</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C</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D</a:t>
            </a:r>
            <a:r>
              <a:rPr lang="en-US" altLang="zh-CN" dirty="0">
                <a:solidFill>
                  <a:srgbClr val="0070C0"/>
                </a:solidFill>
                <a:ea typeface="仿宋_GB2312" pitchFamily="49" charset="-122"/>
              </a:rPr>
              <a:t>→</a:t>
            </a:r>
            <a:r>
              <a:rPr lang="en-US" altLang="zh-CN" i="1" dirty="0" smtClean="0">
                <a:solidFill>
                  <a:srgbClr val="0070C0"/>
                </a:solidFill>
                <a:ea typeface="仿宋_GB2312" pitchFamily="49" charset="-122"/>
              </a:rPr>
              <a:t>E</a:t>
            </a:r>
            <a:endParaRPr lang="en-US" altLang="zh-CN" dirty="0">
              <a:solidFill>
                <a:srgbClr val="0070C0"/>
              </a:solidFill>
              <a:ea typeface="仿宋_GB2312" pitchFamily="49" charset="-122"/>
            </a:endParaRPr>
          </a:p>
          <a:p>
            <a:pPr>
              <a:lnSpc>
                <a:spcPct val="130000"/>
              </a:lnSpc>
              <a:spcBef>
                <a:spcPct val="50000"/>
              </a:spcBef>
            </a:pPr>
            <a:r>
              <a:rPr lang="zh-CN" altLang="en-US" dirty="0">
                <a:solidFill>
                  <a:srgbClr val="0070C0"/>
                </a:solidFill>
                <a:latin typeface="仿宋_GB2312" pitchFamily="49" charset="-122"/>
                <a:ea typeface="仿宋_GB2312" pitchFamily="49" charset="-122"/>
              </a:rPr>
              <a:t>这是一条最小费用路径</a:t>
            </a:r>
            <a:r>
              <a:rPr lang="en-US" altLang="zh-CN" dirty="0">
                <a:solidFill>
                  <a:srgbClr val="0070C0"/>
                </a:solidFill>
                <a:latin typeface="仿宋_GB2312" pitchFamily="49" charset="-122"/>
                <a:ea typeface="仿宋_GB2312" pitchFamily="49" charset="-122"/>
              </a:rPr>
              <a:t>(</a:t>
            </a:r>
            <a:r>
              <a:rPr lang="zh-CN" altLang="en-US" dirty="0">
                <a:solidFill>
                  <a:srgbClr val="0070C0"/>
                </a:solidFill>
                <a:latin typeface="仿宋_GB2312" pitchFamily="49" charset="-122"/>
                <a:ea typeface="仿宋_GB2312" pitchFamily="49" charset="-122"/>
              </a:rPr>
              <a:t>费用为</a:t>
            </a:r>
            <a:r>
              <a:rPr lang="en-US" altLang="zh-CN" dirty="0">
                <a:solidFill>
                  <a:srgbClr val="0070C0"/>
                </a:solidFill>
                <a:latin typeface="仿宋_GB2312" pitchFamily="49" charset="-122"/>
                <a:ea typeface="仿宋_GB2312" pitchFamily="49" charset="-122"/>
              </a:rPr>
              <a:t>8)</a:t>
            </a:r>
            <a:r>
              <a:rPr lang="zh-CN" altLang="en-US" dirty="0">
                <a:solidFill>
                  <a:srgbClr val="0070C0"/>
                </a:solidFill>
                <a:latin typeface="仿宋_GB2312" pitchFamily="49" charset="-122"/>
                <a:ea typeface="仿宋_GB2312" pitchFamily="49" charset="-122"/>
              </a:rPr>
              <a:t>。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08612">
                                            <p:txEl>
                                              <p:pRg st="0" end="0"/>
                                            </p:txEl>
                                          </p:spTgt>
                                        </p:tgtEl>
                                        <p:attrNameLst>
                                          <p:attrName>style.visibility</p:attrName>
                                        </p:attrNameLst>
                                      </p:cBhvr>
                                      <p:to>
                                        <p:strVal val="visible"/>
                                      </p:to>
                                    </p:set>
                                    <p:animEffect transition="in" filter="blinds(horizontal)">
                                      <p:cBhvr>
                                        <p:cTn id="7" dur="500"/>
                                        <p:tgtEl>
                                          <p:spTgt spid="7086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08612">
                                            <p:txEl>
                                              <p:pRg st="1" end="1"/>
                                            </p:txEl>
                                          </p:spTgt>
                                        </p:tgtEl>
                                        <p:attrNameLst>
                                          <p:attrName>style.visibility</p:attrName>
                                        </p:attrNameLst>
                                      </p:cBhvr>
                                      <p:to>
                                        <p:strVal val="visible"/>
                                      </p:to>
                                    </p:set>
                                    <p:animEffect transition="in" filter="blinds(horizontal)">
                                      <p:cBhvr>
                                        <p:cTn id="12" dur="500"/>
                                        <p:tgtEl>
                                          <p:spTgt spid="7086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08612">
                                            <p:txEl>
                                              <p:pRg st="2" end="2"/>
                                            </p:txEl>
                                          </p:spTgt>
                                        </p:tgtEl>
                                        <p:attrNameLst>
                                          <p:attrName>style.visibility</p:attrName>
                                        </p:attrNameLst>
                                      </p:cBhvr>
                                      <p:to>
                                        <p:strVal val="visible"/>
                                      </p:to>
                                    </p:set>
                                    <p:animEffect transition="in" filter="blinds(horizontal)">
                                      <p:cBhvr>
                                        <p:cTn id="17" dur="500"/>
                                        <p:tgtEl>
                                          <p:spTgt spid="708612">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708612">
                                            <p:txEl>
                                              <p:pRg st="3" end="3"/>
                                            </p:txEl>
                                          </p:spTgt>
                                        </p:tgtEl>
                                        <p:attrNameLst>
                                          <p:attrName>style.visibility</p:attrName>
                                        </p:attrNameLst>
                                      </p:cBhvr>
                                      <p:to>
                                        <p:strVal val="visible"/>
                                      </p:to>
                                    </p:set>
                                    <p:animEffect transition="in" filter="blinds(horizontal)">
                                      <p:cBhvr>
                                        <p:cTn id="20" dur="500"/>
                                        <p:tgtEl>
                                          <p:spTgt spid="708612">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708612">
                                            <p:txEl>
                                              <p:pRg st="4" end="4"/>
                                            </p:txEl>
                                          </p:spTgt>
                                        </p:tgtEl>
                                        <p:attrNameLst>
                                          <p:attrName>style.visibility</p:attrName>
                                        </p:attrNameLst>
                                      </p:cBhvr>
                                      <p:to>
                                        <p:strVal val="visible"/>
                                      </p:to>
                                    </p:set>
                                    <p:animEffect transition="in" filter="blinds(horizontal)">
                                      <p:cBhvr>
                                        <p:cTn id="23" dur="500"/>
                                        <p:tgtEl>
                                          <p:spTgt spid="708612">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708612">
                                            <p:txEl>
                                              <p:pRg st="5" end="5"/>
                                            </p:txEl>
                                          </p:spTgt>
                                        </p:tgtEl>
                                        <p:attrNameLst>
                                          <p:attrName>style.visibility</p:attrName>
                                        </p:attrNameLst>
                                      </p:cBhvr>
                                      <p:to>
                                        <p:strVal val="visible"/>
                                      </p:to>
                                    </p:set>
                                    <p:animEffect transition="in" filter="blinds(horizontal)">
                                      <p:cBhvr>
                                        <p:cTn id="26" dur="500"/>
                                        <p:tgtEl>
                                          <p:spTgt spid="7086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8" name="Text Box 4"/>
          <p:cNvSpPr txBox="1">
            <a:spLocks noChangeArrowheads="1"/>
          </p:cNvSpPr>
          <p:nvPr/>
        </p:nvSpPr>
        <p:spPr bwMode="auto">
          <a:xfrm>
            <a:off x="714348" y="685800"/>
            <a:ext cx="7786742" cy="5087547"/>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en-US" altLang="zh-CN" sz="2800" dirty="0" smtClean="0">
                <a:solidFill>
                  <a:srgbClr val="0070C0"/>
                </a:solidFill>
                <a:latin typeface="黑体" pitchFamily="2" charset="-122"/>
                <a:ea typeface="黑体" pitchFamily="2" charset="-122"/>
              </a:rPr>
              <a:t> </a:t>
            </a:r>
            <a:r>
              <a:rPr lang="en-US" altLang="zh-CN" dirty="0" smtClean="0">
                <a:solidFill>
                  <a:srgbClr val="0070C0"/>
                </a:solidFill>
                <a:ea typeface="黑体" pitchFamily="2" charset="-122"/>
                <a:cs typeface="Times New Roman" pitchFamily="18" charset="0"/>
              </a:rPr>
              <a:t>3.1.6  A</a:t>
            </a:r>
            <a:r>
              <a:rPr lang="zh-CN" altLang="en-US" dirty="0">
                <a:solidFill>
                  <a:srgbClr val="0070C0"/>
                </a:solidFill>
                <a:ea typeface="黑体" pitchFamily="2" charset="-122"/>
                <a:cs typeface="Times New Roman" pitchFamily="18" charset="0"/>
              </a:rPr>
              <a:t>算法和</a:t>
            </a:r>
            <a:r>
              <a:rPr lang="en-US" altLang="zh-CN" dirty="0">
                <a:solidFill>
                  <a:srgbClr val="0070C0"/>
                </a:solidFill>
                <a:ea typeface="黑体" pitchFamily="2" charset="-122"/>
                <a:cs typeface="Times New Roman" pitchFamily="18" charset="0"/>
              </a:rPr>
              <a:t>A</a:t>
            </a:r>
            <a:r>
              <a:rPr lang="en-US" altLang="zh-CN" baseline="30000" dirty="0">
                <a:solidFill>
                  <a:srgbClr val="0070C0"/>
                </a:solidFill>
                <a:ea typeface="黑体" pitchFamily="2" charset="-122"/>
                <a:cs typeface="Times New Roman" pitchFamily="18" charset="0"/>
              </a:rPr>
              <a:t>*</a:t>
            </a:r>
            <a:r>
              <a:rPr lang="zh-CN" altLang="en-US" dirty="0">
                <a:solidFill>
                  <a:srgbClr val="0070C0"/>
                </a:solidFill>
                <a:ea typeface="黑体" pitchFamily="2" charset="-122"/>
                <a:cs typeface="Times New Roman" pitchFamily="18" charset="0"/>
              </a:rPr>
              <a:t>算法</a:t>
            </a:r>
          </a:p>
          <a:p>
            <a:pPr algn="just">
              <a:lnSpc>
                <a:spcPct val="130000"/>
              </a:lnSpc>
              <a:spcBef>
                <a:spcPts val="600"/>
              </a:spcBef>
            </a:pPr>
            <a:r>
              <a:rPr lang="zh-CN" altLang="en-US" b="1" dirty="0">
                <a:solidFill>
                  <a:srgbClr val="0070C0"/>
                </a:solidFill>
              </a:rPr>
              <a:t>　　</a:t>
            </a:r>
            <a:r>
              <a:rPr lang="en-US" altLang="zh-CN" b="1" dirty="0">
                <a:solidFill>
                  <a:srgbClr val="0070C0"/>
                </a:solidFill>
                <a:latin typeface="楷体" pitchFamily="49" charset="-122"/>
                <a:ea typeface="楷体" pitchFamily="49" charset="-122"/>
              </a:rPr>
              <a:t>1.</a:t>
            </a:r>
            <a:r>
              <a:rPr lang="zh-CN" altLang="en-US" b="1" dirty="0">
                <a:solidFill>
                  <a:srgbClr val="0070C0"/>
                </a:solidFill>
                <a:latin typeface="楷体" pitchFamily="49" charset="-122"/>
                <a:ea typeface="楷体" pitchFamily="49" charset="-122"/>
              </a:rPr>
              <a:t>估价</a:t>
            </a:r>
            <a:r>
              <a:rPr lang="zh-CN" altLang="en-US" b="1" dirty="0" smtClean="0">
                <a:solidFill>
                  <a:srgbClr val="0070C0"/>
                </a:solidFill>
                <a:latin typeface="楷体" pitchFamily="49" charset="-122"/>
                <a:ea typeface="楷体" pitchFamily="49" charset="-122"/>
              </a:rPr>
              <a:t>函数</a:t>
            </a:r>
            <a:r>
              <a:rPr lang="zh-CN" altLang="en-US" dirty="0">
                <a:solidFill>
                  <a:srgbClr val="0070C0"/>
                </a:solidFill>
              </a:rPr>
              <a:t>　　</a:t>
            </a:r>
          </a:p>
          <a:p>
            <a:pPr>
              <a:lnSpc>
                <a:spcPct val="150000"/>
              </a:lnSpc>
            </a:pPr>
            <a:r>
              <a:rPr lang="zh-CN" altLang="en-US" i="1" dirty="0">
                <a:solidFill>
                  <a:srgbClr val="0070C0"/>
                </a:solidFill>
              </a:rPr>
              <a:t>                                          </a:t>
            </a:r>
            <a:r>
              <a:rPr lang="en-US" altLang="zh-CN" i="1" dirty="0">
                <a:solidFill>
                  <a:srgbClr val="0070C0"/>
                </a:solidFill>
              </a:rPr>
              <a:t>f</a:t>
            </a:r>
            <a:r>
              <a:rPr lang="en-US" altLang="zh-CN" dirty="0">
                <a:solidFill>
                  <a:srgbClr val="0070C0"/>
                </a:solidFill>
              </a:rPr>
              <a:t>(</a:t>
            </a:r>
            <a:r>
              <a:rPr lang="en-US" altLang="zh-CN" i="1" dirty="0">
                <a:solidFill>
                  <a:srgbClr val="0070C0"/>
                </a:solidFill>
              </a:rPr>
              <a:t>x</a:t>
            </a:r>
            <a:r>
              <a:rPr lang="en-US" altLang="zh-CN" dirty="0">
                <a:solidFill>
                  <a:srgbClr val="0070C0"/>
                </a:solidFill>
              </a:rPr>
              <a:t>)</a:t>
            </a:r>
            <a:r>
              <a:rPr lang="zh-CN" altLang="en-US" dirty="0">
                <a:solidFill>
                  <a:srgbClr val="0070C0"/>
                </a:solidFill>
              </a:rPr>
              <a:t>＝</a:t>
            </a:r>
            <a:r>
              <a:rPr lang="en-US" altLang="zh-CN" i="1" dirty="0">
                <a:solidFill>
                  <a:srgbClr val="0070C0"/>
                </a:solidFill>
              </a:rPr>
              <a:t>g</a:t>
            </a:r>
            <a:r>
              <a:rPr lang="en-US" altLang="zh-CN" dirty="0">
                <a:solidFill>
                  <a:srgbClr val="0070C0"/>
                </a:solidFill>
              </a:rPr>
              <a:t>(</a:t>
            </a:r>
            <a:r>
              <a:rPr lang="en-US" altLang="zh-CN" i="1" dirty="0">
                <a:solidFill>
                  <a:srgbClr val="0070C0"/>
                </a:solidFill>
              </a:rPr>
              <a:t>x</a:t>
            </a:r>
            <a:r>
              <a:rPr lang="en-US" altLang="zh-CN" dirty="0">
                <a:solidFill>
                  <a:srgbClr val="0070C0"/>
                </a:solidFill>
              </a:rPr>
              <a:t>)</a:t>
            </a:r>
            <a:r>
              <a:rPr lang="zh-CN" altLang="en-US" dirty="0">
                <a:solidFill>
                  <a:srgbClr val="0070C0"/>
                </a:solidFill>
              </a:rPr>
              <a:t>＋</a:t>
            </a:r>
            <a:r>
              <a:rPr lang="en-US" altLang="zh-CN" i="1" dirty="0">
                <a:solidFill>
                  <a:srgbClr val="0070C0"/>
                </a:solidFill>
              </a:rPr>
              <a:t>h</a:t>
            </a:r>
            <a:r>
              <a:rPr lang="en-US" altLang="zh-CN" dirty="0">
                <a:solidFill>
                  <a:srgbClr val="0070C0"/>
                </a:solidFill>
              </a:rPr>
              <a:t>(</a:t>
            </a:r>
            <a:r>
              <a:rPr lang="en-US" altLang="zh-CN" i="1" dirty="0">
                <a:solidFill>
                  <a:srgbClr val="0070C0"/>
                </a:solidFill>
              </a:rPr>
              <a:t>x</a:t>
            </a:r>
            <a:r>
              <a:rPr lang="en-US" altLang="zh-CN" dirty="0" smtClean="0">
                <a:solidFill>
                  <a:srgbClr val="0070C0"/>
                </a:solidFill>
              </a:rPr>
              <a:t>)</a:t>
            </a:r>
          </a:p>
          <a:p>
            <a:pPr algn="just">
              <a:lnSpc>
                <a:spcPct val="150000"/>
              </a:lnSpc>
            </a:pPr>
            <a:r>
              <a:rPr lang="zh-CN" altLang="en-US" dirty="0" smtClean="0">
                <a:solidFill>
                  <a:srgbClr val="0070C0"/>
                </a:solidFill>
              </a:rPr>
              <a:t>其中</a:t>
            </a:r>
            <a:r>
              <a:rPr lang="en-US" i="1" dirty="0" smtClean="0">
                <a:solidFill>
                  <a:srgbClr val="0070C0"/>
                </a:solidFill>
              </a:rPr>
              <a:t>g</a:t>
            </a:r>
            <a:r>
              <a:rPr lang="en-US" dirty="0" smtClean="0">
                <a:solidFill>
                  <a:srgbClr val="0070C0"/>
                </a:solidFill>
              </a:rPr>
              <a:t>(</a:t>
            </a:r>
            <a:r>
              <a:rPr lang="en-US" i="1" dirty="0" smtClean="0">
                <a:solidFill>
                  <a:srgbClr val="0070C0"/>
                </a:solidFill>
              </a:rPr>
              <a:t>x</a:t>
            </a:r>
            <a:r>
              <a:rPr lang="en-US" dirty="0" smtClean="0">
                <a:solidFill>
                  <a:srgbClr val="0070C0"/>
                </a:solidFill>
              </a:rPr>
              <a:t>)</a:t>
            </a:r>
            <a:r>
              <a:rPr lang="zh-CN" altLang="en-US" dirty="0" smtClean="0">
                <a:solidFill>
                  <a:srgbClr val="0070C0"/>
                </a:solidFill>
              </a:rPr>
              <a:t>为从初始节点</a:t>
            </a:r>
            <a:r>
              <a:rPr lang="en-US" i="1" dirty="0" smtClean="0">
                <a:solidFill>
                  <a:srgbClr val="0070C0"/>
                </a:solidFill>
              </a:rPr>
              <a:t>S</a:t>
            </a:r>
            <a:r>
              <a:rPr lang="en-US" baseline="-25000" dirty="0" smtClean="0">
                <a:solidFill>
                  <a:srgbClr val="0070C0"/>
                </a:solidFill>
              </a:rPr>
              <a:t>o</a:t>
            </a:r>
            <a:r>
              <a:rPr lang="zh-CN" altLang="en-US" dirty="0" smtClean="0">
                <a:solidFill>
                  <a:srgbClr val="0070C0"/>
                </a:solidFill>
              </a:rPr>
              <a:t>到节点</a:t>
            </a:r>
            <a:r>
              <a:rPr lang="en-US" i="1" dirty="0" smtClean="0">
                <a:solidFill>
                  <a:srgbClr val="0070C0"/>
                </a:solidFill>
              </a:rPr>
              <a:t>x</a:t>
            </a:r>
            <a:r>
              <a:rPr lang="zh-CN" altLang="en-US" dirty="0" smtClean="0">
                <a:solidFill>
                  <a:srgbClr val="0070C0"/>
                </a:solidFill>
              </a:rPr>
              <a:t>已经付出的代价，</a:t>
            </a:r>
            <a:r>
              <a:rPr lang="en-US" i="1" dirty="0" smtClean="0">
                <a:solidFill>
                  <a:srgbClr val="0070C0"/>
                </a:solidFill>
              </a:rPr>
              <a:t>h</a:t>
            </a:r>
            <a:r>
              <a:rPr lang="en-US" dirty="0" smtClean="0">
                <a:solidFill>
                  <a:srgbClr val="0070C0"/>
                </a:solidFill>
              </a:rPr>
              <a:t>(</a:t>
            </a:r>
            <a:r>
              <a:rPr lang="en-US" i="1" dirty="0" smtClean="0">
                <a:solidFill>
                  <a:srgbClr val="0070C0"/>
                </a:solidFill>
              </a:rPr>
              <a:t>x</a:t>
            </a:r>
            <a:r>
              <a:rPr lang="en-US" dirty="0" smtClean="0">
                <a:solidFill>
                  <a:srgbClr val="0070C0"/>
                </a:solidFill>
              </a:rPr>
              <a:t>)</a:t>
            </a:r>
            <a:r>
              <a:rPr lang="zh-CN" altLang="en-US" dirty="0" smtClean="0">
                <a:solidFill>
                  <a:srgbClr val="0070C0"/>
                </a:solidFill>
              </a:rPr>
              <a:t>是启发函数。即估价函数</a:t>
            </a:r>
            <a:r>
              <a:rPr lang="en-US" i="1" dirty="0" smtClean="0">
                <a:solidFill>
                  <a:srgbClr val="0070C0"/>
                </a:solidFill>
              </a:rPr>
              <a:t>f</a:t>
            </a:r>
            <a:r>
              <a:rPr lang="en-US" dirty="0" smtClean="0">
                <a:solidFill>
                  <a:srgbClr val="0070C0"/>
                </a:solidFill>
              </a:rPr>
              <a:t>(</a:t>
            </a:r>
            <a:r>
              <a:rPr lang="en-US" i="1" dirty="0" smtClean="0">
                <a:solidFill>
                  <a:srgbClr val="0070C0"/>
                </a:solidFill>
              </a:rPr>
              <a:t>x</a:t>
            </a:r>
            <a:r>
              <a:rPr lang="en-US" dirty="0" smtClean="0">
                <a:solidFill>
                  <a:srgbClr val="0070C0"/>
                </a:solidFill>
              </a:rPr>
              <a:t>)</a:t>
            </a:r>
            <a:r>
              <a:rPr lang="zh-CN" altLang="en-US" dirty="0" smtClean="0">
                <a:solidFill>
                  <a:srgbClr val="0070C0"/>
                </a:solidFill>
              </a:rPr>
              <a:t>是从初始节点</a:t>
            </a:r>
            <a:r>
              <a:rPr lang="en-US" i="1" dirty="0" smtClean="0">
                <a:solidFill>
                  <a:srgbClr val="0070C0"/>
                </a:solidFill>
              </a:rPr>
              <a:t>S</a:t>
            </a:r>
            <a:r>
              <a:rPr lang="en-US" baseline="-25000" dirty="0" smtClean="0">
                <a:solidFill>
                  <a:srgbClr val="0070C0"/>
                </a:solidFill>
              </a:rPr>
              <a:t>o</a:t>
            </a:r>
            <a:r>
              <a:rPr lang="zh-CN" altLang="en-US" dirty="0" smtClean="0">
                <a:solidFill>
                  <a:srgbClr val="0070C0"/>
                </a:solidFill>
              </a:rPr>
              <a:t>到达节点</a:t>
            </a:r>
            <a:r>
              <a:rPr lang="en-US" i="1" dirty="0" smtClean="0">
                <a:solidFill>
                  <a:srgbClr val="0070C0"/>
                </a:solidFill>
              </a:rPr>
              <a:t>x</a:t>
            </a:r>
            <a:r>
              <a:rPr lang="zh-CN" altLang="en-US" dirty="0" smtClean="0">
                <a:solidFill>
                  <a:srgbClr val="0070C0"/>
                </a:solidFill>
              </a:rPr>
              <a:t>处已付出的代价与节点</a:t>
            </a:r>
            <a:r>
              <a:rPr lang="en-US" i="1" dirty="0" smtClean="0">
                <a:solidFill>
                  <a:srgbClr val="0070C0"/>
                </a:solidFill>
              </a:rPr>
              <a:t>x</a:t>
            </a:r>
            <a:r>
              <a:rPr lang="zh-CN" altLang="en-US" dirty="0" smtClean="0">
                <a:solidFill>
                  <a:srgbClr val="0070C0"/>
                </a:solidFill>
              </a:rPr>
              <a:t>到达目标节点</a:t>
            </a:r>
            <a:r>
              <a:rPr lang="en-US" i="1" dirty="0" err="1" smtClean="0">
                <a:solidFill>
                  <a:srgbClr val="0070C0"/>
                </a:solidFill>
              </a:rPr>
              <a:t>S</a:t>
            </a:r>
            <a:r>
              <a:rPr lang="en-US" i="1" baseline="-25000" dirty="0" err="1" smtClean="0">
                <a:solidFill>
                  <a:srgbClr val="0070C0"/>
                </a:solidFill>
              </a:rPr>
              <a:t>g</a:t>
            </a:r>
            <a:r>
              <a:rPr lang="zh-CN" altLang="en-US" dirty="0" smtClean="0">
                <a:solidFill>
                  <a:srgbClr val="0070C0"/>
                </a:solidFill>
              </a:rPr>
              <a:t>的接近程度（也可以是代价）估计值之总和。有时估价函数还可以表示为</a:t>
            </a:r>
          </a:p>
          <a:p>
            <a:pPr>
              <a:lnSpc>
                <a:spcPct val="150000"/>
              </a:lnSpc>
            </a:pPr>
            <a:r>
              <a:rPr lang="en-US" i="1" dirty="0" smtClean="0">
                <a:solidFill>
                  <a:srgbClr val="0070C0"/>
                </a:solidFill>
              </a:rPr>
              <a:t>                                           f </a:t>
            </a:r>
            <a:r>
              <a:rPr lang="en-US" dirty="0" smtClean="0">
                <a:solidFill>
                  <a:srgbClr val="0070C0"/>
                </a:solidFill>
              </a:rPr>
              <a:t>(</a:t>
            </a:r>
            <a:r>
              <a:rPr lang="en-US" i="1" dirty="0" smtClean="0">
                <a:solidFill>
                  <a:srgbClr val="0070C0"/>
                </a:solidFill>
              </a:rPr>
              <a:t>x</a:t>
            </a:r>
            <a:r>
              <a:rPr lang="en-US" dirty="0" smtClean="0">
                <a:solidFill>
                  <a:srgbClr val="0070C0"/>
                </a:solidFill>
              </a:rPr>
              <a:t>)</a:t>
            </a:r>
            <a:r>
              <a:rPr lang="zh-CN" altLang="en-US" dirty="0" smtClean="0">
                <a:solidFill>
                  <a:srgbClr val="0070C0"/>
                </a:solidFill>
              </a:rPr>
              <a:t>＝</a:t>
            </a:r>
            <a:r>
              <a:rPr lang="en-US" i="1" dirty="0" smtClean="0">
                <a:solidFill>
                  <a:srgbClr val="0070C0"/>
                </a:solidFill>
              </a:rPr>
              <a:t>d</a:t>
            </a:r>
            <a:r>
              <a:rPr lang="en-US" dirty="0" smtClean="0">
                <a:solidFill>
                  <a:srgbClr val="0070C0"/>
                </a:solidFill>
              </a:rPr>
              <a:t>(</a:t>
            </a:r>
            <a:r>
              <a:rPr lang="en-US" i="1" dirty="0" smtClean="0">
                <a:solidFill>
                  <a:srgbClr val="0070C0"/>
                </a:solidFill>
              </a:rPr>
              <a:t>x</a:t>
            </a:r>
            <a:r>
              <a:rPr lang="en-US" dirty="0" smtClean="0">
                <a:solidFill>
                  <a:srgbClr val="0070C0"/>
                </a:solidFill>
              </a:rPr>
              <a:t>)</a:t>
            </a:r>
            <a:r>
              <a:rPr lang="zh-CN" altLang="en-US" dirty="0" smtClean="0">
                <a:solidFill>
                  <a:srgbClr val="0070C0"/>
                </a:solidFill>
              </a:rPr>
              <a:t>＋</a:t>
            </a:r>
            <a:r>
              <a:rPr lang="en-US" i="1" dirty="0" smtClean="0">
                <a:solidFill>
                  <a:srgbClr val="0070C0"/>
                </a:solidFill>
              </a:rPr>
              <a:t>h</a:t>
            </a:r>
            <a:r>
              <a:rPr lang="en-US" dirty="0" smtClean="0">
                <a:solidFill>
                  <a:srgbClr val="0070C0"/>
                </a:solidFill>
              </a:rPr>
              <a:t>(</a:t>
            </a:r>
            <a:r>
              <a:rPr lang="en-US" i="1" dirty="0" smtClean="0">
                <a:solidFill>
                  <a:srgbClr val="0070C0"/>
                </a:solidFill>
              </a:rPr>
              <a:t>x</a:t>
            </a:r>
            <a:r>
              <a:rPr lang="en-US" dirty="0" smtClean="0">
                <a:solidFill>
                  <a:srgbClr val="0070C0"/>
                </a:solidFill>
              </a:rPr>
              <a:t>) </a:t>
            </a:r>
            <a:endParaRPr lang="zh-CN" altLang="en-US" dirty="0" smtClean="0">
              <a:solidFill>
                <a:srgbClr val="0070C0"/>
              </a:solidFill>
            </a:endParaRPr>
          </a:p>
          <a:p>
            <a:pPr>
              <a:lnSpc>
                <a:spcPct val="150000"/>
              </a:lnSpc>
            </a:pPr>
            <a:r>
              <a:rPr lang="zh-CN" altLang="en-US" dirty="0" smtClean="0">
                <a:solidFill>
                  <a:srgbClr val="0070C0"/>
                </a:solidFill>
              </a:rPr>
              <a:t>其中</a:t>
            </a:r>
            <a:r>
              <a:rPr lang="en-US" i="1" dirty="0" smtClean="0">
                <a:solidFill>
                  <a:srgbClr val="0070C0"/>
                </a:solidFill>
              </a:rPr>
              <a:t>d</a:t>
            </a:r>
            <a:r>
              <a:rPr lang="en-US" dirty="0" smtClean="0">
                <a:solidFill>
                  <a:srgbClr val="0070C0"/>
                </a:solidFill>
              </a:rPr>
              <a:t>(</a:t>
            </a:r>
            <a:r>
              <a:rPr lang="en-US" i="1" dirty="0" smtClean="0">
                <a:solidFill>
                  <a:srgbClr val="0070C0"/>
                </a:solidFill>
              </a:rPr>
              <a:t>x</a:t>
            </a:r>
            <a:r>
              <a:rPr lang="en-US" dirty="0" smtClean="0">
                <a:solidFill>
                  <a:srgbClr val="0070C0"/>
                </a:solidFill>
              </a:rPr>
              <a:t>)</a:t>
            </a:r>
            <a:r>
              <a:rPr lang="zh-CN" altLang="en-US" dirty="0" smtClean="0">
                <a:solidFill>
                  <a:srgbClr val="0070C0"/>
                </a:solidFill>
              </a:rPr>
              <a:t>表示节点</a:t>
            </a:r>
            <a:r>
              <a:rPr lang="en-US" i="1" dirty="0" smtClean="0">
                <a:solidFill>
                  <a:srgbClr val="0070C0"/>
                </a:solidFill>
              </a:rPr>
              <a:t>x</a:t>
            </a:r>
            <a:r>
              <a:rPr lang="zh-CN" altLang="en-US" dirty="0" smtClean="0">
                <a:solidFill>
                  <a:srgbClr val="0070C0"/>
                </a:solidFill>
              </a:rPr>
              <a:t>的深度。</a:t>
            </a:r>
            <a:endParaRPr lang="en-US" altLang="zh-CN"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07588">
                                            <p:txEl>
                                              <p:pRg st="0" end="0"/>
                                            </p:txEl>
                                          </p:spTgt>
                                        </p:tgtEl>
                                        <p:attrNameLst>
                                          <p:attrName>style.visibility</p:attrName>
                                        </p:attrNameLst>
                                      </p:cBhvr>
                                      <p:to>
                                        <p:strVal val="visible"/>
                                      </p:to>
                                    </p:set>
                                    <p:animEffect transition="in" filter="blinds(horizontal)">
                                      <p:cBhvr>
                                        <p:cTn id="7" dur="500"/>
                                        <p:tgtEl>
                                          <p:spTgt spid="7075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07588">
                                            <p:txEl>
                                              <p:pRg st="1" end="1"/>
                                            </p:txEl>
                                          </p:spTgt>
                                        </p:tgtEl>
                                        <p:attrNameLst>
                                          <p:attrName>style.visibility</p:attrName>
                                        </p:attrNameLst>
                                      </p:cBhvr>
                                      <p:to>
                                        <p:strVal val="visible"/>
                                      </p:to>
                                    </p:set>
                                    <p:animEffect transition="in" filter="blinds(horizontal)">
                                      <p:cBhvr>
                                        <p:cTn id="12" dur="500"/>
                                        <p:tgtEl>
                                          <p:spTgt spid="707588">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07588">
                                            <p:txEl>
                                              <p:pRg st="2" end="2"/>
                                            </p:txEl>
                                          </p:spTgt>
                                        </p:tgtEl>
                                        <p:attrNameLst>
                                          <p:attrName>style.visibility</p:attrName>
                                        </p:attrNameLst>
                                      </p:cBhvr>
                                      <p:to>
                                        <p:strVal val="visible"/>
                                      </p:to>
                                    </p:set>
                                    <p:animEffect transition="in" filter="blinds(horizontal)">
                                      <p:cBhvr>
                                        <p:cTn id="15" dur="500"/>
                                        <p:tgtEl>
                                          <p:spTgt spid="707588">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707588">
                                            <p:txEl>
                                              <p:pRg st="3" end="3"/>
                                            </p:txEl>
                                          </p:spTgt>
                                        </p:tgtEl>
                                        <p:attrNameLst>
                                          <p:attrName>style.visibility</p:attrName>
                                        </p:attrNameLst>
                                      </p:cBhvr>
                                      <p:to>
                                        <p:strVal val="visible"/>
                                      </p:to>
                                    </p:set>
                                    <p:animEffect transition="in" filter="blinds(horizontal)">
                                      <p:cBhvr>
                                        <p:cTn id="18" dur="500"/>
                                        <p:tgtEl>
                                          <p:spTgt spid="707588">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707588">
                                            <p:txEl>
                                              <p:pRg st="4" end="4"/>
                                            </p:txEl>
                                          </p:spTgt>
                                        </p:tgtEl>
                                        <p:attrNameLst>
                                          <p:attrName>style.visibility</p:attrName>
                                        </p:attrNameLst>
                                      </p:cBhvr>
                                      <p:to>
                                        <p:strVal val="visible"/>
                                      </p:to>
                                    </p:set>
                                    <p:animEffect transition="in" filter="blinds(horizontal)">
                                      <p:cBhvr>
                                        <p:cTn id="21" dur="500"/>
                                        <p:tgtEl>
                                          <p:spTgt spid="707588">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707588">
                                            <p:txEl>
                                              <p:pRg st="5" end="5"/>
                                            </p:txEl>
                                          </p:spTgt>
                                        </p:tgtEl>
                                        <p:attrNameLst>
                                          <p:attrName>style.visibility</p:attrName>
                                        </p:attrNameLst>
                                      </p:cBhvr>
                                      <p:to>
                                        <p:strVal val="visible"/>
                                      </p:to>
                                    </p:set>
                                    <p:animEffect transition="in" filter="blinds(horizontal)">
                                      <p:cBhvr>
                                        <p:cTn id="24" dur="500"/>
                                        <p:tgtEl>
                                          <p:spTgt spid="70758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Text Box 2"/>
          <p:cNvSpPr txBox="1">
            <a:spLocks noChangeArrowheads="1"/>
          </p:cNvSpPr>
          <p:nvPr/>
        </p:nvSpPr>
        <p:spPr bwMode="auto">
          <a:xfrm>
            <a:off x="642910" y="533400"/>
            <a:ext cx="7786742" cy="1828193"/>
          </a:xfrm>
          <a:prstGeom prst="rect">
            <a:avLst/>
          </a:prstGeom>
          <a:noFill/>
          <a:ln w="9525">
            <a:noFill/>
            <a:miter lim="800000"/>
            <a:headEnd/>
            <a:tailEnd/>
          </a:ln>
          <a:effectLst/>
        </p:spPr>
        <p:txBody>
          <a:bodyPr wrap="square">
            <a:spAutoFit/>
          </a:bodyPr>
          <a:lstStyle/>
          <a:p>
            <a:pPr algn="just">
              <a:lnSpc>
                <a:spcPct val="150000"/>
              </a:lnSpc>
              <a:spcBef>
                <a:spcPct val="50000"/>
              </a:spcBef>
            </a:pPr>
            <a:r>
              <a:rPr lang="zh-CN" altLang="en-US" b="1" dirty="0">
                <a:latin typeface="宋体" charset="-122"/>
              </a:rPr>
              <a:t>　　</a:t>
            </a:r>
            <a:r>
              <a:rPr lang="en-US" altLang="zh-CN" b="1" dirty="0">
                <a:solidFill>
                  <a:srgbClr val="0070C0"/>
                </a:solidFill>
                <a:latin typeface="楷体" pitchFamily="49" charset="-122"/>
                <a:ea typeface="楷体" pitchFamily="49" charset="-122"/>
              </a:rPr>
              <a:t>2. </a:t>
            </a:r>
            <a:r>
              <a:rPr lang="en-US" altLang="zh-CN" b="1" dirty="0" smtClean="0">
                <a:solidFill>
                  <a:srgbClr val="0070C0"/>
                </a:solidFill>
                <a:ea typeface="楷体" pitchFamily="49" charset="-122"/>
                <a:cs typeface="Times New Roman" pitchFamily="18" charset="0"/>
              </a:rPr>
              <a:t>A </a:t>
            </a:r>
            <a:r>
              <a:rPr lang="zh-CN" altLang="en-US" b="1" dirty="0" smtClean="0">
                <a:solidFill>
                  <a:srgbClr val="0070C0"/>
                </a:solidFill>
                <a:latin typeface="楷体" pitchFamily="49" charset="-122"/>
                <a:ea typeface="楷体" pitchFamily="49" charset="-122"/>
              </a:rPr>
              <a:t>算法</a:t>
            </a:r>
            <a:endParaRPr lang="zh-CN" altLang="en-US" b="1" dirty="0">
              <a:solidFill>
                <a:srgbClr val="0070C0"/>
              </a:solidFill>
              <a:latin typeface="楷体" pitchFamily="49" charset="-122"/>
              <a:ea typeface="楷体" pitchFamily="49" charset="-122"/>
            </a:endParaRPr>
          </a:p>
          <a:p>
            <a:pPr algn="just">
              <a:lnSpc>
                <a:spcPct val="150000"/>
              </a:lnSpc>
              <a:spcBef>
                <a:spcPct val="20000"/>
              </a:spcBef>
            </a:pPr>
            <a:r>
              <a:rPr lang="zh-CN" altLang="en-US" dirty="0"/>
              <a:t>    </a:t>
            </a:r>
            <a:r>
              <a:rPr lang="zh-CN" altLang="en-US" dirty="0" smtClean="0">
                <a:latin typeface="宋体" charset="-122"/>
              </a:rPr>
              <a:t>  </a:t>
            </a:r>
            <a:r>
              <a:rPr lang="en-US" altLang="zh-CN" dirty="0" smtClean="0">
                <a:solidFill>
                  <a:srgbClr val="0070C0"/>
                </a:solidFill>
                <a:ea typeface="仿宋_GB2312" pitchFamily="49" charset="-122"/>
              </a:rPr>
              <a:t>A </a:t>
            </a:r>
            <a:r>
              <a:rPr lang="zh-CN" altLang="en-US" dirty="0">
                <a:solidFill>
                  <a:srgbClr val="0070C0"/>
                </a:solidFill>
                <a:ea typeface="仿宋_GB2312" pitchFamily="49" charset="-122"/>
              </a:rPr>
              <a:t>算法是基于估价函数</a:t>
            </a:r>
            <a:r>
              <a:rPr lang="en-US" altLang="zh-CN" i="1" dirty="0">
                <a:solidFill>
                  <a:srgbClr val="0070C0"/>
                </a:solidFill>
                <a:ea typeface="仿宋_GB2312" pitchFamily="49" charset="-122"/>
              </a:rPr>
              <a:t>f</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x</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的一种加权状态图启发式搜索算法。其具体步骤如下：</a:t>
            </a:r>
            <a:r>
              <a:rPr lang="zh-CN" altLang="en-US" dirty="0">
                <a:solidFill>
                  <a:srgbClr val="0070C0"/>
                </a:solidFill>
              </a:rPr>
              <a:t> </a:t>
            </a:r>
          </a:p>
        </p:txBody>
      </p:sp>
      <p:sp>
        <p:nvSpPr>
          <p:cNvPr id="762883" name="Text Box 3"/>
          <p:cNvSpPr txBox="1">
            <a:spLocks noChangeArrowheads="1"/>
          </p:cNvSpPr>
          <p:nvPr/>
        </p:nvSpPr>
        <p:spPr bwMode="auto">
          <a:xfrm>
            <a:off x="571472" y="2240316"/>
            <a:ext cx="8001056" cy="3231654"/>
          </a:xfrm>
          <a:prstGeom prst="rect">
            <a:avLst/>
          </a:prstGeom>
          <a:noFill/>
          <a:ln w="9525">
            <a:noFill/>
            <a:miter lim="800000"/>
            <a:headEnd/>
            <a:tailEnd/>
          </a:ln>
          <a:effectLst/>
        </p:spPr>
        <p:txBody>
          <a:bodyPr wrap="square">
            <a:spAutoFit/>
          </a:bodyPr>
          <a:lstStyle/>
          <a:p>
            <a:pPr algn="just">
              <a:spcBef>
                <a:spcPts val="0"/>
              </a:spcBef>
            </a:pPr>
            <a:r>
              <a:rPr lang="en-US" altLang="zh-CN" dirty="0" smtClean="0"/>
              <a:t> </a:t>
            </a:r>
            <a:r>
              <a:rPr lang="zh-CN" altLang="en-US" spc="-300" dirty="0" smtClean="0">
                <a:solidFill>
                  <a:srgbClr val="0070C0"/>
                </a:solidFill>
                <a:ea typeface="宋体" pitchFamily="2" charset="-122"/>
                <a:cs typeface="Times New Roman" pitchFamily="18" charset="0"/>
                <a:sym typeface="Symbol"/>
              </a:rPr>
              <a:t>        </a:t>
            </a:r>
            <a:r>
              <a:rPr lang="zh-CN" altLang="en-US" spc="-300" dirty="0" smtClean="0">
                <a:solidFill>
                  <a:srgbClr val="0070C0"/>
                </a:solidFill>
                <a:ea typeface="宋体" pitchFamily="2" charset="-122"/>
                <a:cs typeface="Times New Roman" pitchFamily="18" charset="0"/>
              </a:rPr>
              <a:t> </a:t>
            </a:r>
            <a:r>
              <a:rPr lang="zh-CN" altLang="en-US" spc="-300" dirty="0" smtClean="0">
                <a:solidFill>
                  <a:srgbClr val="0070C0"/>
                </a:solidFill>
                <a:ea typeface="宋体" pitchFamily="2" charset="-122"/>
                <a:cs typeface="Times New Roman" pitchFamily="18" charset="0"/>
                <a:sym typeface="Symbol"/>
              </a:rPr>
              <a:t>               </a:t>
            </a:r>
            <a:endParaRPr lang="en-US" altLang="zh-CN" dirty="0" smtClean="0"/>
          </a:p>
          <a:p>
            <a:pPr algn="just">
              <a:lnSpc>
                <a:spcPts val="3600"/>
              </a:lnSpc>
              <a:spcBef>
                <a:spcPts val="0"/>
              </a:spcBef>
            </a:pPr>
            <a:r>
              <a:rPr lang="en-US" altLang="zh-CN" dirty="0" smtClean="0"/>
              <a:t>    </a:t>
            </a:r>
            <a:r>
              <a:rPr lang="en-US" altLang="zh-CN" dirty="0" smtClean="0">
                <a:ea typeface="方正姚体" pitchFamily="2" charset="-122"/>
                <a:cs typeface="Times New Roman" pitchFamily="18" charset="0"/>
              </a:rPr>
              <a:t>(</a:t>
            </a:r>
            <a:r>
              <a:rPr lang="en-US" altLang="zh-CN" dirty="0" smtClean="0">
                <a:solidFill>
                  <a:srgbClr val="0070C0"/>
                </a:solidFill>
                <a:ea typeface="方正姚体" pitchFamily="2" charset="-122"/>
                <a:cs typeface="Times New Roman" pitchFamily="18" charset="0"/>
              </a:rPr>
              <a:t>1) </a:t>
            </a:r>
            <a:r>
              <a:rPr lang="zh-CN" altLang="en-US" dirty="0">
                <a:solidFill>
                  <a:srgbClr val="0070C0"/>
                </a:solidFill>
                <a:ea typeface="方正姚体" pitchFamily="2" charset="-122"/>
                <a:cs typeface="Times New Roman" pitchFamily="18" charset="0"/>
              </a:rPr>
              <a:t>把附有</a:t>
            </a:r>
            <a:r>
              <a:rPr lang="en-US" altLang="zh-CN" i="1" dirty="0">
                <a:solidFill>
                  <a:srgbClr val="0070C0"/>
                </a:solidFill>
                <a:ea typeface="方正姚体" pitchFamily="2" charset="-122"/>
                <a:cs typeface="Times New Roman" pitchFamily="18" charset="0"/>
              </a:rPr>
              <a:t>f</a:t>
            </a:r>
            <a:r>
              <a:rPr lang="en-US" altLang="zh-CN" dirty="0">
                <a:solidFill>
                  <a:srgbClr val="0070C0"/>
                </a:solidFill>
                <a:ea typeface="方正姚体" pitchFamily="2" charset="-122"/>
                <a:cs typeface="Times New Roman" pitchFamily="18" charset="0"/>
              </a:rPr>
              <a:t>(</a:t>
            </a:r>
            <a:r>
              <a:rPr lang="en-US" altLang="zh-CN" i="1" dirty="0">
                <a:solidFill>
                  <a:srgbClr val="0070C0"/>
                </a:solidFill>
                <a:ea typeface="方正姚体" pitchFamily="2" charset="-122"/>
                <a:cs typeface="Times New Roman" pitchFamily="18" charset="0"/>
              </a:rPr>
              <a:t>S</a:t>
            </a:r>
            <a:r>
              <a:rPr lang="en-US" altLang="zh-CN" baseline="-25000" dirty="0">
                <a:solidFill>
                  <a:srgbClr val="0070C0"/>
                </a:solidFill>
                <a:ea typeface="方正姚体" pitchFamily="2" charset="-122"/>
                <a:cs typeface="Times New Roman" pitchFamily="18" charset="0"/>
              </a:rPr>
              <a:t>o</a:t>
            </a:r>
            <a:r>
              <a:rPr lang="en-US" altLang="zh-CN" dirty="0">
                <a:solidFill>
                  <a:srgbClr val="0070C0"/>
                </a:solidFill>
                <a:ea typeface="方正姚体" pitchFamily="2" charset="-122"/>
                <a:cs typeface="Times New Roman" pitchFamily="18" charset="0"/>
              </a:rPr>
              <a:t>)</a:t>
            </a:r>
            <a:r>
              <a:rPr lang="zh-CN" altLang="en-US" dirty="0">
                <a:solidFill>
                  <a:srgbClr val="0070C0"/>
                </a:solidFill>
                <a:ea typeface="方正姚体" pitchFamily="2" charset="-122"/>
                <a:cs typeface="Times New Roman" pitchFamily="18" charset="0"/>
              </a:rPr>
              <a:t>的初始节点</a:t>
            </a:r>
            <a:r>
              <a:rPr lang="en-US" altLang="zh-CN" i="1" dirty="0">
                <a:solidFill>
                  <a:srgbClr val="0070C0"/>
                </a:solidFill>
                <a:ea typeface="方正姚体" pitchFamily="2" charset="-122"/>
                <a:cs typeface="Times New Roman" pitchFamily="18" charset="0"/>
              </a:rPr>
              <a:t>S</a:t>
            </a:r>
            <a:r>
              <a:rPr lang="en-US" altLang="zh-CN" baseline="-25000" dirty="0">
                <a:solidFill>
                  <a:srgbClr val="0070C0"/>
                </a:solidFill>
                <a:ea typeface="方正姚体" pitchFamily="2" charset="-122"/>
                <a:cs typeface="Times New Roman" pitchFamily="18" charset="0"/>
              </a:rPr>
              <a:t>o</a:t>
            </a:r>
            <a:r>
              <a:rPr lang="zh-CN" altLang="en-US" dirty="0">
                <a:solidFill>
                  <a:srgbClr val="0070C0"/>
                </a:solidFill>
                <a:ea typeface="方正姚体" pitchFamily="2" charset="-122"/>
                <a:cs typeface="Times New Roman" pitchFamily="18" charset="0"/>
              </a:rPr>
              <a:t>放入</a:t>
            </a:r>
            <a:r>
              <a:rPr lang="en-US" altLang="zh-CN" dirty="0">
                <a:solidFill>
                  <a:srgbClr val="0070C0"/>
                </a:solidFill>
                <a:ea typeface="方正姚体" pitchFamily="2" charset="-122"/>
                <a:cs typeface="Times New Roman" pitchFamily="18" charset="0"/>
              </a:rPr>
              <a:t>OPEN</a:t>
            </a:r>
            <a:r>
              <a:rPr lang="zh-CN" altLang="en-US" dirty="0">
                <a:solidFill>
                  <a:srgbClr val="0070C0"/>
                </a:solidFill>
                <a:ea typeface="方正姚体" pitchFamily="2" charset="-122"/>
                <a:cs typeface="Times New Roman" pitchFamily="18" charset="0"/>
              </a:rPr>
              <a:t>表</a:t>
            </a:r>
            <a:r>
              <a:rPr lang="zh-CN" altLang="en-US" dirty="0" smtClean="0">
                <a:solidFill>
                  <a:srgbClr val="0070C0"/>
                </a:solidFill>
                <a:ea typeface="方正姚体" pitchFamily="2" charset="-122"/>
                <a:cs typeface="Times New Roman" pitchFamily="18" charset="0"/>
              </a:rPr>
              <a:t>。</a:t>
            </a:r>
            <a:endParaRPr lang="zh-CN" altLang="en-US" dirty="0">
              <a:solidFill>
                <a:srgbClr val="0070C0"/>
              </a:solidFill>
              <a:ea typeface="方正姚体" pitchFamily="2" charset="-122"/>
              <a:cs typeface="Times New Roman" pitchFamily="18" charset="0"/>
            </a:endParaRPr>
          </a:p>
          <a:p>
            <a:pPr algn="just">
              <a:lnSpc>
                <a:spcPts val="3600"/>
              </a:lnSpc>
              <a:spcBef>
                <a:spcPts val="0"/>
              </a:spcBef>
            </a:pPr>
            <a:r>
              <a:rPr lang="en-US" altLang="zh-CN" dirty="0" smtClean="0">
                <a:solidFill>
                  <a:srgbClr val="0070C0"/>
                </a:solidFill>
                <a:ea typeface="方正姚体" pitchFamily="2" charset="-122"/>
                <a:cs typeface="Times New Roman" pitchFamily="18" charset="0"/>
              </a:rPr>
              <a:t>    (2) </a:t>
            </a:r>
            <a:r>
              <a:rPr lang="zh-CN" altLang="en-US" dirty="0" smtClean="0">
                <a:solidFill>
                  <a:srgbClr val="0070C0"/>
                </a:solidFill>
                <a:ea typeface="方正姚体" pitchFamily="2" charset="-122"/>
                <a:cs typeface="Times New Roman" pitchFamily="18" charset="0"/>
              </a:rPr>
              <a:t>若</a:t>
            </a:r>
            <a:r>
              <a:rPr lang="en-US" altLang="zh-CN" dirty="0">
                <a:solidFill>
                  <a:srgbClr val="0070C0"/>
                </a:solidFill>
                <a:ea typeface="方正姚体" pitchFamily="2" charset="-122"/>
                <a:cs typeface="Times New Roman" pitchFamily="18" charset="0"/>
              </a:rPr>
              <a:t>OPEN</a:t>
            </a:r>
            <a:r>
              <a:rPr lang="zh-CN" altLang="en-US" dirty="0">
                <a:solidFill>
                  <a:srgbClr val="0070C0"/>
                </a:solidFill>
                <a:ea typeface="方正姚体" pitchFamily="2" charset="-122"/>
                <a:cs typeface="Times New Roman" pitchFamily="18" charset="0"/>
              </a:rPr>
              <a:t>表为空</a:t>
            </a:r>
            <a:r>
              <a:rPr lang="en-US" altLang="zh-CN" dirty="0">
                <a:solidFill>
                  <a:srgbClr val="0070C0"/>
                </a:solidFill>
                <a:ea typeface="方正姚体" pitchFamily="2" charset="-122"/>
                <a:cs typeface="Times New Roman" pitchFamily="18" charset="0"/>
              </a:rPr>
              <a:t>, </a:t>
            </a:r>
            <a:r>
              <a:rPr lang="zh-CN" altLang="en-US" dirty="0">
                <a:solidFill>
                  <a:srgbClr val="0070C0"/>
                </a:solidFill>
                <a:ea typeface="方正姚体" pitchFamily="2" charset="-122"/>
                <a:cs typeface="Times New Roman" pitchFamily="18" charset="0"/>
              </a:rPr>
              <a:t>则搜索失败</a:t>
            </a:r>
            <a:r>
              <a:rPr lang="en-US" altLang="zh-CN" dirty="0">
                <a:solidFill>
                  <a:srgbClr val="0070C0"/>
                </a:solidFill>
                <a:ea typeface="方正姚体" pitchFamily="2" charset="-122"/>
                <a:cs typeface="Times New Roman" pitchFamily="18" charset="0"/>
              </a:rPr>
              <a:t>, </a:t>
            </a:r>
            <a:r>
              <a:rPr lang="zh-CN" altLang="en-US" dirty="0">
                <a:solidFill>
                  <a:srgbClr val="0070C0"/>
                </a:solidFill>
                <a:ea typeface="方正姚体" pitchFamily="2" charset="-122"/>
                <a:cs typeface="Times New Roman" pitchFamily="18" charset="0"/>
              </a:rPr>
              <a:t>退出</a:t>
            </a:r>
            <a:r>
              <a:rPr lang="zh-CN" altLang="en-US" dirty="0" smtClean="0">
                <a:solidFill>
                  <a:srgbClr val="0070C0"/>
                </a:solidFill>
                <a:ea typeface="方正姚体" pitchFamily="2" charset="-122"/>
                <a:cs typeface="Times New Roman" pitchFamily="18" charset="0"/>
              </a:rPr>
              <a:t>。</a:t>
            </a:r>
            <a:endParaRPr lang="zh-CN" altLang="en-US" dirty="0">
              <a:solidFill>
                <a:srgbClr val="0070C0"/>
              </a:solidFill>
              <a:ea typeface="方正姚体" pitchFamily="2" charset="-122"/>
              <a:cs typeface="Times New Roman" pitchFamily="18" charset="0"/>
            </a:endParaRPr>
          </a:p>
          <a:p>
            <a:pPr algn="just">
              <a:lnSpc>
                <a:spcPts val="3600"/>
              </a:lnSpc>
              <a:spcBef>
                <a:spcPts val="0"/>
              </a:spcBef>
            </a:pPr>
            <a:r>
              <a:rPr lang="en-US" altLang="zh-CN" dirty="0" smtClean="0">
                <a:solidFill>
                  <a:srgbClr val="0070C0"/>
                </a:solidFill>
                <a:ea typeface="方正姚体" pitchFamily="2" charset="-122"/>
                <a:cs typeface="Times New Roman" pitchFamily="18" charset="0"/>
              </a:rPr>
              <a:t>    (3) </a:t>
            </a:r>
            <a:r>
              <a:rPr lang="zh-CN" altLang="en-US" dirty="0">
                <a:solidFill>
                  <a:srgbClr val="0070C0"/>
                </a:solidFill>
                <a:ea typeface="方正姚体" pitchFamily="2" charset="-122"/>
                <a:cs typeface="Times New Roman" pitchFamily="18" charset="0"/>
              </a:rPr>
              <a:t>移出</a:t>
            </a:r>
            <a:r>
              <a:rPr lang="en-US" altLang="zh-CN" dirty="0">
                <a:solidFill>
                  <a:srgbClr val="0070C0"/>
                </a:solidFill>
                <a:ea typeface="方正姚体" pitchFamily="2" charset="-122"/>
                <a:cs typeface="Times New Roman" pitchFamily="18" charset="0"/>
              </a:rPr>
              <a:t>OPEN</a:t>
            </a:r>
            <a:r>
              <a:rPr lang="zh-CN" altLang="en-US" dirty="0">
                <a:solidFill>
                  <a:srgbClr val="0070C0"/>
                </a:solidFill>
                <a:ea typeface="方正姚体" pitchFamily="2" charset="-122"/>
                <a:cs typeface="Times New Roman" pitchFamily="18" charset="0"/>
              </a:rPr>
              <a:t>表中第一个节点</a:t>
            </a:r>
            <a:r>
              <a:rPr lang="en-US" altLang="zh-CN" i="1" dirty="0">
                <a:solidFill>
                  <a:srgbClr val="0070C0"/>
                </a:solidFill>
                <a:ea typeface="方正姚体" pitchFamily="2" charset="-122"/>
                <a:cs typeface="Times New Roman" pitchFamily="18" charset="0"/>
              </a:rPr>
              <a:t>N</a:t>
            </a:r>
            <a:r>
              <a:rPr lang="zh-CN" altLang="en-US" dirty="0">
                <a:solidFill>
                  <a:srgbClr val="0070C0"/>
                </a:solidFill>
                <a:ea typeface="方正姚体" pitchFamily="2" charset="-122"/>
                <a:cs typeface="Times New Roman" pitchFamily="18" charset="0"/>
              </a:rPr>
              <a:t>放入</a:t>
            </a:r>
            <a:r>
              <a:rPr lang="en-US" altLang="zh-CN" dirty="0">
                <a:solidFill>
                  <a:srgbClr val="0070C0"/>
                </a:solidFill>
                <a:ea typeface="方正姚体" pitchFamily="2" charset="-122"/>
                <a:cs typeface="Times New Roman" pitchFamily="18" charset="0"/>
              </a:rPr>
              <a:t>CLOSED</a:t>
            </a:r>
            <a:r>
              <a:rPr lang="zh-CN" altLang="en-US" dirty="0">
                <a:solidFill>
                  <a:srgbClr val="0070C0"/>
                </a:solidFill>
                <a:ea typeface="方正姚体" pitchFamily="2" charset="-122"/>
                <a:cs typeface="Times New Roman" pitchFamily="18" charset="0"/>
              </a:rPr>
              <a:t>表中</a:t>
            </a:r>
            <a:r>
              <a:rPr lang="en-US" altLang="zh-CN" dirty="0">
                <a:solidFill>
                  <a:srgbClr val="0070C0"/>
                </a:solidFill>
                <a:ea typeface="方正姚体" pitchFamily="2" charset="-122"/>
                <a:cs typeface="Times New Roman" pitchFamily="18" charset="0"/>
              </a:rPr>
              <a:t>, </a:t>
            </a:r>
            <a:r>
              <a:rPr lang="zh-CN" altLang="en-US" dirty="0">
                <a:solidFill>
                  <a:srgbClr val="0070C0"/>
                </a:solidFill>
                <a:ea typeface="方正姚体" pitchFamily="2" charset="-122"/>
                <a:cs typeface="Times New Roman" pitchFamily="18" charset="0"/>
              </a:rPr>
              <a:t>并冠以顺序编号</a:t>
            </a:r>
            <a:r>
              <a:rPr lang="en-US" altLang="zh-CN" i="1" dirty="0">
                <a:solidFill>
                  <a:srgbClr val="0070C0"/>
                </a:solidFill>
                <a:ea typeface="方正姚体" pitchFamily="2" charset="-122"/>
                <a:cs typeface="Times New Roman" pitchFamily="18" charset="0"/>
              </a:rPr>
              <a:t>n</a:t>
            </a:r>
            <a:r>
              <a:rPr lang="zh-CN" altLang="en-US" dirty="0" smtClean="0">
                <a:solidFill>
                  <a:srgbClr val="0070C0"/>
                </a:solidFill>
                <a:ea typeface="方正姚体" pitchFamily="2" charset="-122"/>
                <a:cs typeface="Times New Roman" pitchFamily="18" charset="0"/>
              </a:rPr>
              <a:t>。</a:t>
            </a:r>
            <a:endParaRPr lang="zh-CN" altLang="en-US" dirty="0">
              <a:solidFill>
                <a:srgbClr val="0070C0"/>
              </a:solidFill>
              <a:ea typeface="方正姚体" pitchFamily="2" charset="-122"/>
              <a:cs typeface="Times New Roman" pitchFamily="18" charset="0"/>
            </a:endParaRPr>
          </a:p>
          <a:p>
            <a:pPr algn="just">
              <a:lnSpc>
                <a:spcPts val="3600"/>
              </a:lnSpc>
              <a:spcBef>
                <a:spcPts val="0"/>
              </a:spcBef>
            </a:pPr>
            <a:r>
              <a:rPr lang="en-US" altLang="zh-CN" dirty="0" smtClean="0">
                <a:solidFill>
                  <a:srgbClr val="0070C0"/>
                </a:solidFill>
                <a:ea typeface="方正姚体" pitchFamily="2" charset="-122"/>
                <a:cs typeface="Times New Roman" pitchFamily="18" charset="0"/>
              </a:rPr>
              <a:t>    (4) </a:t>
            </a:r>
            <a:r>
              <a:rPr lang="zh-CN" altLang="en-US" dirty="0">
                <a:solidFill>
                  <a:srgbClr val="0070C0"/>
                </a:solidFill>
                <a:ea typeface="方正姚体" pitchFamily="2" charset="-122"/>
                <a:cs typeface="Times New Roman" pitchFamily="18" charset="0"/>
              </a:rPr>
              <a:t>若目标节点</a:t>
            </a:r>
            <a:r>
              <a:rPr lang="en-US" altLang="zh-CN" i="1" dirty="0" err="1">
                <a:solidFill>
                  <a:srgbClr val="0070C0"/>
                </a:solidFill>
                <a:ea typeface="方正姚体" pitchFamily="2" charset="-122"/>
                <a:cs typeface="Times New Roman" pitchFamily="18" charset="0"/>
              </a:rPr>
              <a:t>S</a:t>
            </a:r>
            <a:r>
              <a:rPr lang="en-US" altLang="zh-CN" i="1" baseline="-25000" dirty="0" err="1">
                <a:solidFill>
                  <a:srgbClr val="0070C0"/>
                </a:solidFill>
                <a:ea typeface="方正姚体" pitchFamily="2" charset="-122"/>
                <a:cs typeface="Times New Roman" pitchFamily="18" charset="0"/>
              </a:rPr>
              <a:t>g</a:t>
            </a:r>
            <a:r>
              <a:rPr lang="en-US" altLang="zh-CN" dirty="0">
                <a:solidFill>
                  <a:srgbClr val="0070C0"/>
                </a:solidFill>
                <a:ea typeface="方正姚体" pitchFamily="2" charset="-122"/>
                <a:cs typeface="Times New Roman" pitchFamily="18" charset="0"/>
              </a:rPr>
              <a:t>=</a:t>
            </a:r>
            <a:r>
              <a:rPr lang="en-US" altLang="zh-CN" i="1" dirty="0">
                <a:solidFill>
                  <a:srgbClr val="0070C0"/>
                </a:solidFill>
                <a:ea typeface="方正姚体" pitchFamily="2" charset="-122"/>
                <a:cs typeface="Times New Roman" pitchFamily="18" charset="0"/>
              </a:rPr>
              <a:t>N</a:t>
            </a:r>
            <a:r>
              <a:rPr lang="en-US" altLang="zh-CN" dirty="0">
                <a:solidFill>
                  <a:srgbClr val="0070C0"/>
                </a:solidFill>
                <a:ea typeface="方正姚体" pitchFamily="2" charset="-122"/>
                <a:cs typeface="Times New Roman" pitchFamily="18" charset="0"/>
              </a:rPr>
              <a:t>, </a:t>
            </a:r>
            <a:r>
              <a:rPr lang="zh-CN" altLang="en-US" dirty="0">
                <a:solidFill>
                  <a:srgbClr val="0070C0"/>
                </a:solidFill>
                <a:ea typeface="方正姚体" pitchFamily="2" charset="-122"/>
                <a:cs typeface="Times New Roman" pitchFamily="18" charset="0"/>
              </a:rPr>
              <a:t>则搜索成功</a:t>
            </a:r>
            <a:r>
              <a:rPr lang="en-US" altLang="zh-CN" dirty="0">
                <a:solidFill>
                  <a:srgbClr val="0070C0"/>
                </a:solidFill>
                <a:ea typeface="方正姚体" pitchFamily="2" charset="-122"/>
                <a:cs typeface="Times New Roman" pitchFamily="18" charset="0"/>
              </a:rPr>
              <a:t>, </a:t>
            </a:r>
            <a:r>
              <a:rPr lang="zh-CN" altLang="en-US" dirty="0">
                <a:solidFill>
                  <a:srgbClr val="0070C0"/>
                </a:solidFill>
                <a:ea typeface="方正姚体" pitchFamily="2" charset="-122"/>
                <a:cs typeface="Times New Roman" pitchFamily="18" charset="0"/>
              </a:rPr>
              <a:t>结束</a:t>
            </a:r>
            <a:r>
              <a:rPr lang="zh-CN" altLang="en-US" dirty="0" smtClean="0">
                <a:solidFill>
                  <a:srgbClr val="0070C0"/>
                </a:solidFill>
                <a:ea typeface="方正姚体" pitchFamily="2" charset="-122"/>
                <a:cs typeface="Times New Roman" pitchFamily="18" charset="0"/>
              </a:rPr>
              <a:t>。</a:t>
            </a:r>
            <a:endParaRPr lang="zh-CN" altLang="en-US" dirty="0">
              <a:solidFill>
                <a:srgbClr val="0070C0"/>
              </a:solidFill>
              <a:ea typeface="方正姚体" pitchFamily="2" charset="-122"/>
              <a:cs typeface="Times New Roman" pitchFamily="18" charset="0"/>
            </a:endParaRPr>
          </a:p>
          <a:p>
            <a:pPr>
              <a:lnSpc>
                <a:spcPts val="3600"/>
              </a:lnSpc>
              <a:spcBef>
                <a:spcPts val="0"/>
              </a:spcBef>
            </a:pPr>
            <a:r>
              <a:rPr lang="en-US" altLang="zh-CN" dirty="0" smtClean="0">
                <a:solidFill>
                  <a:srgbClr val="0070C0"/>
                </a:solidFill>
                <a:ea typeface="方正姚体" pitchFamily="2" charset="-122"/>
                <a:cs typeface="Times New Roman" pitchFamily="18" charset="0"/>
              </a:rPr>
              <a:t>    (5) </a:t>
            </a:r>
            <a:r>
              <a:rPr lang="zh-CN" altLang="en-US" dirty="0">
                <a:solidFill>
                  <a:srgbClr val="0070C0"/>
                </a:solidFill>
                <a:ea typeface="方正姚体" pitchFamily="2" charset="-122"/>
                <a:cs typeface="Times New Roman" pitchFamily="18" charset="0"/>
              </a:rPr>
              <a:t>若</a:t>
            </a:r>
            <a:r>
              <a:rPr lang="en-US" altLang="zh-CN" i="1" dirty="0">
                <a:solidFill>
                  <a:srgbClr val="0070C0"/>
                </a:solidFill>
                <a:ea typeface="方正姚体" pitchFamily="2" charset="-122"/>
                <a:cs typeface="Times New Roman" pitchFamily="18" charset="0"/>
              </a:rPr>
              <a:t>N</a:t>
            </a:r>
            <a:r>
              <a:rPr lang="zh-CN" altLang="en-US" dirty="0">
                <a:solidFill>
                  <a:srgbClr val="0070C0"/>
                </a:solidFill>
                <a:ea typeface="方正姚体" pitchFamily="2" charset="-122"/>
                <a:cs typeface="Times New Roman" pitchFamily="18" charset="0"/>
              </a:rPr>
              <a:t>不可扩展</a:t>
            </a:r>
            <a:r>
              <a:rPr lang="en-US" altLang="zh-CN" dirty="0">
                <a:solidFill>
                  <a:srgbClr val="0070C0"/>
                </a:solidFill>
                <a:ea typeface="方正姚体" pitchFamily="2" charset="-122"/>
                <a:cs typeface="Times New Roman" pitchFamily="18" charset="0"/>
              </a:rPr>
              <a:t>, </a:t>
            </a:r>
            <a:r>
              <a:rPr lang="zh-CN" altLang="en-US" dirty="0">
                <a:solidFill>
                  <a:srgbClr val="0070C0"/>
                </a:solidFill>
                <a:ea typeface="方正姚体" pitchFamily="2" charset="-122"/>
                <a:cs typeface="Times New Roman" pitchFamily="18" charset="0"/>
              </a:rPr>
              <a:t>则转</a:t>
            </a:r>
            <a:r>
              <a:rPr lang="zh-CN" altLang="en-US" dirty="0" smtClean="0">
                <a:solidFill>
                  <a:srgbClr val="0070C0"/>
                </a:solidFill>
                <a:ea typeface="方正姚体" pitchFamily="2" charset="-122"/>
                <a:cs typeface="Times New Roman" pitchFamily="18" charset="0"/>
              </a:rPr>
              <a:t>步</a:t>
            </a:r>
            <a:r>
              <a:rPr lang="en-US" altLang="zh-CN" dirty="0" smtClean="0">
                <a:solidFill>
                  <a:srgbClr val="0070C0"/>
                </a:solidFill>
                <a:ea typeface="方正姚体" pitchFamily="2" charset="-122"/>
                <a:cs typeface="Times New Roman" pitchFamily="18" charset="0"/>
              </a:rPr>
              <a:t>(2)</a:t>
            </a:r>
            <a:r>
              <a:rPr lang="zh-CN" altLang="en-US" dirty="0" smtClean="0">
                <a:solidFill>
                  <a:srgbClr val="0070C0"/>
                </a:solidFill>
                <a:ea typeface="方正姚体" pitchFamily="2" charset="-122"/>
                <a:cs typeface="Times New Roman" pitchFamily="18" charset="0"/>
              </a:rPr>
              <a:t>。 </a:t>
            </a:r>
            <a:endParaRPr lang="en-US" altLang="zh-CN" dirty="0" smtClean="0">
              <a:solidFill>
                <a:srgbClr val="0070C0"/>
              </a:solidFill>
              <a:ea typeface="方正姚体" pitchFamily="2" charset="-122"/>
              <a:cs typeface="Times New Roman" pitchFamily="18" charset="0"/>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62882">
                                            <p:txEl>
                                              <p:pRg st="0" end="0"/>
                                            </p:txEl>
                                          </p:spTgt>
                                        </p:tgtEl>
                                        <p:attrNameLst>
                                          <p:attrName>style.visibility</p:attrName>
                                        </p:attrNameLst>
                                      </p:cBhvr>
                                      <p:to>
                                        <p:strVal val="visible"/>
                                      </p:to>
                                    </p:set>
                                    <p:animEffect transition="in" filter="blinds(horizontal)">
                                      <p:cBhvr>
                                        <p:cTn id="7" dur="500"/>
                                        <p:tgtEl>
                                          <p:spTgt spid="76288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62882">
                                            <p:txEl>
                                              <p:pRg st="1" end="1"/>
                                            </p:txEl>
                                          </p:spTgt>
                                        </p:tgtEl>
                                        <p:attrNameLst>
                                          <p:attrName>style.visibility</p:attrName>
                                        </p:attrNameLst>
                                      </p:cBhvr>
                                      <p:to>
                                        <p:strVal val="visible"/>
                                      </p:to>
                                    </p:set>
                                    <p:animEffect transition="in" filter="blinds(horizontal)">
                                      <p:cBhvr>
                                        <p:cTn id="10" dur="500"/>
                                        <p:tgtEl>
                                          <p:spTgt spid="76288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62883"/>
                                        </p:tgtEl>
                                        <p:attrNameLst>
                                          <p:attrName>style.visibility</p:attrName>
                                        </p:attrNameLst>
                                      </p:cBhvr>
                                      <p:to>
                                        <p:strVal val="visible"/>
                                      </p:to>
                                    </p:set>
                                    <p:animEffect transition="in" filter="blinds(horizontal)">
                                      <p:cBhvr>
                                        <p:cTn id="15" dur="500"/>
                                        <p:tgtEl>
                                          <p:spTgt spid="762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88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8" name="Text Box 4"/>
          <p:cNvSpPr txBox="1">
            <a:spLocks noChangeArrowheads="1"/>
          </p:cNvSpPr>
          <p:nvPr/>
        </p:nvSpPr>
        <p:spPr bwMode="auto">
          <a:xfrm>
            <a:off x="595570" y="733425"/>
            <a:ext cx="8001056" cy="4970591"/>
          </a:xfrm>
          <a:prstGeom prst="rect">
            <a:avLst/>
          </a:prstGeom>
          <a:noFill/>
          <a:ln w="9525">
            <a:noFill/>
            <a:miter lim="800000"/>
            <a:headEnd/>
            <a:tailEnd/>
          </a:ln>
          <a:effectLst/>
        </p:spPr>
        <p:txBody>
          <a:bodyPr wrap="square">
            <a:spAutoFit/>
          </a:bodyPr>
          <a:lstStyle/>
          <a:p>
            <a:pPr algn="just">
              <a:lnSpc>
                <a:spcPct val="140000"/>
              </a:lnSpc>
              <a:spcBef>
                <a:spcPct val="50000"/>
              </a:spcBef>
            </a:pPr>
            <a:r>
              <a:rPr lang="en-US" altLang="zh-CN" dirty="0" smtClean="0">
                <a:latin typeface="方正姚体" pitchFamily="2" charset="-122"/>
                <a:ea typeface="方正姚体" pitchFamily="2" charset="-122"/>
              </a:rPr>
              <a:t>    (</a:t>
            </a:r>
            <a:r>
              <a:rPr lang="en-US" altLang="zh-CN" dirty="0" smtClean="0">
                <a:solidFill>
                  <a:srgbClr val="0070C0"/>
                </a:solidFill>
                <a:latin typeface="方正姚体" pitchFamily="2" charset="-122"/>
                <a:ea typeface="方正姚体" pitchFamily="2" charset="-122"/>
              </a:rPr>
              <a:t>6) </a:t>
            </a:r>
            <a:r>
              <a:rPr lang="zh-CN" altLang="en-US" dirty="0">
                <a:solidFill>
                  <a:srgbClr val="0070C0"/>
                </a:solidFill>
                <a:latin typeface="方正姚体" pitchFamily="2" charset="-122"/>
                <a:ea typeface="方正姚体" pitchFamily="2" charset="-122"/>
              </a:rPr>
              <a:t>扩展</a:t>
            </a:r>
            <a:r>
              <a:rPr lang="en-US" altLang="zh-CN" i="1" dirty="0">
                <a:solidFill>
                  <a:srgbClr val="0070C0"/>
                </a:solidFill>
                <a:latin typeface="方正姚体" pitchFamily="2" charset="-122"/>
                <a:ea typeface="方正姚体" pitchFamily="2" charset="-122"/>
              </a:rPr>
              <a:t>N</a:t>
            </a:r>
            <a:r>
              <a:rPr lang="en-US" altLang="zh-CN" dirty="0">
                <a:solidFill>
                  <a:srgbClr val="0070C0"/>
                </a:solidFill>
                <a:latin typeface="方正姚体" pitchFamily="2" charset="-122"/>
                <a:ea typeface="方正姚体" pitchFamily="2" charset="-122"/>
              </a:rPr>
              <a:t>,</a:t>
            </a:r>
            <a:r>
              <a:rPr lang="zh-CN" altLang="en-US" dirty="0">
                <a:solidFill>
                  <a:srgbClr val="0070C0"/>
                </a:solidFill>
                <a:latin typeface="方正姚体" pitchFamily="2" charset="-122"/>
                <a:ea typeface="方正姚体" pitchFamily="2" charset="-122"/>
              </a:rPr>
              <a:t>生成一组附有</a:t>
            </a:r>
            <a:r>
              <a:rPr lang="en-US" altLang="zh-CN" i="1" dirty="0">
                <a:solidFill>
                  <a:srgbClr val="0070C0"/>
                </a:solidFill>
                <a:latin typeface="方正姚体" pitchFamily="2" charset="-122"/>
                <a:ea typeface="方正姚体" pitchFamily="2" charset="-122"/>
              </a:rPr>
              <a:t>f</a:t>
            </a:r>
            <a:r>
              <a:rPr lang="en-US" altLang="zh-CN" dirty="0">
                <a:solidFill>
                  <a:srgbClr val="0070C0"/>
                </a:solidFill>
                <a:latin typeface="方正姚体" pitchFamily="2" charset="-122"/>
                <a:ea typeface="方正姚体" pitchFamily="2" charset="-122"/>
              </a:rPr>
              <a:t>(</a:t>
            </a:r>
            <a:r>
              <a:rPr lang="en-US" altLang="zh-CN" i="1" dirty="0">
                <a:solidFill>
                  <a:srgbClr val="0070C0"/>
                </a:solidFill>
                <a:latin typeface="方正姚体" pitchFamily="2" charset="-122"/>
                <a:ea typeface="方正姚体" pitchFamily="2" charset="-122"/>
              </a:rPr>
              <a:t>x</a:t>
            </a:r>
            <a:r>
              <a:rPr lang="en-US" altLang="zh-CN" dirty="0">
                <a:solidFill>
                  <a:srgbClr val="0070C0"/>
                </a:solidFill>
                <a:latin typeface="方正姚体" pitchFamily="2" charset="-122"/>
                <a:ea typeface="方正姚体" pitchFamily="2" charset="-122"/>
              </a:rPr>
              <a:t>)</a:t>
            </a:r>
            <a:r>
              <a:rPr lang="zh-CN" altLang="en-US" dirty="0">
                <a:solidFill>
                  <a:srgbClr val="0070C0"/>
                </a:solidFill>
                <a:latin typeface="方正姚体" pitchFamily="2" charset="-122"/>
                <a:ea typeface="方正姚体" pitchFamily="2" charset="-122"/>
              </a:rPr>
              <a:t>的子节点</a:t>
            </a:r>
            <a:r>
              <a:rPr lang="en-US" altLang="zh-CN" dirty="0">
                <a:solidFill>
                  <a:srgbClr val="0070C0"/>
                </a:solidFill>
                <a:latin typeface="方正姚体" pitchFamily="2" charset="-122"/>
                <a:ea typeface="方正姚体" pitchFamily="2" charset="-122"/>
              </a:rPr>
              <a:t>,</a:t>
            </a:r>
            <a:r>
              <a:rPr lang="zh-CN" altLang="en-US" dirty="0">
                <a:solidFill>
                  <a:srgbClr val="0070C0"/>
                </a:solidFill>
                <a:latin typeface="方正姚体" pitchFamily="2" charset="-122"/>
                <a:ea typeface="方正姚体" pitchFamily="2" charset="-122"/>
              </a:rPr>
              <a:t>对这组子节点做如下处理</a:t>
            </a:r>
            <a:r>
              <a:rPr lang="zh-CN" altLang="en-US" dirty="0" smtClean="0">
                <a:solidFill>
                  <a:srgbClr val="0070C0"/>
                </a:solidFill>
                <a:latin typeface="方正姚体" pitchFamily="2" charset="-122"/>
                <a:ea typeface="方正姚体" pitchFamily="2" charset="-122"/>
              </a:rPr>
              <a:t>：</a:t>
            </a:r>
            <a:endParaRPr lang="zh-CN" altLang="en-US" dirty="0">
              <a:solidFill>
                <a:srgbClr val="0070C0"/>
              </a:solidFill>
              <a:latin typeface="方正姚体" pitchFamily="2" charset="-122"/>
              <a:ea typeface="方正姚体" pitchFamily="2" charset="-122"/>
            </a:endParaRPr>
          </a:p>
          <a:p>
            <a:pPr algn="just">
              <a:lnSpc>
                <a:spcPct val="140000"/>
              </a:lnSpc>
              <a:spcBef>
                <a:spcPts val="0"/>
              </a:spcBef>
            </a:pPr>
            <a:r>
              <a:rPr lang="zh-CN" altLang="en-US" dirty="0"/>
              <a:t>　　</a:t>
            </a:r>
            <a:r>
              <a:rPr lang="en-US" altLang="zh-CN" sz="2300" b="1" dirty="0" smtClean="0">
                <a:solidFill>
                  <a:srgbClr val="0070C0"/>
                </a:solidFill>
                <a:latin typeface="仿宋" pitchFamily="49" charset="-122"/>
                <a:ea typeface="仿宋" pitchFamily="49" charset="-122"/>
              </a:rPr>
              <a:t>①</a:t>
            </a:r>
            <a:r>
              <a:rPr lang="zh-CN" altLang="en-US" sz="2300" b="1" dirty="0" smtClean="0">
                <a:solidFill>
                  <a:srgbClr val="0070C0"/>
                </a:solidFill>
                <a:latin typeface="仿宋" pitchFamily="49" charset="-122"/>
                <a:ea typeface="仿宋" pitchFamily="49" charset="-122"/>
              </a:rPr>
              <a:t>考察</a:t>
            </a:r>
            <a:r>
              <a:rPr lang="zh-CN" altLang="en-US" sz="2300" b="1" dirty="0">
                <a:solidFill>
                  <a:srgbClr val="0070C0"/>
                </a:solidFill>
                <a:latin typeface="仿宋" pitchFamily="49" charset="-122"/>
                <a:ea typeface="仿宋" pitchFamily="49" charset="-122"/>
              </a:rPr>
              <a:t>是否有已在</a:t>
            </a:r>
            <a:r>
              <a:rPr lang="en-US" altLang="zh-CN" sz="2300" b="1" dirty="0">
                <a:solidFill>
                  <a:srgbClr val="0070C0"/>
                </a:solidFill>
                <a:latin typeface="仿宋" pitchFamily="49" charset="-122"/>
                <a:ea typeface="仿宋" pitchFamily="49" charset="-122"/>
              </a:rPr>
              <a:t>OPEN</a:t>
            </a:r>
            <a:r>
              <a:rPr lang="zh-CN" altLang="en-US" sz="2300" b="1" dirty="0">
                <a:solidFill>
                  <a:srgbClr val="0070C0"/>
                </a:solidFill>
                <a:latin typeface="仿宋" pitchFamily="49" charset="-122"/>
                <a:ea typeface="仿宋" pitchFamily="49" charset="-122"/>
              </a:rPr>
              <a:t>表或</a:t>
            </a:r>
            <a:r>
              <a:rPr lang="en-US" altLang="zh-CN" sz="2300" b="1" dirty="0">
                <a:solidFill>
                  <a:srgbClr val="0070C0"/>
                </a:solidFill>
                <a:latin typeface="仿宋" pitchFamily="49" charset="-122"/>
                <a:ea typeface="仿宋" pitchFamily="49" charset="-122"/>
              </a:rPr>
              <a:t>CLOSED</a:t>
            </a:r>
            <a:r>
              <a:rPr lang="zh-CN" altLang="en-US" sz="2300" b="1" dirty="0">
                <a:solidFill>
                  <a:srgbClr val="0070C0"/>
                </a:solidFill>
                <a:latin typeface="仿宋" pitchFamily="49" charset="-122"/>
                <a:ea typeface="仿宋" pitchFamily="49" charset="-122"/>
              </a:rPr>
              <a:t>表中存在的节点；若有则再考察其中有无</a:t>
            </a:r>
            <a:r>
              <a:rPr lang="en-US" altLang="zh-CN" sz="2300" b="1" dirty="0">
                <a:solidFill>
                  <a:srgbClr val="0070C0"/>
                </a:solidFill>
                <a:latin typeface="仿宋" pitchFamily="49" charset="-122"/>
                <a:ea typeface="仿宋" pitchFamily="49" charset="-122"/>
              </a:rPr>
              <a:t>N</a:t>
            </a:r>
            <a:r>
              <a:rPr lang="zh-CN" altLang="en-US" sz="2300" b="1" dirty="0">
                <a:solidFill>
                  <a:srgbClr val="0070C0"/>
                </a:solidFill>
                <a:latin typeface="仿宋" pitchFamily="49" charset="-122"/>
                <a:ea typeface="仿宋" pitchFamily="49" charset="-122"/>
              </a:rPr>
              <a:t>的先辈节点</a:t>
            </a:r>
            <a:r>
              <a:rPr lang="en-US" altLang="zh-CN" sz="2300" b="1" dirty="0">
                <a:solidFill>
                  <a:srgbClr val="0070C0"/>
                </a:solidFill>
                <a:latin typeface="仿宋" pitchFamily="49" charset="-122"/>
                <a:ea typeface="仿宋" pitchFamily="49" charset="-122"/>
              </a:rPr>
              <a:t>,</a:t>
            </a:r>
            <a:r>
              <a:rPr lang="zh-CN" altLang="en-US" sz="2300" b="1" dirty="0">
                <a:solidFill>
                  <a:srgbClr val="0070C0"/>
                </a:solidFill>
                <a:latin typeface="仿宋" pitchFamily="49" charset="-122"/>
                <a:ea typeface="仿宋" pitchFamily="49" charset="-122"/>
              </a:rPr>
              <a:t>若有则删除之；对于其余节点</a:t>
            </a:r>
            <a:r>
              <a:rPr lang="en-US" altLang="zh-CN" sz="2300" b="1" dirty="0">
                <a:solidFill>
                  <a:srgbClr val="0070C0"/>
                </a:solidFill>
                <a:latin typeface="仿宋" pitchFamily="49" charset="-122"/>
                <a:ea typeface="仿宋" pitchFamily="49" charset="-122"/>
              </a:rPr>
              <a:t>, </a:t>
            </a:r>
            <a:r>
              <a:rPr lang="zh-CN" altLang="en-US" sz="2300" b="1" dirty="0">
                <a:solidFill>
                  <a:srgbClr val="0070C0"/>
                </a:solidFill>
                <a:latin typeface="仿宋" pitchFamily="49" charset="-122"/>
                <a:ea typeface="仿宋" pitchFamily="49" charset="-122"/>
              </a:rPr>
              <a:t>也删除之</a:t>
            </a:r>
            <a:r>
              <a:rPr lang="en-US" altLang="zh-CN" sz="2300" b="1" dirty="0">
                <a:solidFill>
                  <a:srgbClr val="0070C0"/>
                </a:solidFill>
                <a:latin typeface="仿宋" pitchFamily="49" charset="-122"/>
                <a:ea typeface="仿宋" pitchFamily="49" charset="-122"/>
              </a:rPr>
              <a:t>,</a:t>
            </a:r>
            <a:r>
              <a:rPr lang="zh-CN" altLang="en-US" sz="2300" b="1" dirty="0">
                <a:solidFill>
                  <a:srgbClr val="0070C0"/>
                </a:solidFill>
                <a:latin typeface="仿宋" pitchFamily="49" charset="-122"/>
                <a:ea typeface="仿宋" pitchFamily="49" charset="-122"/>
              </a:rPr>
              <a:t>但由于它们又被第二次生成</a:t>
            </a:r>
            <a:r>
              <a:rPr lang="en-US" altLang="zh-CN" sz="2300" b="1" dirty="0">
                <a:solidFill>
                  <a:srgbClr val="0070C0"/>
                </a:solidFill>
                <a:latin typeface="仿宋" pitchFamily="49" charset="-122"/>
                <a:ea typeface="仿宋" pitchFamily="49" charset="-122"/>
              </a:rPr>
              <a:t>, </a:t>
            </a:r>
            <a:r>
              <a:rPr lang="zh-CN" altLang="en-US" sz="2300" b="1" dirty="0">
                <a:solidFill>
                  <a:srgbClr val="0070C0"/>
                </a:solidFill>
                <a:latin typeface="仿宋" pitchFamily="49" charset="-122"/>
                <a:ea typeface="仿宋" pitchFamily="49" charset="-122"/>
              </a:rPr>
              <a:t>因而需考虑是否修改已经存在于</a:t>
            </a:r>
            <a:r>
              <a:rPr lang="en-US" altLang="zh-CN" sz="2300" b="1" dirty="0">
                <a:solidFill>
                  <a:srgbClr val="0070C0"/>
                </a:solidFill>
                <a:latin typeface="仿宋" pitchFamily="49" charset="-122"/>
                <a:ea typeface="仿宋" pitchFamily="49" charset="-122"/>
              </a:rPr>
              <a:t>OPEN</a:t>
            </a:r>
            <a:r>
              <a:rPr lang="zh-CN" altLang="en-US" sz="2300" b="1" dirty="0">
                <a:solidFill>
                  <a:srgbClr val="0070C0"/>
                </a:solidFill>
                <a:latin typeface="仿宋" pitchFamily="49" charset="-122"/>
                <a:ea typeface="仿宋" pitchFamily="49" charset="-122"/>
              </a:rPr>
              <a:t>表或</a:t>
            </a:r>
            <a:r>
              <a:rPr lang="en-US" altLang="zh-CN" sz="2300" b="1" dirty="0">
                <a:solidFill>
                  <a:srgbClr val="0070C0"/>
                </a:solidFill>
                <a:latin typeface="仿宋" pitchFamily="49" charset="-122"/>
                <a:ea typeface="仿宋" pitchFamily="49" charset="-122"/>
              </a:rPr>
              <a:t>CLOSED</a:t>
            </a:r>
            <a:r>
              <a:rPr lang="zh-CN" altLang="en-US" sz="2300" b="1" dirty="0">
                <a:solidFill>
                  <a:srgbClr val="0070C0"/>
                </a:solidFill>
                <a:latin typeface="仿宋" pitchFamily="49" charset="-122"/>
                <a:ea typeface="仿宋" pitchFamily="49" charset="-122"/>
              </a:rPr>
              <a:t>表中的这些节点及其后裔的返回指针和</a:t>
            </a:r>
            <a:r>
              <a:rPr lang="en-US" altLang="zh-CN" sz="2300" b="1" i="1" dirty="0">
                <a:solidFill>
                  <a:srgbClr val="0070C0"/>
                </a:solidFill>
                <a:latin typeface="仿宋" pitchFamily="49" charset="-122"/>
                <a:ea typeface="仿宋" pitchFamily="49" charset="-122"/>
              </a:rPr>
              <a:t>f</a:t>
            </a:r>
            <a:r>
              <a:rPr lang="en-US" altLang="zh-CN" sz="2300" b="1" dirty="0">
                <a:solidFill>
                  <a:srgbClr val="0070C0"/>
                </a:solidFill>
                <a:latin typeface="仿宋" pitchFamily="49" charset="-122"/>
                <a:ea typeface="仿宋" pitchFamily="49" charset="-122"/>
              </a:rPr>
              <a:t>(</a:t>
            </a:r>
            <a:r>
              <a:rPr lang="en-US" altLang="zh-CN" sz="2300" b="1" i="1" dirty="0">
                <a:solidFill>
                  <a:srgbClr val="0070C0"/>
                </a:solidFill>
                <a:latin typeface="仿宋" pitchFamily="49" charset="-122"/>
                <a:ea typeface="仿宋" pitchFamily="49" charset="-122"/>
              </a:rPr>
              <a:t>x</a:t>
            </a:r>
            <a:r>
              <a:rPr lang="en-US" altLang="zh-CN" sz="2300" b="1" dirty="0">
                <a:solidFill>
                  <a:srgbClr val="0070C0"/>
                </a:solidFill>
                <a:latin typeface="仿宋" pitchFamily="49" charset="-122"/>
                <a:ea typeface="仿宋" pitchFamily="49" charset="-122"/>
              </a:rPr>
              <a:t>)</a:t>
            </a:r>
            <a:r>
              <a:rPr lang="zh-CN" altLang="en-US" sz="2300" b="1" dirty="0">
                <a:solidFill>
                  <a:srgbClr val="0070C0"/>
                </a:solidFill>
                <a:latin typeface="仿宋" pitchFamily="49" charset="-122"/>
                <a:ea typeface="仿宋" pitchFamily="49" charset="-122"/>
              </a:rPr>
              <a:t>值</a:t>
            </a:r>
            <a:r>
              <a:rPr lang="en-US" altLang="zh-CN" sz="2300" b="1" dirty="0">
                <a:solidFill>
                  <a:srgbClr val="0070C0"/>
                </a:solidFill>
                <a:latin typeface="仿宋" pitchFamily="49" charset="-122"/>
                <a:ea typeface="仿宋" pitchFamily="49" charset="-122"/>
              </a:rPr>
              <a:t>, </a:t>
            </a:r>
            <a:r>
              <a:rPr lang="zh-CN" altLang="en-US" sz="2300" b="1" dirty="0">
                <a:solidFill>
                  <a:srgbClr val="0070C0"/>
                </a:solidFill>
                <a:latin typeface="仿宋" pitchFamily="49" charset="-122"/>
                <a:ea typeface="仿宋" pitchFamily="49" charset="-122"/>
              </a:rPr>
              <a:t>修改原则是“抄</a:t>
            </a:r>
            <a:r>
              <a:rPr lang="en-US" altLang="zh-CN" sz="2300" b="1" i="1" dirty="0">
                <a:solidFill>
                  <a:srgbClr val="0070C0"/>
                </a:solidFill>
                <a:latin typeface="仿宋" pitchFamily="49" charset="-122"/>
                <a:ea typeface="仿宋" pitchFamily="49" charset="-122"/>
              </a:rPr>
              <a:t>f</a:t>
            </a:r>
            <a:r>
              <a:rPr lang="en-US" altLang="zh-CN" sz="2300" b="1" dirty="0">
                <a:solidFill>
                  <a:srgbClr val="0070C0"/>
                </a:solidFill>
                <a:latin typeface="仿宋" pitchFamily="49" charset="-122"/>
                <a:ea typeface="仿宋" pitchFamily="49" charset="-122"/>
              </a:rPr>
              <a:t>(</a:t>
            </a:r>
            <a:r>
              <a:rPr lang="en-US" altLang="zh-CN" sz="2300" b="1" i="1" dirty="0">
                <a:solidFill>
                  <a:srgbClr val="0070C0"/>
                </a:solidFill>
                <a:latin typeface="仿宋" pitchFamily="49" charset="-122"/>
                <a:ea typeface="仿宋" pitchFamily="49" charset="-122"/>
              </a:rPr>
              <a:t>x</a:t>
            </a:r>
            <a:r>
              <a:rPr lang="en-US" altLang="zh-CN" sz="2300" b="1" dirty="0">
                <a:solidFill>
                  <a:srgbClr val="0070C0"/>
                </a:solidFill>
                <a:latin typeface="仿宋" pitchFamily="49" charset="-122"/>
                <a:ea typeface="仿宋" pitchFamily="49" charset="-122"/>
              </a:rPr>
              <a:t>)</a:t>
            </a:r>
            <a:r>
              <a:rPr lang="zh-CN" altLang="en-US" sz="2300" b="1" dirty="0">
                <a:solidFill>
                  <a:srgbClr val="0070C0"/>
                </a:solidFill>
                <a:latin typeface="仿宋" pitchFamily="49" charset="-122"/>
                <a:ea typeface="仿宋" pitchFamily="49" charset="-122"/>
              </a:rPr>
              <a:t>值小的路走”</a:t>
            </a:r>
            <a:r>
              <a:rPr lang="zh-CN" altLang="en-US" sz="2300" b="1" dirty="0" smtClean="0">
                <a:solidFill>
                  <a:srgbClr val="0070C0"/>
                </a:solidFill>
                <a:latin typeface="仿宋" pitchFamily="49" charset="-122"/>
                <a:ea typeface="仿宋" pitchFamily="49" charset="-122"/>
              </a:rPr>
              <a:t>。</a:t>
            </a:r>
            <a:endParaRPr lang="zh-CN" altLang="en-US" sz="2300" b="1" dirty="0">
              <a:solidFill>
                <a:srgbClr val="0070C0"/>
              </a:solidFill>
              <a:latin typeface="仿宋" pitchFamily="49" charset="-122"/>
              <a:ea typeface="仿宋" pitchFamily="49" charset="-122"/>
            </a:endParaRPr>
          </a:p>
          <a:p>
            <a:pPr algn="just">
              <a:lnSpc>
                <a:spcPct val="140000"/>
              </a:lnSpc>
              <a:spcBef>
                <a:spcPts val="0"/>
              </a:spcBef>
            </a:pPr>
            <a:r>
              <a:rPr lang="zh-CN" altLang="en-US" sz="2300" b="1" dirty="0">
                <a:solidFill>
                  <a:srgbClr val="0070C0"/>
                </a:solidFill>
                <a:latin typeface="仿宋" pitchFamily="49" charset="-122"/>
                <a:ea typeface="仿宋" pitchFamily="49" charset="-122"/>
              </a:rPr>
              <a:t>   </a:t>
            </a:r>
            <a:r>
              <a:rPr lang="zh-CN" altLang="en-US" sz="2300" b="1" dirty="0" smtClean="0">
                <a:solidFill>
                  <a:srgbClr val="0070C0"/>
                </a:solidFill>
                <a:latin typeface="仿宋" pitchFamily="49" charset="-122"/>
                <a:ea typeface="仿宋" pitchFamily="49" charset="-122"/>
              </a:rPr>
              <a:t> </a:t>
            </a:r>
            <a:r>
              <a:rPr lang="en-US" altLang="zh-CN" sz="2300" b="1" dirty="0" smtClean="0">
                <a:solidFill>
                  <a:srgbClr val="0070C0"/>
                </a:solidFill>
                <a:latin typeface="仿宋" pitchFamily="49" charset="-122"/>
                <a:ea typeface="仿宋" pitchFamily="49" charset="-122"/>
              </a:rPr>
              <a:t>②</a:t>
            </a:r>
            <a:r>
              <a:rPr lang="zh-CN" altLang="en-US" sz="2300" b="1" dirty="0" smtClean="0">
                <a:solidFill>
                  <a:srgbClr val="0070C0"/>
                </a:solidFill>
                <a:latin typeface="仿宋" pitchFamily="49" charset="-122"/>
                <a:ea typeface="仿宋" pitchFamily="49" charset="-122"/>
              </a:rPr>
              <a:t>对</a:t>
            </a:r>
            <a:r>
              <a:rPr lang="zh-CN" altLang="en-US" sz="2300" b="1" dirty="0">
                <a:solidFill>
                  <a:srgbClr val="0070C0"/>
                </a:solidFill>
                <a:latin typeface="仿宋" pitchFamily="49" charset="-122"/>
                <a:ea typeface="仿宋" pitchFamily="49" charset="-122"/>
              </a:rPr>
              <a:t>其余子节点配上指向</a:t>
            </a:r>
            <a:r>
              <a:rPr lang="en-US" altLang="zh-CN" sz="2300" b="1" i="1" dirty="0">
                <a:solidFill>
                  <a:srgbClr val="0070C0"/>
                </a:solidFill>
                <a:latin typeface="仿宋" pitchFamily="49" charset="-122"/>
                <a:ea typeface="仿宋" pitchFamily="49" charset="-122"/>
              </a:rPr>
              <a:t>N</a:t>
            </a:r>
            <a:r>
              <a:rPr lang="zh-CN" altLang="en-US" sz="2300" b="1" dirty="0">
                <a:solidFill>
                  <a:srgbClr val="0070C0"/>
                </a:solidFill>
                <a:latin typeface="仿宋" pitchFamily="49" charset="-122"/>
                <a:ea typeface="仿宋" pitchFamily="49" charset="-122"/>
              </a:rPr>
              <a:t>的返回指针后放入</a:t>
            </a:r>
            <a:r>
              <a:rPr lang="en-US" altLang="zh-CN" sz="2300" b="1" dirty="0">
                <a:solidFill>
                  <a:srgbClr val="0070C0"/>
                </a:solidFill>
                <a:latin typeface="仿宋" pitchFamily="49" charset="-122"/>
                <a:ea typeface="仿宋" pitchFamily="49" charset="-122"/>
              </a:rPr>
              <a:t>OPEN</a:t>
            </a:r>
            <a:r>
              <a:rPr lang="zh-CN" altLang="en-US" sz="2300" b="1" dirty="0">
                <a:solidFill>
                  <a:srgbClr val="0070C0"/>
                </a:solidFill>
                <a:latin typeface="仿宋" pitchFamily="49" charset="-122"/>
                <a:ea typeface="仿宋" pitchFamily="49" charset="-122"/>
              </a:rPr>
              <a:t>表中</a:t>
            </a:r>
            <a:r>
              <a:rPr lang="en-US" altLang="zh-CN" sz="2300" b="1" dirty="0">
                <a:solidFill>
                  <a:srgbClr val="0070C0"/>
                </a:solidFill>
                <a:latin typeface="仿宋" pitchFamily="49" charset="-122"/>
                <a:ea typeface="仿宋" pitchFamily="49" charset="-122"/>
              </a:rPr>
              <a:t>, </a:t>
            </a:r>
            <a:r>
              <a:rPr lang="zh-CN" altLang="en-US" sz="2300" b="1" dirty="0">
                <a:solidFill>
                  <a:srgbClr val="0070C0"/>
                </a:solidFill>
                <a:latin typeface="仿宋" pitchFamily="49" charset="-122"/>
                <a:ea typeface="仿宋" pitchFamily="49" charset="-122"/>
              </a:rPr>
              <a:t>并对</a:t>
            </a:r>
            <a:r>
              <a:rPr lang="en-US" altLang="zh-CN" sz="2300" b="1" dirty="0">
                <a:solidFill>
                  <a:srgbClr val="0070C0"/>
                </a:solidFill>
                <a:latin typeface="仿宋" pitchFamily="49" charset="-122"/>
                <a:ea typeface="仿宋" pitchFamily="49" charset="-122"/>
              </a:rPr>
              <a:t>OPEN</a:t>
            </a:r>
            <a:r>
              <a:rPr lang="zh-CN" altLang="en-US" sz="2300" b="1" dirty="0">
                <a:solidFill>
                  <a:srgbClr val="0070C0"/>
                </a:solidFill>
                <a:latin typeface="仿宋" pitchFamily="49" charset="-122"/>
                <a:ea typeface="仿宋" pitchFamily="49" charset="-122"/>
              </a:rPr>
              <a:t>表按</a:t>
            </a:r>
            <a:r>
              <a:rPr lang="en-US" altLang="zh-CN" sz="2300" b="1" i="1" dirty="0">
                <a:solidFill>
                  <a:srgbClr val="0070C0"/>
                </a:solidFill>
                <a:latin typeface="仿宋" pitchFamily="49" charset="-122"/>
                <a:ea typeface="仿宋" pitchFamily="49" charset="-122"/>
              </a:rPr>
              <a:t>f</a:t>
            </a:r>
            <a:r>
              <a:rPr lang="en-US" altLang="zh-CN" sz="2300" b="1" dirty="0">
                <a:solidFill>
                  <a:srgbClr val="0070C0"/>
                </a:solidFill>
                <a:latin typeface="仿宋" pitchFamily="49" charset="-122"/>
                <a:ea typeface="仿宋" pitchFamily="49" charset="-122"/>
              </a:rPr>
              <a:t>(</a:t>
            </a:r>
            <a:r>
              <a:rPr lang="en-US" altLang="zh-CN" sz="2300" b="1" i="1" dirty="0">
                <a:solidFill>
                  <a:srgbClr val="0070C0"/>
                </a:solidFill>
                <a:latin typeface="仿宋" pitchFamily="49" charset="-122"/>
                <a:ea typeface="仿宋" pitchFamily="49" charset="-122"/>
              </a:rPr>
              <a:t>x</a:t>
            </a:r>
            <a:r>
              <a:rPr lang="en-US" altLang="zh-CN" sz="2300" b="1" dirty="0">
                <a:solidFill>
                  <a:srgbClr val="0070C0"/>
                </a:solidFill>
                <a:latin typeface="仿宋" pitchFamily="49" charset="-122"/>
                <a:ea typeface="仿宋" pitchFamily="49" charset="-122"/>
              </a:rPr>
              <a:t>)</a:t>
            </a:r>
            <a:r>
              <a:rPr lang="zh-CN" altLang="en-US" sz="2300" b="1" dirty="0">
                <a:solidFill>
                  <a:srgbClr val="0070C0"/>
                </a:solidFill>
                <a:latin typeface="仿宋" pitchFamily="49" charset="-122"/>
                <a:ea typeface="仿宋" pitchFamily="49" charset="-122"/>
              </a:rPr>
              <a:t>值以升序排序</a:t>
            </a:r>
            <a:r>
              <a:rPr lang="en-US" altLang="zh-CN" sz="2300" b="1" dirty="0">
                <a:solidFill>
                  <a:srgbClr val="0070C0"/>
                </a:solidFill>
                <a:latin typeface="仿宋" pitchFamily="49" charset="-122"/>
                <a:ea typeface="仿宋" pitchFamily="49" charset="-122"/>
              </a:rPr>
              <a:t>, </a:t>
            </a:r>
            <a:r>
              <a:rPr lang="zh-CN" altLang="en-US" sz="2300" b="1" dirty="0">
                <a:solidFill>
                  <a:srgbClr val="0070C0"/>
                </a:solidFill>
                <a:latin typeface="仿宋" pitchFamily="49" charset="-122"/>
                <a:ea typeface="仿宋" pitchFamily="49" charset="-122"/>
              </a:rPr>
              <a:t>转</a:t>
            </a:r>
            <a:r>
              <a:rPr lang="zh-CN" altLang="en-US" sz="2300" b="1" dirty="0" smtClean="0">
                <a:solidFill>
                  <a:srgbClr val="0070C0"/>
                </a:solidFill>
                <a:latin typeface="仿宋" pitchFamily="49" charset="-122"/>
                <a:ea typeface="仿宋" pitchFamily="49" charset="-122"/>
              </a:rPr>
              <a:t>步</a:t>
            </a:r>
            <a:r>
              <a:rPr lang="en-US" altLang="zh-CN" sz="2300" b="1" dirty="0" smtClean="0">
                <a:solidFill>
                  <a:srgbClr val="0070C0"/>
                </a:solidFill>
                <a:latin typeface="仿宋" pitchFamily="49" charset="-122"/>
                <a:ea typeface="仿宋" pitchFamily="49" charset="-122"/>
              </a:rPr>
              <a:t>(2)</a:t>
            </a:r>
            <a:r>
              <a:rPr lang="zh-CN" altLang="en-US" sz="2300" b="1" dirty="0" smtClean="0">
                <a:solidFill>
                  <a:srgbClr val="0070C0"/>
                </a:solidFill>
                <a:latin typeface="仿宋" pitchFamily="49" charset="-122"/>
                <a:ea typeface="仿宋" pitchFamily="49" charset="-122"/>
              </a:rPr>
              <a:t>。</a:t>
            </a:r>
            <a:endParaRPr lang="en-US" altLang="zh-CN" sz="2300" b="1" dirty="0" smtClean="0">
              <a:solidFill>
                <a:srgbClr val="0070C0"/>
              </a:solidFill>
              <a:latin typeface="仿宋" pitchFamily="49" charset="-122"/>
              <a:ea typeface="仿宋" pitchFamily="49" charset="-122"/>
            </a:endParaRPr>
          </a:p>
          <a:p>
            <a:pPr algn="just">
              <a:spcBef>
                <a:spcPts val="0"/>
              </a:spcBef>
            </a:pPr>
            <a:r>
              <a:rPr lang="zh-CN" altLang="en-US" sz="2000" spc="-300" dirty="0" smtClean="0">
                <a:solidFill>
                  <a:srgbClr val="0070C0"/>
                </a:solidFill>
                <a:ea typeface="宋体" pitchFamily="2" charset="-122"/>
                <a:cs typeface="Times New Roman" pitchFamily="18" charset="0"/>
                <a:sym typeface="Symbol"/>
              </a:rPr>
              <a:t>        </a:t>
            </a:r>
            <a:r>
              <a:rPr lang="zh-CN" altLang="en-US" sz="2000" spc="-300" dirty="0" smtClean="0">
                <a:solidFill>
                  <a:srgbClr val="0070C0"/>
                </a:solidFill>
                <a:ea typeface="宋体" pitchFamily="2" charset="-122"/>
                <a:cs typeface="Times New Roman" pitchFamily="18" charset="0"/>
              </a:rPr>
              <a:t> </a:t>
            </a:r>
            <a:r>
              <a:rPr lang="zh-CN" altLang="en-US" sz="2000" spc="-300" dirty="0" smtClean="0">
                <a:solidFill>
                  <a:srgbClr val="0070C0"/>
                </a:solidFill>
                <a:ea typeface="宋体" pitchFamily="2" charset="-122"/>
                <a:cs typeface="Times New Roman" pitchFamily="18" charset="0"/>
                <a:sym typeface="Symbol"/>
              </a:rPr>
              <a:t>                      </a:t>
            </a:r>
            <a:r>
              <a:rPr lang="zh-CN" altLang="en-US" sz="2300" b="1" dirty="0" smtClean="0">
                <a:solidFill>
                  <a:srgbClr val="0070C0"/>
                </a:solidFill>
                <a:latin typeface="仿宋" pitchFamily="49" charset="-122"/>
                <a:ea typeface="仿宋" pitchFamily="49" charset="-122"/>
              </a:rPr>
              <a:t> </a:t>
            </a:r>
            <a:endParaRPr lang="zh-CN" altLang="en-US" sz="2300" b="1" dirty="0">
              <a:solidFill>
                <a:srgbClr val="0070C0"/>
              </a:solidFill>
              <a:latin typeface="仿宋" pitchFamily="49" charset="-122"/>
              <a:ea typeface="仿宋" pitchFamily="49" charset="-122"/>
            </a:endParaRPr>
          </a:p>
        </p:txBody>
      </p:sp>
    </p:spTree>
  </p:cSld>
  <p:clrMapOvr>
    <a:masterClrMapping/>
  </p:clrMapOvr>
  <p:transition>
    <p:checke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3" name="Text Box 5"/>
          <p:cNvSpPr txBox="1">
            <a:spLocks noChangeArrowheads="1"/>
          </p:cNvSpPr>
          <p:nvPr/>
        </p:nvSpPr>
        <p:spPr bwMode="auto">
          <a:xfrm>
            <a:off x="785786" y="813090"/>
            <a:ext cx="5748690" cy="461665"/>
          </a:xfrm>
          <a:prstGeom prst="rect">
            <a:avLst/>
          </a:prstGeom>
          <a:noFill/>
          <a:ln w="9525">
            <a:noFill/>
            <a:miter lim="800000"/>
            <a:headEnd/>
            <a:tailEnd/>
          </a:ln>
          <a:effectLst/>
        </p:spPr>
        <p:txBody>
          <a:bodyPr wrap="none">
            <a:spAutoFit/>
          </a:bodyPr>
          <a:lstStyle/>
          <a:p>
            <a:r>
              <a:rPr lang="zh-CN" altLang="en-US" dirty="0">
                <a:solidFill>
                  <a:srgbClr val="0070C0"/>
                </a:solidFill>
                <a:ea typeface="仿宋_GB2312" pitchFamily="49" charset="-122"/>
              </a:rPr>
              <a:t>算法中节点</a:t>
            </a:r>
            <a:r>
              <a:rPr lang="en-US" altLang="zh-CN" i="1" dirty="0">
                <a:solidFill>
                  <a:srgbClr val="0070C0"/>
                </a:solidFill>
                <a:ea typeface="仿宋_GB2312" pitchFamily="49" charset="-122"/>
              </a:rPr>
              <a:t>x</a:t>
            </a:r>
            <a:r>
              <a:rPr lang="zh-CN" altLang="en-US" dirty="0">
                <a:solidFill>
                  <a:srgbClr val="0070C0"/>
                </a:solidFill>
                <a:ea typeface="仿宋_GB2312" pitchFamily="49" charset="-122"/>
              </a:rPr>
              <a:t>的估价函数</a:t>
            </a:r>
            <a:r>
              <a:rPr lang="en-US" altLang="zh-CN" i="1" dirty="0">
                <a:solidFill>
                  <a:srgbClr val="0070C0"/>
                </a:solidFill>
                <a:ea typeface="仿宋_GB2312" pitchFamily="49" charset="-122"/>
              </a:rPr>
              <a:t>f</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x</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的计算方法是</a:t>
            </a:r>
            <a:r>
              <a:rPr lang="zh-CN" altLang="en-US" dirty="0">
                <a:solidFill>
                  <a:srgbClr val="0070C0"/>
                </a:solidFill>
              </a:rPr>
              <a:t> </a:t>
            </a:r>
          </a:p>
        </p:txBody>
      </p:sp>
      <p:grpSp>
        <p:nvGrpSpPr>
          <p:cNvPr id="764937" name="Group 9"/>
          <p:cNvGrpSpPr>
            <a:grpSpLocks/>
          </p:cNvGrpSpPr>
          <p:nvPr/>
        </p:nvGrpSpPr>
        <p:grpSpPr bwMode="auto">
          <a:xfrm>
            <a:off x="1785918" y="1428736"/>
            <a:ext cx="6664325" cy="1130300"/>
            <a:chOff x="1519" y="797"/>
            <a:chExt cx="4198" cy="712"/>
          </a:xfrm>
        </p:grpSpPr>
        <p:sp>
          <p:nvSpPr>
            <p:cNvPr id="764934" name="Text Box 6"/>
            <p:cNvSpPr txBox="1">
              <a:spLocks noChangeArrowheads="1"/>
            </p:cNvSpPr>
            <p:nvPr/>
          </p:nvSpPr>
          <p:spPr bwMode="auto">
            <a:xfrm>
              <a:off x="1519" y="797"/>
              <a:ext cx="2290" cy="712"/>
            </a:xfrm>
            <a:prstGeom prst="rect">
              <a:avLst/>
            </a:prstGeom>
            <a:noFill/>
            <a:ln w="9525">
              <a:noFill/>
              <a:miter lim="800000"/>
              <a:headEnd/>
              <a:tailEnd/>
            </a:ln>
            <a:effectLst/>
          </p:spPr>
          <p:txBody>
            <a:bodyPr wrap="none">
              <a:spAutoFit/>
            </a:bodyPr>
            <a:lstStyle/>
            <a:p>
              <a:pPr>
                <a:lnSpc>
                  <a:spcPct val="150000"/>
                </a:lnSpc>
              </a:pPr>
              <a:r>
                <a:rPr lang="en-US" altLang="zh-CN" i="1" dirty="0">
                  <a:solidFill>
                    <a:srgbClr val="0070C0"/>
                  </a:solidFill>
                </a:rPr>
                <a:t>f</a:t>
              </a:r>
              <a:r>
                <a:rPr lang="en-US" altLang="zh-CN" dirty="0">
                  <a:solidFill>
                    <a:srgbClr val="0070C0"/>
                  </a:solidFill>
                </a:rPr>
                <a:t>(</a:t>
              </a:r>
              <a:r>
                <a:rPr lang="en-US" altLang="zh-CN" i="1" dirty="0" err="1">
                  <a:solidFill>
                    <a:srgbClr val="0070C0"/>
                  </a:solidFill>
                </a:rPr>
                <a:t>x</a:t>
              </a:r>
              <a:r>
                <a:rPr lang="en-US" altLang="zh-CN" i="1" baseline="-25000" dirty="0" err="1">
                  <a:solidFill>
                    <a:srgbClr val="0070C0"/>
                  </a:solidFill>
                </a:rPr>
                <a:t>j</a:t>
              </a:r>
              <a:r>
                <a:rPr lang="en-US" altLang="zh-CN" dirty="0">
                  <a:solidFill>
                    <a:srgbClr val="0070C0"/>
                  </a:solidFill>
                </a:rPr>
                <a:t>)</a:t>
              </a:r>
              <a:r>
                <a:rPr lang="zh-CN" altLang="en-US" dirty="0">
                  <a:solidFill>
                    <a:srgbClr val="0070C0"/>
                  </a:solidFill>
                </a:rPr>
                <a:t>＝</a:t>
              </a:r>
              <a:r>
                <a:rPr lang="en-US" altLang="zh-CN" i="1" dirty="0">
                  <a:solidFill>
                    <a:srgbClr val="0070C0"/>
                  </a:solidFill>
                </a:rPr>
                <a:t>g</a:t>
              </a:r>
              <a:r>
                <a:rPr lang="en-US" altLang="zh-CN" dirty="0">
                  <a:solidFill>
                    <a:srgbClr val="0070C0"/>
                  </a:solidFill>
                </a:rPr>
                <a:t>(</a:t>
              </a:r>
              <a:r>
                <a:rPr lang="en-US" altLang="zh-CN" i="1" dirty="0" err="1">
                  <a:solidFill>
                    <a:srgbClr val="0070C0"/>
                  </a:solidFill>
                </a:rPr>
                <a:t>x</a:t>
              </a:r>
              <a:r>
                <a:rPr lang="en-US" altLang="zh-CN" i="1" baseline="-25000" dirty="0" err="1">
                  <a:solidFill>
                    <a:srgbClr val="0070C0"/>
                  </a:solidFill>
                </a:rPr>
                <a:t>j</a:t>
              </a:r>
              <a:r>
                <a:rPr lang="en-US" altLang="zh-CN" dirty="0">
                  <a:solidFill>
                    <a:srgbClr val="0070C0"/>
                  </a:solidFill>
                </a:rPr>
                <a:t>)</a:t>
              </a:r>
              <a:r>
                <a:rPr lang="zh-CN" altLang="en-US" dirty="0">
                  <a:solidFill>
                    <a:srgbClr val="0070C0"/>
                  </a:solidFill>
                </a:rPr>
                <a:t>＋</a:t>
              </a:r>
              <a:r>
                <a:rPr lang="en-US" altLang="zh-CN" i="1" dirty="0">
                  <a:solidFill>
                    <a:srgbClr val="0070C0"/>
                  </a:solidFill>
                </a:rPr>
                <a:t>h</a:t>
              </a:r>
              <a:r>
                <a:rPr lang="en-US" altLang="zh-CN" dirty="0">
                  <a:solidFill>
                    <a:srgbClr val="0070C0"/>
                  </a:solidFill>
                </a:rPr>
                <a:t>(</a:t>
              </a:r>
              <a:r>
                <a:rPr lang="en-US" altLang="zh-CN" i="1" dirty="0" err="1">
                  <a:solidFill>
                    <a:srgbClr val="0070C0"/>
                  </a:solidFill>
                </a:rPr>
                <a:t>x</a:t>
              </a:r>
              <a:r>
                <a:rPr lang="en-US" altLang="zh-CN" i="1" baseline="-25000" dirty="0" err="1">
                  <a:solidFill>
                    <a:srgbClr val="0070C0"/>
                  </a:solidFill>
                </a:rPr>
                <a:t>j</a:t>
              </a:r>
              <a:r>
                <a:rPr lang="en-US" altLang="zh-CN" dirty="0">
                  <a:solidFill>
                    <a:srgbClr val="0070C0"/>
                  </a:solidFill>
                </a:rPr>
                <a:t>)        </a:t>
              </a:r>
            </a:p>
            <a:p>
              <a:pPr>
                <a:lnSpc>
                  <a:spcPct val="150000"/>
                </a:lnSpc>
              </a:pPr>
              <a:r>
                <a:rPr lang="en-US" altLang="zh-CN" dirty="0">
                  <a:solidFill>
                    <a:srgbClr val="0070C0"/>
                  </a:solidFill>
                </a:rPr>
                <a:t>      </a:t>
              </a:r>
              <a:r>
                <a:rPr lang="zh-CN" altLang="en-US" dirty="0">
                  <a:solidFill>
                    <a:srgbClr val="0070C0"/>
                  </a:solidFill>
                </a:rPr>
                <a:t>＝</a:t>
              </a:r>
              <a:r>
                <a:rPr lang="en-US" altLang="zh-CN" i="1" dirty="0">
                  <a:solidFill>
                    <a:srgbClr val="0070C0"/>
                  </a:solidFill>
                </a:rPr>
                <a:t>g</a:t>
              </a:r>
              <a:r>
                <a:rPr lang="en-US" altLang="zh-CN" dirty="0">
                  <a:solidFill>
                    <a:srgbClr val="0070C0"/>
                  </a:solidFill>
                </a:rPr>
                <a:t>(</a:t>
              </a:r>
              <a:r>
                <a:rPr lang="en-US" altLang="zh-CN" i="1" dirty="0">
                  <a:solidFill>
                    <a:srgbClr val="0070C0"/>
                  </a:solidFill>
                </a:rPr>
                <a:t>x</a:t>
              </a:r>
              <a:r>
                <a:rPr lang="en-US" altLang="zh-CN" i="1" baseline="-25000" dirty="0">
                  <a:solidFill>
                    <a:srgbClr val="0070C0"/>
                  </a:solidFill>
                </a:rPr>
                <a:t>i</a:t>
              </a:r>
              <a:r>
                <a:rPr lang="en-US" altLang="zh-CN" dirty="0">
                  <a:solidFill>
                    <a:srgbClr val="0070C0"/>
                  </a:solidFill>
                </a:rPr>
                <a:t>)</a:t>
              </a:r>
              <a:r>
                <a:rPr lang="zh-CN" altLang="en-US" dirty="0">
                  <a:solidFill>
                    <a:srgbClr val="0070C0"/>
                  </a:solidFill>
                </a:rPr>
                <a:t>＋</a:t>
              </a:r>
              <a:r>
                <a:rPr lang="en-US" altLang="zh-CN" i="1" dirty="0">
                  <a:solidFill>
                    <a:srgbClr val="0070C0"/>
                  </a:solidFill>
                </a:rPr>
                <a:t>c</a:t>
              </a:r>
              <a:r>
                <a:rPr lang="en-US" altLang="zh-CN" dirty="0">
                  <a:solidFill>
                    <a:srgbClr val="0070C0"/>
                  </a:solidFill>
                </a:rPr>
                <a:t>(</a:t>
              </a:r>
              <a:r>
                <a:rPr lang="en-US" altLang="zh-CN" i="1" dirty="0">
                  <a:solidFill>
                    <a:srgbClr val="0070C0"/>
                  </a:solidFill>
                </a:rPr>
                <a:t>x</a:t>
              </a:r>
              <a:r>
                <a:rPr lang="en-US" altLang="zh-CN" i="1" baseline="-25000" dirty="0">
                  <a:solidFill>
                    <a:srgbClr val="0070C0"/>
                  </a:solidFill>
                </a:rPr>
                <a:t>i</a:t>
              </a:r>
              <a:r>
                <a:rPr lang="en-US" altLang="zh-CN" dirty="0">
                  <a:solidFill>
                    <a:srgbClr val="0070C0"/>
                  </a:solidFill>
                </a:rPr>
                <a:t>, </a:t>
              </a:r>
              <a:r>
                <a:rPr lang="en-US" altLang="zh-CN" i="1" dirty="0" err="1">
                  <a:solidFill>
                    <a:srgbClr val="0070C0"/>
                  </a:solidFill>
                </a:rPr>
                <a:t>x</a:t>
              </a:r>
              <a:r>
                <a:rPr lang="en-US" altLang="zh-CN" i="1" baseline="-25000" dirty="0" err="1">
                  <a:solidFill>
                    <a:srgbClr val="0070C0"/>
                  </a:solidFill>
                </a:rPr>
                <a:t>j</a:t>
              </a:r>
              <a:r>
                <a:rPr lang="en-US" altLang="zh-CN" dirty="0">
                  <a:solidFill>
                    <a:srgbClr val="0070C0"/>
                  </a:solidFill>
                </a:rPr>
                <a:t>)</a:t>
              </a:r>
              <a:r>
                <a:rPr lang="zh-CN" altLang="en-US" dirty="0">
                  <a:solidFill>
                    <a:srgbClr val="0070C0"/>
                  </a:solidFill>
                </a:rPr>
                <a:t>＋</a:t>
              </a:r>
              <a:r>
                <a:rPr lang="en-US" altLang="zh-CN" i="1" dirty="0">
                  <a:solidFill>
                    <a:srgbClr val="0070C0"/>
                  </a:solidFill>
                </a:rPr>
                <a:t>h</a:t>
              </a:r>
              <a:r>
                <a:rPr lang="en-US" altLang="zh-CN" dirty="0">
                  <a:solidFill>
                    <a:srgbClr val="0070C0"/>
                  </a:solidFill>
                </a:rPr>
                <a:t>(</a:t>
              </a:r>
              <a:r>
                <a:rPr lang="en-US" altLang="zh-CN" i="1" dirty="0" err="1">
                  <a:solidFill>
                    <a:srgbClr val="0070C0"/>
                  </a:solidFill>
                </a:rPr>
                <a:t>x</a:t>
              </a:r>
              <a:r>
                <a:rPr lang="en-US" altLang="zh-CN" i="1" baseline="-25000" dirty="0" err="1">
                  <a:solidFill>
                    <a:srgbClr val="0070C0"/>
                  </a:solidFill>
                </a:rPr>
                <a:t>j</a:t>
              </a:r>
              <a:r>
                <a:rPr lang="en-US" altLang="zh-CN" dirty="0">
                  <a:solidFill>
                    <a:srgbClr val="0070C0"/>
                  </a:solidFill>
                </a:rPr>
                <a:t>) </a:t>
              </a:r>
            </a:p>
          </p:txBody>
        </p:sp>
        <p:sp>
          <p:nvSpPr>
            <p:cNvPr id="764935" name="Text Box 7"/>
            <p:cNvSpPr txBox="1">
              <a:spLocks noChangeArrowheads="1"/>
            </p:cNvSpPr>
            <p:nvPr/>
          </p:nvSpPr>
          <p:spPr bwMode="auto">
            <a:xfrm>
              <a:off x="3918" y="1213"/>
              <a:ext cx="1799" cy="291"/>
            </a:xfrm>
            <a:prstGeom prst="rect">
              <a:avLst/>
            </a:prstGeom>
            <a:noFill/>
            <a:ln w="9525">
              <a:noFill/>
              <a:miter lim="800000"/>
              <a:headEnd/>
              <a:tailEnd/>
            </a:ln>
            <a:effectLst/>
          </p:spPr>
          <p:txBody>
            <a:bodyPr wrap="none">
              <a:spAutoFit/>
            </a:bodyPr>
            <a:lstStyle/>
            <a:p>
              <a:r>
                <a:rPr lang="en-US" altLang="zh-CN" dirty="0">
                  <a:solidFill>
                    <a:srgbClr val="0070C0"/>
                  </a:solidFill>
                </a:rPr>
                <a:t>      (</a:t>
              </a:r>
              <a:r>
                <a:rPr lang="en-US" altLang="zh-CN" i="1" dirty="0" err="1">
                  <a:solidFill>
                    <a:srgbClr val="0070C0"/>
                  </a:solidFill>
                </a:rPr>
                <a:t>x</a:t>
              </a:r>
              <a:r>
                <a:rPr lang="en-US" altLang="zh-CN" i="1" baseline="-25000" dirty="0" err="1">
                  <a:solidFill>
                    <a:srgbClr val="0070C0"/>
                  </a:solidFill>
                </a:rPr>
                <a:t>j</a:t>
              </a:r>
              <a:r>
                <a:rPr lang="zh-CN" altLang="en-US" dirty="0">
                  <a:solidFill>
                    <a:srgbClr val="0070C0"/>
                  </a:solidFill>
                </a:rPr>
                <a:t>是</a:t>
              </a:r>
              <a:r>
                <a:rPr lang="en-US" altLang="zh-CN" i="1" dirty="0">
                  <a:solidFill>
                    <a:srgbClr val="0070C0"/>
                  </a:solidFill>
                </a:rPr>
                <a:t>x</a:t>
              </a:r>
              <a:r>
                <a:rPr lang="en-US" altLang="zh-CN" i="1" baseline="-25000" dirty="0">
                  <a:solidFill>
                    <a:srgbClr val="0070C0"/>
                  </a:solidFill>
                </a:rPr>
                <a:t>i</a:t>
              </a:r>
              <a:r>
                <a:rPr lang="zh-CN" altLang="en-US" dirty="0">
                  <a:solidFill>
                    <a:srgbClr val="0070C0"/>
                  </a:solidFill>
                </a:rPr>
                <a:t>的子节点</a:t>
              </a:r>
              <a:r>
                <a:rPr lang="en-US" altLang="zh-CN" dirty="0">
                  <a:solidFill>
                    <a:srgbClr val="0070C0"/>
                  </a:solidFill>
                </a:rPr>
                <a:t>) </a:t>
              </a:r>
            </a:p>
          </p:txBody>
        </p:sp>
      </p:grpSp>
      <p:sp>
        <p:nvSpPr>
          <p:cNvPr id="764936" name="Text Box 8"/>
          <p:cNvSpPr txBox="1">
            <a:spLocks noChangeArrowheads="1"/>
          </p:cNvSpPr>
          <p:nvPr/>
        </p:nvSpPr>
        <p:spPr bwMode="auto">
          <a:xfrm>
            <a:off x="785786" y="2913063"/>
            <a:ext cx="7674002" cy="548548"/>
          </a:xfrm>
          <a:prstGeom prst="rect">
            <a:avLst/>
          </a:prstGeom>
          <a:noFill/>
          <a:ln w="9525">
            <a:noFill/>
            <a:miter lim="800000"/>
            <a:headEnd/>
            <a:tailEnd/>
          </a:ln>
          <a:effectLst/>
        </p:spPr>
        <p:txBody>
          <a:bodyPr wrap="square">
            <a:spAutoFit/>
          </a:bodyPr>
          <a:lstStyle/>
          <a:p>
            <a:pPr algn="just">
              <a:lnSpc>
                <a:spcPct val="140000"/>
              </a:lnSpc>
              <a:spcBef>
                <a:spcPct val="50000"/>
              </a:spcBef>
            </a:pPr>
            <a:r>
              <a:rPr lang="zh-CN" altLang="en-US" dirty="0">
                <a:solidFill>
                  <a:srgbClr val="0070C0"/>
                </a:solidFill>
                <a:ea typeface="仿宋_GB2312" pitchFamily="49" charset="-122"/>
              </a:rPr>
              <a:t>至于</a:t>
            </a:r>
            <a:r>
              <a:rPr lang="en-US" altLang="zh-CN" i="1" dirty="0">
                <a:solidFill>
                  <a:srgbClr val="0070C0"/>
                </a:solidFill>
                <a:ea typeface="仿宋_GB2312" pitchFamily="49" charset="-122"/>
              </a:rPr>
              <a:t>h</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x</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的计算公式则需由具体问题而定</a:t>
            </a:r>
            <a:r>
              <a:rPr lang="zh-CN" altLang="en-US" dirty="0" smtClean="0">
                <a:solidFill>
                  <a:srgbClr val="0070C0"/>
                </a:solidFill>
                <a:ea typeface="仿宋_GB2312" pitchFamily="49" charset="-122"/>
              </a:rPr>
              <a:t>。    </a:t>
            </a:r>
            <a:r>
              <a:rPr lang="zh-CN" altLang="en-US" dirty="0">
                <a:solidFill>
                  <a:srgbClr val="0070C0"/>
                </a:solidFill>
                <a:ea typeface="仿宋_GB2312" pitchFamily="49" charset="-122"/>
              </a:rPr>
              <a:t>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64933"/>
                                        </p:tgtEl>
                                        <p:attrNameLst>
                                          <p:attrName>style.visibility</p:attrName>
                                        </p:attrNameLst>
                                      </p:cBhvr>
                                      <p:to>
                                        <p:strVal val="visible"/>
                                      </p:to>
                                    </p:set>
                                    <p:animEffect transition="in" filter="blinds(horizontal)">
                                      <p:cBhvr>
                                        <p:cTn id="7" dur="500"/>
                                        <p:tgtEl>
                                          <p:spTgt spid="7649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64937"/>
                                        </p:tgtEl>
                                        <p:attrNameLst>
                                          <p:attrName>style.visibility</p:attrName>
                                        </p:attrNameLst>
                                      </p:cBhvr>
                                      <p:to>
                                        <p:strVal val="visible"/>
                                      </p:to>
                                    </p:set>
                                    <p:animEffect transition="in" filter="blinds(horizontal)">
                                      <p:cBhvr>
                                        <p:cTn id="12" dur="500"/>
                                        <p:tgtEl>
                                          <p:spTgt spid="76493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64936"/>
                                        </p:tgtEl>
                                        <p:attrNameLst>
                                          <p:attrName>style.visibility</p:attrName>
                                        </p:attrNameLst>
                                      </p:cBhvr>
                                      <p:to>
                                        <p:strVal val="visible"/>
                                      </p:to>
                                    </p:set>
                                    <p:animEffect transition="in" filter="blinds(horizontal)">
                                      <p:cBhvr>
                                        <p:cTn id="17" dur="500"/>
                                        <p:tgtEl>
                                          <p:spTgt spid="7649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933" grpId="0"/>
      <p:bldP spid="7649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2" name="Text Box 4"/>
          <p:cNvSpPr txBox="1">
            <a:spLocks noChangeArrowheads="1"/>
          </p:cNvSpPr>
          <p:nvPr/>
        </p:nvSpPr>
        <p:spPr bwMode="auto">
          <a:xfrm>
            <a:off x="714348" y="785794"/>
            <a:ext cx="7858180" cy="3859518"/>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zh-CN" altLang="en-US" b="1" dirty="0">
                <a:latin typeface="宋体" charset="-122"/>
              </a:rPr>
              <a:t>　　</a:t>
            </a:r>
            <a:r>
              <a:rPr lang="en-US" altLang="zh-CN" b="1" dirty="0">
                <a:solidFill>
                  <a:srgbClr val="0070C0"/>
                </a:solidFill>
                <a:latin typeface="楷体" pitchFamily="49" charset="-122"/>
                <a:ea typeface="楷体" pitchFamily="49" charset="-122"/>
              </a:rPr>
              <a:t>3. </a:t>
            </a:r>
            <a:r>
              <a:rPr lang="en-US" altLang="zh-CN" b="1" dirty="0" smtClean="0">
                <a:solidFill>
                  <a:srgbClr val="0070C0"/>
                </a:solidFill>
                <a:latin typeface="楷体" pitchFamily="49" charset="-122"/>
                <a:ea typeface="楷体" pitchFamily="49" charset="-122"/>
              </a:rPr>
              <a:t> </a:t>
            </a:r>
            <a:r>
              <a:rPr lang="en-US" altLang="zh-CN" b="1" dirty="0">
                <a:solidFill>
                  <a:srgbClr val="0070C0"/>
                </a:solidFill>
                <a:ea typeface="楷体" pitchFamily="49" charset="-122"/>
                <a:cs typeface="Times New Roman" pitchFamily="18" charset="0"/>
              </a:rPr>
              <a:t>A</a:t>
            </a:r>
            <a:r>
              <a:rPr lang="en-US" altLang="zh-CN" b="1" baseline="30000" dirty="0">
                <a:solidFill>
                  <a:srgbClr val="0070C0"/>
                </a:solidFill>
                <a:latin typeface="楷体" pitchFamily="49" charset="-122"/>
                <a:ea typeface="楷体" pitchFamily="49" charset="-122"/>
              </a:rPr>
              <a:t>*</a:t>
            </a:r>
            <a:r>
              <a:rPr lang="zh-CN" altLang="en-US" b="1" dirty="0">
                <a:solidFill>
                  <a:srgbClr val="0070C0"/>
                </a:solidFill>
                <a:latin typeface="楷体" pitchFamily="49" charset="-122"/>
                <a:ea typeface="楷体" pitchFamily="49" charset="-122"/>
              </a:rPr>
              <a:t>算法</a:t>
            </a:r>
          </a:p>
          <a:p>
            <a:pPr>
              <a:lnSpc>
                <a:spcPct val="130000"/>
              </a:lnSpc>
              <a:spcBef>
                <a:spcPct val="50000"/>
              </a:spcBef>
            </a:pPr>
            <a:r>
              <a:rPr lang="zh-CN" altLang="en-US" dirty="0"/>
              <a:t>   　 </a:t>
            </a:r>
            <a:r>
              <a:rPr lang="zh-CN" altLang="en-US" dirty="0">
                <a:solidFill>
                  <a:srgbClr val="0070C0"/>
                </a:solidFill>
                <a:ea typeface="仿宋_GB2312" pitchFamily="49" charset="-122"/>
              </a:rPr>
              <a:t>如果对上述</a:t>
            </a:r>
            <a:r>
              <a:rPr lang="en-US" altLang="zh-CN" dirty="0">
                <a:solidFill>
                  <a:srgbClr val="0070C0"/>
                </a:solidFill>
                <a:ea typeface="仿宋_GB2312" pitchFamily="49" charset="-122"/>
              </a:rPr>
              <a:t>A</a:t>
            </a:r>
            <a:r>
              <a:rPr lang="zh-CN" altLang="en-US" dirty="0">
                <a:solidFill>
                  <a:srgbClr val="0070C0"/>
                </a:solidFill>
                <a:ea typeface="仿宋_GB2312" pitchFamily="49" charset="-122"/>
              </a:rPr>
              <a:t>算法再限制其估价函数中的启发函数</a:t>
            </a:r>
            <a:r>
              <a:rPr lang="en-US" altLang="zh-CN" i="1" dirty="0">
                <a:solidFill>
                  <a:srgbClr val="0070C0"/>
                </a:solidFill>
                <a:ea typeface="仿宋_GB2312" pitchFamily="49" charset="-122"/>
              </a:rPr>
              <a:t>h</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x</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满足： 对所有的节点</a:t>
            </a:r>
            <a:r>
              <a:rPr lang="en-US" altLang="zh-CN" i="1" dirty="0">
                <a:solidFill>
                  <a:srgbClr val="0070C0"/>
                </a:solidFill>
                <a:ea typeface="仿宋_GB2312" pitchFamily="49" charset="-122"/>
              </a:rPr>
              <a:t>x</a:t>
            </a:r>
            <a:r>
              <a:rPr lang="zh-CN" altLang="en-US" dirty="0">
                <a:solidFill>
                  <a:srgbClr val="0070C0"/>
                </a:solidFill>
                <a:ea typeface="仿宋_GB2312" pitchFamily="49" charset="-122"/>
              </a:rPr>
              <a:t>均有</a:t>
            </a:r>
          </a:p>
          <a:p>
            <a:pPr>
              <a:lnSpc>
                <a:spcPct val="120000"/>
              </a:lnSpc>
              <a:spcBef>
                <a:spcPct val="20000"/>
              </a:spcBef>
            </a:pPr>
            <a:r>
              <a:rPr lang="zh-CN" altLang="en-US" i="1" dirty="0">
                <a:solidFill>
                  <a:srgbClr val="0070C0"/>
                </a:solidFill>
                <a:ea typeface="仿宋_GB2312" pitchFamily="49" charset="-122"/>
              </a:rPr>
              <a:t>                                        </a:t>
            </a:r>
            <a:r>
              <a:rPr lang="en-US" altLang="zh-CN" i="1" dirty="0">
                <a:solidFill>
                  <a:srgbClr val="0070C0"/>
                </a:solidFill>
                <a:ea typeface="仿宋_GB2312" pitchFamily="49" charset="-122"/>
              </a:rPr>
              <a:t>h</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x</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h</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x</a:t>
            </a:r>
            <a:r>
              <a:rPr lang="en-US" altLang="zh-CN" dirty="0">
                <a:solidFill>
                  <a:srgbClr val="0070C0"/>
                </a:solidFill>
                <a:ea typeface="仿宋_GB2312" pitchFamily="49" charset="-122"/>
              </a:rPr>
              <a:t>) </a:t>
            </a:r>
          </a:p>
          <a:p>
            <a:pPr>
              <a:lnSpc>
                <a:spcPct val="130000"/>
              </a:lnSpc>
              <a:spcBef>
                <a:spcPct val="50000"/>
              </a:spcBef>
            </a:pPr>
            <a:r>
              <a:rPr lang="zh-CN" altLang="en-US" dirty="0">
                <a:solidFill>
                  <a:srgbClr val="0070C0"/>
                </a:solidFill>
                <a:ea typeface="仿宋_GB2312" pitchFamily="49" charset="-122"/>
              </a:rPr>
              <a:t>其中</a:t>
            </a:r>
            <a:r>
              <a:rPr lang="en-US" altLang="zh-CN" i="1" dirty="0">
                <a:solidFill>
                  <a:srgbClr val="0070C0"/>
                </a:solidFill>
                <a:ea typeface="仿宋_GB2312" pitchFamily="49" charset="-122"/>
              </a:rPr>
              <a:t>h</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x</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是从节点</a:t>
            </a:r>
            <a:r>
              <a:rPr lang="en-US" altLang="zh-CN" i="1" dirty="0">
                <a:solidFill>
                  <a:srgbClr val="0070C0"/>
                </a:solidFill>
                <a:ea typeface="仿宋_GB2312" pitchFamily="49" charset="-122"/>
              </a:rPr>
              <a:t>x</a:t>
            </a:r>
            <a:r>
              <a:rPr lang="zh-CN" altLang="en-US" dirty="0">
                <a:solidFill>
                  <a:srgbClr val="0070C0"/>
                </a:solidFill>
                <a:ea typeface="仿宋_GB2312" pitchFamily="49" charset="-122"/>
              </a:rPr>
              <a:t>到目标节点的最小代价</a:t>
            </a:r>
            <a:r>
              <a:rPr lang="en-US" altLang="zh-CN" dirty="0">
                <a:solidFill>
                  <a:srgbClr val="0070C0"/>
                </a:solidFill>
                <a:ea typeface="仿宋_GB2312" pitchFamily="49" charset="-122"/>
              </a:rPr>
              <a:t>, </a:t>
            </a:r>
            <a:r>
              <a:rPr lang="zh-CN" altLang="en-US" dirty="0">
                <a:solidFill>
                  <a:srgbClr val="0070C0"/>
                </a:solidFill>
                <a:ea typeface="仿宋_GB2312" pitchFamily="49" charset="-122"/>
              </a:rPr>
              <a:t>即最佳路径上的实际代价</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若有多个目标节点则为其中最小的一个</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则它就称为</a:t>
            </a:r>
            <a:r>
              <a:rPr lang="en-US" altLang="zh-CN" dirty="0">
                <a:solidFill>
                  <a:srgbClr val="0070C0"/>
                </a:solidFill>
                <a:ea typeface="仿宋_GB2312" pitchFamily="49" charset="-122"/>
              </a:rPr>
              <a:t>A*</a:t>
            </a:r>
            <a:r>
              <a:rPr lang="zh-CN" altLang="en-US" dirty="0">
                <a:solidFill>
                  <a:srgbClr val="0070C0"/>
                </a:solidFill>
                <a:ea typeface="仿宋_GB2312" pitchFamily="49" charset="-122"/>
              </a:rPr>
              <a:t>算法。</a:t>
            </a:r>
          </a:p>
        </p:txBody>
      </p:sp>
    </p:spTree>
  </p:cSld>
  <p:clrMapOvr>
    <a:masterClrMapping/>
  </p:clrMapOvr>
  <p:transition>
    <p:checke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4" name="Text Box 4"/>
          <p:cNvSpPr txBox="1">
            <a:spLocks noChangeArrowheads="1"/>
          </p:cNvSpPr>
          <p:nvPr/>
        </p:nvSpPr>
        <p:spPr bwMode="auto">
          <a:xfrm>
            <a:off x="714348" y="642918"/>
            <a:ext cx="4031873" cy="559769"/>
          </a:xfrm>
          <a:prstGeom prst="rect">
            <a:avLst/>
          </a:prstGeom>
          <a:noFill/>
          <a:ln w="9525">
            <a:noFill/>
            <a:miter lim="800000"/>
            <a:headEnd/>
            <a:tailEnd/>
          </a:ln>
          <a:effectLst/>
        </p:spPr>
        <p:txBody>
          <a:bodyPr wrap="none">
            <a:spAutoFit/>
          </a:bodyPr>
          <a:lstStyle/>
          <a:p>
            <a:pPr>
              <a:lnSpc>
                <a:spcPct val="150000"/>
              </a:lnSpc>
            </a:pPr>
            <a:r>
              <a:rPr lang="en-US" altLang="zh-CN" dirty="0">
                <a:solidFill>
                  <a:srgbClr val="0070C0"/>
                </a:solidFill>
                <a:latin typeface="黑体" pitchFamily="2" charset="-122"/>
                <a:ea typeface="黑体" pitchFamily="2" charset="-122"/>
              </a:rPr>
              <a:t>3.1.7 </a:t>
            </a:r>
            <a:r>
              <a:rPr lang="zh-CN" altLang="en-US" dirty="0">
                <a:solidFill>
                  <a:srgbClr val="0070C0"/>
                </a:solidFill>
                <a:latin typeface="黑体" pitchFamily="2" charset="-122"/>
                <a:ea typeface="黑体" pitchFamily="2" charset="-122"/>
              </a:rPr>
              <a:t>状态图搜索策略小结 </a:t>
            </a:r>
          </a:p>
        </p:txBody>
      </p:sp>
      <p:pic>
        <p:nvPicPr>
          <p:cNvPr id="1263617" name="Picture 1" descr="E:\人工智能导论\085054-01 人工智能导论(图)\tu\RG3-10.tif"/>
          <p:cNvPicPr>
            <a:picLocks noChangeAspect="1" noChangeArrowheads="1"/>
          </p:cNvPicPr>
          <p:nvPr/>
        </p:nvPicPr>
        <p:blipFill>
          <a:blip r:embed="rId2"/>
          <a:srcRect/>
          <a:stretch>
            <a:fillRect/>
          </a:stretch>
        </p:blipFill>
        <p:spPr bwMode="auto">
          <a:xfrm>
            <a:off x="1643042" y="1428736"/>
            <a:ext cx="6192000" cy="4214842"/>
          </a:xfrm>
          <a:prstGeom prst="rect">
            <a:avLst/>
          </a:prstGeom>
          <a:noFill/>
        </p:spPr>
      </p:pic>
      <p:sp>
        <p:nvSpPr>
          <p:cNvPr id="2" name="Text Box 1"/>
          <p:cNvSpPr txBox="1">
            <a:spLocks noChangeArrowheads="1"/>
          </p:cNvSpPr>
          <p:nvPr/>
        </p:nvSpPr>
        <p:spPr bwMode="auto">
          <a:xfrm>
            <a:off x="4626592" y="3945912"/>
            <a:ext cx="101932" cy="112382"/>
          </a:xfrm>
          <a:prstGeom prst="rect">
            <a:avLst/>
          </a:prstGeom>
          <a:solidFill>
            <a:srgbClr val="FFFFFF"/>
          </a:solidFill>
          <a:ln w="9525">
            <a:solidFill>
              <a:srgbClr val="FFFFFF"/>
            </a:solidFill>
            <a:miter lim="800000"/>
            <a:headEnd/>
            <a:tailEnd/>
          </a:ln>
        </p:spPr>
        <p:txBody>
          <a:bodyPr vert="horz" wrap="square" lIns="0" tIns="0" rIns="0" bIns="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Calibri" pitchFamily="34" charset="0"/>
                <a:ea typeface="宋体" pitchFamily="2" charset="-122"/>
                <a:cs typeface="宋体" pitchFamily="2" charset="-122"/>
              </a:rPr>
              <a:t>*</a:t>
            </a: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6" name="动作按钮: 后退或前一项 5">
            <a:hlinkClick r:id="rId3" action="ppaction://hlinksldjump" highlightClick="1"/>
          </p:cNvPr>
          <p:cNvSpPr/>
          <p:nvPr/>
        </p:nvSpPr>
        <p:spPr>
          <a:xfrm>
            <a:off x="7858148" y="6072206"/>
            <a:ext cx="642942" cy="142876"/>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68004"/>
                                        </p:tgtEl>
                                        <p:attrNameLst>
                                          <p:attrName>style.visibility</p:attrName>
                                        </p:attrNameLst>
                                      </p:cBhvr>
                                      <p:to>
                                        <p:strVal val="visible"/>
                                      </p:to>
                                    </p:set>
                                    <p:animEffect transition="in" filter="blinds(horizontal)">
                                      <p:cBhvr>
                                        <p:cTn id="7" dur="500"/>
                                        <p:tgtEl>
                                          <p:spTgt spid="76800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63617"/>
                                        </p:tgtEl>
                                        <p:attrNameLst>
                                          <p:attrName>style.visibility</p:attrName>
                                        </p:attrNameLst>
                                      </p:cBhvr>
                                      <p:to>
                                        <p:strVal val="visible"/>
                                      </p:to>
                                    </p:set>
                                    <p:animEffect transition="in" filter="blinds(horizontal)">
                                      <p:cBhvr>
                                        <p:cTn id="12" dur="500"/>
                                        <p:tgtEl>
                                          <p:spTgt spid="126361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04" grpId="0"/>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80" name="Text Box 4"/>
          <p:cNvSpPr txBox="1">
            <a:spLocks noChangeArrowheads="1"/>
          </p:cNvSpPr>
          <p:nvPr/>
        </p:nvSpPr>
        <p:spPr bwMode="auto">
          <a:xfrm>
            <a:off x="2195513" y="765175"/>
            <a:ext cx="4224233" cy="523220"/>
          </a:xfrm>
          <a:prstGeom prst="rect">
            <a:avLst/>
          </a:prstGeom>
          <a:noFill/>
          <a:ln w="9525">
            <a:noFill/>
            <a:miter lim="800000"/>
            <a:headEnd/>
            <a:tailEnd/>
          </a:ln>
          <a:effectLst/>
        </p:spPr>
        <p:txBody>
          <a:bodyPr wrap="none">
            <a:spAutoFit/>
          </a:bodyPr>
          <a:lstStyle/>
          <a:p>
            <a:r>
              <a:rPr lang="en-US" altLang="zh-CN" sz="2800" dirty="0">
                <a:solidFill>
                  <a:srgbClr val="0070C0"/>
                </a:solidFill>
                <a:latin typeface="黑体" pitchFamily="2" charset="-122"/>
                <a:ea typeface="黑体" pitchFamily="2" charset="-122"/>
              </a:rPr>
              <a:t>3.2 </a:t>
            </a:r>
            <a:r>
              <a:rPr lang="zh-CN" altLang="en-US" sz="2800" dirty="0">
                <a:solidFill>
                  <a:srgbClr val="0070C0"/>
                </a:solidFill>
                <a:latin typeface="黑体" pitchFamily="2" charset="-122"/>
                <a:ea typeface="黑体" pitchFamily="2" charset="-122"/>
              </a:rPr>
              <a:t>状态图搜索问题求解</a:t>
            </a:r>
            <a:r>
              <a:rPr lang="zh-CN" altLang="en-US" sz="2800" b="1" dirty="0">
                <a:solidFill>
                  <a:srgbClr val="0070C0"/>
                </a:solidFill>
              </a:rPr>
              <a:t> </a:t>
            </a:r>
          </a:p>
        </p:txBody>
      </p:sp>
      <p:sp>
        <p:nvSpPr>
          <p:cNvPr id="766981" name="Text Box 5"/>
          <p:cNvSpPr txBox="1">
            <a:spLocks noChangeArrowheads="1"/>
          </p:cNvSpPr>
          <p:nvPr/>
        </p:nvSpPr>
        <p:spPr bwMode="auto">
          <a:xfrm>
            <a:off x="714347" y="1386309"/>
            <a:ext cx="7747027" cy="3342453"/>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en-US" altLang="zh-CN" dirty="0" smtClean="0">
                <a:solidFill>
                  <a:srgbClr val="0070C0"/>
                </a:solidFill>
                <a:latin typeface="黑体" pitchFamily="2" charset="-122"/>
                <a:ea typeface="黑体" pitchFamily="2" charset="-122"/>
              </a:rPr>
              <a:t>  3.2.1 </a:t>
            </a:r>
            <a:r>
              <a:rPr lang="zh-CN" altLang="en-US" dirty="0">
                <a:solidFill>
                  <a:srgbClr val="0070C0"/>
                </a:solidFill>
                <a:latin typeface="黑体" pitchFamily="2" charset="-122"/>
                <a:ea typeface="黑体" pitchFamily="2" charset="-122"/>
              </a:rPr>
              <a:t>问题的状态图表示</a:t>
            </a:r>
          </a:p>
          <a:p>
            <a:pPr algn="just">
              <a:lnSpc>
                <a:spcPct val="130000"/>
              </a:lnSpc>
              <a:spcBef>
                <a:spcPct val="50000"/>
              </a:spcBef>
            </a:pPr>
            <a:r>
              <a:rPr lang="zh-CN" altLang="en-US" b="1" dirty="0">
                <a:latin typeface="宋体" charset="-122"/>
              </a:rPr>
              <a:t>　　</a:t>
            </a:r>
            <a:r>
              <a:rPr lang="en-US" altLang="zh-CN" b="1" dirty="0">
                <a:solidFill>
                  <a:srgbClr val="0070C0"/>
                </a:solidFill>
                <a:latin typeface="楷体" pitchFamily="49" charset="-122"/>
                <a:ea typeface="楷体" pitchFamily="49" charset="-122"/>
              </a:rPr>
              <a:t>1. </a:t>
            </a:r>
            <a:r>
              <a:rPr lang="zh-CN" altLang="en-US" b="1" dirty="0" smtClean="0">
                <a:solidFill>
                  <a:srgbClr val="0070C0"/>
                </a:solidFill>
                <a:latin typeface="楷体" pitchFamily="49" charset="-122"/>
                <a:ea typeface="楷体" pitchFamily="49" charset="-122"/>
              </a:rPr>
              <a:t>状态</a:t>
            </a:r>
            <a:endParaRPr lang="zh-CN" altLang="en-US" b="1" dirty="0">
              <a:solidFill>
                <a:srgbClr val="0070C0"/>
              </a:solidFill>
              <a:latin typeface="楷体" pitchFamily="49" charset="-122"/>
              <a:ea typeface="楷体" pitchFamily="49" charset="-122"/>
            </a:endParaRPr>
          </a:p>
          <a:p>
            <a:pPr algn="just">
              <a:lnSpc>
                <a:spcPct val="130000"/>
              </a:lnSpc>
              <a:spcBef>
                <a:spcPct val="50000"/>
              </a:spcBef>
            </a:pPr>
            <a:r>
              <a:rPr lang="zh-CN" altLang="en-US" dirty="0">
                <a:latin typeface="宋体" charset="-122"/>
              </a:rPr>
              <a:t>　　 </a:t>
            </a:r>
            <a:r>
              <a:rPr lang="zh-CN" altLang="en-US" dirty="0">
                <a:solidFill>
                  <a:srgbClr val="0070C0"/>
                </a:solidFill>
                <a:latin typeface="仿宋_GB2312" pitchFamily="49" charset="-122"/>
                <a:ea typeface="仿宋_GB2312" pitchFamily="49" charset="-122"/>
              </a:rPr>
              <a:t>状态就是问题在任一确定时刻的状况</a:t>
            </a:r>
            <a:r>
              <a:rPr lang="en-US" altLang="zh-CN" dirty="0">
                <a:solidFill>
                  <a:srgbClr val="0070C0"/>
                </a:solidFill>
                <a:latin typeface="仿宋_GB2312" pitchFamily="49" charset="-122"/>
                <a:ea typeface="仿宋_GB2312" pitchFamily="49" charset="-122"/>
              </a:rPr>
              <a:t>,</a:t>
            </a:r>
            <a:r>
              <a:rPr lang="zh-CN" altLang="en-US" dirty="0">
                <a:solidFill>
                  <a:srgbClr val="0070C0"/>
                </a:solidFill>
                <a:latin typeface="仿宋_GB2312" pitchFamily="49" charset="-122"/>
                <a:ea typeface="仿宋_GB2312" pitchFamily="49" charset="-122"/>
              </a:rPr>
              <a:t>它表征了问题特征和结构等。状态在状态图中表示为节点。状态一般用一组数据表示。在程序中用字符、数字、记录、数组、结构、对象等表示。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66980"/>
                                        </p:tgtEl>
                                        <p:attrNameLst>
                                          <p:attrName>style.visibility</p:attrName>
                                        </p:attrNameLst>
                                      </p:cBhvr>
                                      <p:to>
                                        <p:strVal val="visible"/>
                                      </p:to>
                                    </p:set>
                                    <p:animEffect transition="in" filter="blinds(horizontal)">
                                      <p:cBhvr>
                                        <p:cTn id="7" dur="500"/>
                                        <p:tgtEl>
                                          <p:spTgt spid="76698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66981">
                                            <p:txEl>
                                              <p:pRg st="0" end="0"/>
                                            </p:txEl>
                                          </p:spTgt>
                                        </p:tgtEl>
                                        <p:attrNameLst>
                                          <p:attrName>style.visibility</p:attrName>
                                        </p:attrNameLst>
                                      </p:cBhvr>
                                      <p:to>
                                        <p:strVal val="visible"/>
                                      </p:to>
                                    </p:set>
                                    <p:animEffect transition="in" filter="blinds(horizontal)">
                                      <p:cBhvr>
                                        <p:cTn id="12" dur="500"/>
                                        <p:tgtEl>
                                          <p:spTgt spid="76698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66981">
                                            <p:txEl>
                                              <p:pRg st="1" end="1"/>
                                            </p:txEl>
                                          </p:spTgt>
                                        </p:tgtEl>
                                        <p:attrNameLst>
                                          <p:attrName>style.visibility</p:attrName>
                                        </p:attrNameLst>
                                      </p:cBhvr>
                                      <p:to>
                                        <p:strVal val="visible"/>
                                      </p:to>
                                    </p:set>
                                    <p:animEffect transition="in" filter="blinds(horizontal)">
                                      <p:cBhvr>
                                        <p:cTn id="17" dur="500"/>
                                        <p:tgtEl>
                                          <p:spTgt spid="766981">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766981">
                                            <p:txEl>
                                              <p:pRg st="2" end="2"/>
                                            </p:txEl>
                                          </p:spTgt>
                                        </p:tgtEl>
                                        <p:attrNameLst>
                                          <p:attrName>style.visibility</p:attrName>
                                        </p:attrNameLst>
                                      </p:cBhvr>
                                      <p:to>
                                        <p:strVal val="visible"/>
                                      </p:to>
                                    </p:set>
                                    <p:animEffect transition="in" filter="blinds(horizontal)">
                                      <p:cBhvr>
                                        <p:cTn id="20" dur="500"/>
                                        <p:tgtEl>
                                          <p:spTgt spid="76698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98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804" name="Text Box 4"/>
          <p:cNvSpPr txBox="1">
            <a:spLocks noChangeArrowheads="1"/>
          </p:cNvSpPr>
          <p:nvPr/>
        </p:nvSpPr>
        <p:spPr bwMode="auto">
          <a:xfrm>
            <a:off x="714348" y="838200"/>
            <a:ext cx="7715304" cy="3896451"/>
          </a:xfrm>
          <a:prstGeom prst="rect">
            <a:avLst/>
          </a:prstGeom>
          <a:noFill/>
          <a:ln w="9525">
            <a:noFill/>
            <a:miter lim="800000"/>
            <a:headEnd/>
            <a:tailEnd/>
          </a:ln>
          <a:effectLst/>
        </p:spPr>
        <p:txBody>
          <a:bodyPr wrap="square">
            <a:spAutoFit/>
          </a:bodyPr>
          <a:lstStyle/>
          <a:p>
            <a:pPr algn="just">
              <a:lnSpc>
                <a:spcPct val="140000"/>
              </a:lnSpc>
              <a:spcBef>
                <a:spcPct val="50000"/>
              </a:spcBef>
            </a:pPr>
            <a:r>
              <a:rPr lang="zh-CN" altLang="en-US" dirty="0">
                <a:latin typeface="宋体" charset="-122"/>
              </a:rPr>
              <a:t>　</a:t>
            </a:r>
            <a:r>
              <a:rPr lang="zh-CN" altLang="en-US" b="1" dirty="0">
                <a:latin typeface="宋体" charset="-122"/>
              </a:rPr>
              <a:t>　</a:t>
            </a:r>
            <a:r>
              <a:rPr lang="en-US" altLang="zh-CN" b="1" dirty="0">
                <a:solidFill>
                  <a:srgbClr val="0070C0"/>
                </a:solidFill>
                <a:latin typeface="楷体" pitchFamily="49" charset="-122"/>
                <a:ea typeface="楷体" pitchFamily="49" charset="-122"/>
              </a:rPr>
              <a:t>2. </a:t>
            </a:r>
            <a:r>
              <a:rPr lang="zh-CN" altLang="en-US" b="1" dirty="0">
                <a:solidFill>
                  <a:srgbClr val="0070C0"/>
                </a:solidFill>
                <a:latin typeface="楷体" pitchFamily="49" charset="-122"/>
                <a:ea typeface="楷体" pitchFamily="49" charset="-122"/>
              </a:rPr>
              <a:t>状态</a:t>
            </a:r>
            <a:r>
              <a:rPr lang="zh-CN" altLang="en-US" b="1" dirty="0" smtClean="0">
                <a:solidFill>
                  <a:srgbClr val="0070C0"/>
                </a:solidFill>
                <a:latin typeface="楷体" pitchFamily="49" charset="-122"/>
                <a:ea typeface="楷体" pitchFamily="49" charset="-122"/>
              </a:rPr>
              <a:t>转换规则</a:t>
            </a:r>
            <a:endParaRPr lang="zh-CN" altLang="en-US" b="1" dirty="0">
              <a:solidFill>
                <a:srgbClr val="0070C0"/>
              </a:solidFill>
              <a:latin typeface="楷体" pitchFamily="49" charset="-122"/>
              <a:ea typeface="楷体" pitchFamily="49" charset="-122"/>
            </a:endParaRPr>
          </a:p>
          <a:p>
            <a:pPr algn="just">
              <a:lnSpc>
                <a:spcPct val="140000"/>
              </a:lnSpc>
              <a:spcBef>
                <a:spcPct val="50000"/>
              </a:spcBef>
            </a:pPr>
            <a:r>
              <a:rPr lang="zh-CN" altLang="en-US" dirty="0">
                <a:latin typeface="宋体" charset="-122"/>
              </a:rPr>
              <a:t>　　</a:t>
            </a:r>
            <a:r>
              <a:rPr lang="zh-CN" altLang="en-US" dirty="0">
                <a:solidFill>
                  <a:srgbClr val="0070C0"/>
                </a:solidFill>
                <a:latin typeface="仿宋_GB2312" pitchFamily="49" charset="-122"/>
                <a:ea typeface="仿宋_GB2312" pitchFamily="49" charset="-122"/>
              </a:rPr>
              <a:t>状态转换规则就是能使问题状态改变的某种操作、规则、 行为、变换、关系、函数、算子、过程等等。状态转换规则也称为操作</a:t>
            </a:r>
            <a:r>
              <a:rPr lang="en-US" altLang="zh-CN" dirty="0">
                <a:solidFill>
                  <a:srgbClr val="0070C0"/>
                </a:solidFill>
                <a:latin typeface="仿宋_GB2312" pitchFamily="49" charset="-122"/>
                <a:ea typeface="仿宋_GB2312" pitchFamily="49" charset="-122"/>
              </a:rPr>
              <a:t>,</a:t>
            </a:r>
            <a:r>
              <a:rPr lang="zh-CN" altLang="en-US" dirty="0">
                <a:solidFill>
                  <a:srgbClr val="0070C0"/>
                </a:solidFill>
                <a:latin typeface="仿宋_GB2312" pitchFamily="49" charset="-122"/>
                <a:ea typeface="仿宋_GB2312" pitchFamily="49" charset="-122"/>
              </a:rPr>
              <a:t>问题的状态也只能经定义在其上的这种操作而改变。状态转换规则在状态图中表示为边。在程序中状态转换规则可用数据对、条件语句、规则、函数、过程等表示。 </a:t>
            </a:r>
          </a:p>
        </p:txBody>
      </p:sp>
    </p:spTree>
  </p:cSld>
  <p:clrMapOvr>
    <a:masterClrMapping/>
  </p:clrMapOvr>
  <p:transition spd="med">
    <p:zo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8" name="Text Box 4"/>
          <p:cNvSpPr txBox="1">
            <a:spLocks noChangeArrowheads="1"/>
          </p:cNvSpPr>
          <p:nvPr/>
        </p:nvSpPr>
        <p:spPr bwMode="auto">
          <a:xfrm>
            <a:off x="1000100" y="785794"/>
            <a:ext cx="2508250" cy="461665"/>
          </a:xfrm>
          <a:prstGeom prst="rect">
            <a:avLst/>
          </a:prstGeom>
          <a:noFill/>
          <a:ln w="9525">
            <a:noFill/>
            <a:miter lim="800000"/>
            <a:headEnd/>
            <a:tailEnd/>
          </a:ln>
          <a:effectLst/>
        </p:spPr>
        <p:txBody>
          <a:bodyPr>
            <a:spAutoFit/>
          </a:bodyPr>
          <a:lstStyle/>
          <a:p>
            <a:r>
              <a:rPr lang="en-US" altLang="zh-CN" b="1" dirty="0">
                <a:solidFill>
                  <a:srgbClr val="0070C0"/>
                </a:solidFill>
                <a:latin typeface="楷体" pitchFamily="49" charset="-122"/>
                <a:ea typeface="楷体" pitchFamily="49" charset="-122"/>
              </a:rPr>
              <a:t>3. </a:t>
            </a:r>
            <a:r>
              <a:rPr lang="zh-CN" altLang="en-US" b="1" dirty="0">
                <a:solidFill>
                  <a:srgbClr val="0070C0"/>
                </a:solidFill>
                <a:latin typeface="楷体" pitchFamily="49" charset="-122"/>
                <a:ea typeface="楷体" pitchFamily="49" charset="-122"/>
              </a:rPr>
              <a:t>状态图表示</a:t>
            </a:r>
            <a:endParaRPr lang="zh-CN" altLang="en-US" dirty="0">
              <a:solidFill>
                <a:srgbClr val="0070C0"/>
              </a:solidFill>
              <a:latin typeface="楷体" pitchFamily="49" charset="-122"/>
              <a:ea typeface="楷体" pitchFamily="49" charset="-122"/>
            </a:endParaRPr>
          </a:p>
        </p:txBody>
      </p:sp>
      <p:sp>
        <p:nvSpPr>
          <p:cNvPr id="1101830" name="Text Box 6"/>
          <p:cNvSpPr txBox="1">
            <a:spLocks noChangeArrowheads="1"/>
          </p:cNvSpPr>
          <p:nvPr/>
        </p:nvSpPr>
        <p:spPr bwMode="auto">
          <a:xfrm>
            <a:off x="714347" y="1412875"/>
            <a:ext cx="7786743" cy="3349891"/>
          </a:xfrm>
          <a:prstGeom prst="rect">
            <a:avLst/>
          </a:prstGeom>
          <a:noFill/>
          <a:ln w="9525">
            <a:noFill/>
            <a:miter lim="800000"/>
            <a:headEnd/>
            <a:tailEnd/>
          </a:ln>
          <a:effectLst/>
        </p:spPr>
        <p:txBody>
          <a:bodyPr wrap="square">
            <a:spAutoFit/>
          </a:bodyPr>
          <a:lstStyle/>
          <a:p>
            <a:pPr>
              <a:lnSpc>
                <a:spcPct val="120000"/>
              </a:lnSpc>
              <a:spcBef>
                <a:spcPct val="20000"/>
              </a:spcBef>
            </a:pPr>
            <a:r>
              <a:rPr lang="zh-CN" altLang="en-US" dirty="0" smtClean="0">
                <a:solidFill>
                  <a:srgbClr val="0070C0"/>
                </a:solidFill>
                <a:latin typeface="仿宋_GB2312" pitchFamily="49" charset="-122"/>
                <a:ea typeface="仿宋_GB2312" pitchFamily="49" charset="-122"/>
              </a:rPr>
              <a:t>    一</a:t>
            </a:r>
            <a:r>
              <a:rPr lang="zh-CN" altLang="en-US" dirty="0">
                <a:solidFill>
                  <a:srgbClr val="0070C0"/>
                </a:solidFill>
                <a:latin typeface="仿宋_GB2312" pitchFamily="49" charset="-122"/>
                <a:ea typeface="仿宋_GB2312" pitchFamily="49" charset="-122"/>
              </a:rPr>
              <a:t>个问题的状态图是一个三元组</a:t>
            </a:r>
          </a:p>
          <a:p>
            <a:pPr>
              <a:lnSpc>
                <a:spcPct val="120000"/>
              </a:lnSpc>
              <a:spcBef>
                <a:spcPct val="20000"/>
              </a:spcBef>
            </a:pPr>
            <a:r>
              <a:rPr lang="zh-CN" altLang="en-US" dirty="0">
                <a:solidFill>
                  <a:srgbClr val="0070C0"/>
                </a:solidFill>
                <a:latin typeface="仿宋_GB2312" pitchFamily="49" charset="-122"/>
                <a:ea typeface="仿宋_GB2312" pitchFamily="49" charset="-122"/>
              </a:rPr>
              <a:t>                     </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S, F, G</a:t>
            </a:r>
            <a:r>
              <a:rPr lang="en-US" altLang="zh-CN" dirty="0">
                <a:solidFill>
                  <a:srgbClr val="0070C0"/>
                </a:solidFill>
                <a:ea typeface="仿宋_GB2312" pitchFamily="49" charset="-122"/>
              </a:rPr>
              <a:t>)</a:t>
            </a:r>
            <a:r>
              <a:rPr lang="en-US" altLang="zh-CN" dirty="0">
                <a:solidFill>
                  <a:srgbClr val="0070C0"/>
                </a:solidFill>
              </a:rPr>
              <a:t> </a:t>
            </a:r>
          </a:p>
          <a:p>
            <a:pPr algn="just">
              <a:lnSpc>
                <a:spcPct val="120000"/>
              </a:lnSpc>
              <a:spcBef>
                <a:spcPct val="20000"/>
              </a:spcBef>
            </a:pPr>
            <a:r>
              <a:rPr lang="zh-CN" altLang="en-US" dirty="0">
                <a:solidFill>
                  <a:srgbClr val="0070C0"/>
                </a:solidFill>
                <a:ea typeface="仿宋_GB2312" pitchFamily="49" charset="-122"/>
              </a:rPr>
              <a:t>其中</a:t>
            </a:r>
            <a:r>
              <a:rPr lang="en-US" altLang="zh-CN" dirty="0">
                <a:solidFill>
                  <a:srgbClr val="0070C0"/>
                </a:solidFill>
                <a:ea typeface="仿宋_GB2312" pitchFamily="49" charset="-122"/>
              </a:rPr>
              <a:t>S</a:t>
            </a:r>
            <a:r>
              <a:rPr lang="zh-CN" altLang="en-US" dirty="0">
                <a:solidFill>
                  <a:srgbClr val="0070C0"/>
                </a:solidFill>
                <a:ea typeface="仿宋_GB2312" pitchFamily="49" charset="-122"/>
              </a:rPr>
              <a:t>是问题的初始状态集合</a:t>
            </a:r>
            <a:r>
              <a:rPr lang="en-US" altLang="zh-CN" dirty="0">
                <a:solidFill>
                  <a:srgbClr val="0070C0"/>
                </a:solidFill>
                <a:ea typeface="仿宋_GB2312" pitchFamily="49" charset="-122"/>
              </a:rPr>
              <a:t>, F</a:t>
            </a:r>
            <a:r>
              <a:rPr lang="zh-CN" altLang="en-US" dirty="0">
                <a:solidFill>
                  <a:srgbClr val="0070C0"/>
                </a:solidFill>
                <a:ea typeface="仿宋_GB2312" pitchFamily="49" charset="-122"/>
              </a:rPr>
              <a:t>是问题的状态转换规则集合</a:t>
            </a:r>
            <a:r>
              <a:rPr lang="en-US" altLang="zh-CN" dirty="0">
                <a:solidFill>
                  <a:srgbClr val="0070C0"/>
                </a:solidFill>
                <a:ea typeface="仿宋_GB2312" pitchFamily="49" charset="-122"/>
              </a:rPr>
              <a:t>, G</a:t>
            </a:r>
            <a:r>
              <a:rPr lang="zh-CN" altLang="en-US" dirty="0">
                <a:solidFill>
                  <a:srgbClr val="0070C0"/>
                </a:solidFill>
                <a:ea typeface="仿宋_GB2312" pitchFamily="49" charset="-122"/>
              </a:rPr>
              <a:t>是问题的目标状</a:t>
            </a:r>
            <a:r>
              <a:rPr lang="zh-CN" altLang="en-US" dirty="0">
                <a:solidFill>
                  <a:srgbClr val="0070C0"/>
                </a:solidFill>
                <a:latin typeface="仿宋_GB2312" pitchFamily="49" charset="-122"/>
                <a:ea typeface="仿宋_GB2312" pitchFamily="49" charset="-122"/>
              </a:rPr>
              <a:t>态集合。 </a:t>
            </a:r>
          </a:p>
          <a:p>
            <a:pPr algn="just">
              <a:lnSpc>
                <a:spcPct val="156000"/>
              </a:lnSpc>
              <a:spcBef>
                <a:spcPct val="50000"/>
              </a:spcBef>
            </a:pPr>
            <a:r>
              <a:rPr lang="zh-CN" altLang="en-US" dirty="0">
                <a:solidFill>
                  <a:srgbClr val="0070C0"/>
                </a:solidFill>
                <a:latin typeface="仿宋_GB2312" pitchFamily="49" charset="-122"/>
                <a:ea typeface="仿宋_GB2312" pitchFamily="49" charset="-122"/>
              </a:rPr>
              <a:t>    一个问题的全体状态及其关系就构成一个空间</a:t>
            </a:r>
            <a:r>
              <a:rPr lang="en-US" altLang="zh-CN" dirty="0">
                <a:solidFill>
                  <a:srgbClr val="0070C0"/>
                </a:solidFill>
                <a:latin typeface="仿宋_GB2312" pitchFamily="49" charset="-122"/>
                <a:ea typeface="仿宋_GB2312" pitchFamily="49" charset="-122"/>
              </a:rPr>
              <a:t>, </a:t>
            </a:r>
            <a:r>
              <a:rPr lang="zh-CN" altLang="en-US" dirty="0">
                <a:solidFill>
                  <a:srgbClr val="0070C0"/>
                </a:solidFill>
                <a:latin typeface="仿宋_GB2312" pitchFamily="49" charset="-122"/>
                <a:ea typeface="仿宋_GB2312" pitchFamily="49" charset="-122"/>
              </a:rPr>
              <a:t>称为</a:t>
            </a:r>
            <a:r>
              <a:rPr lang="zh-CN" altLang="en-US" dirty="0">
                <a:solidFill>
                  <a:srgbClr val="0070C0"/>
                </a:solidFill>
                <a:latin typeface="黑体" pitchFamily="2" charset="-122"/>
                <a:ea typeface="黑体" pitchFamily="2" charset="-122"/>
              </a:rPr>
              <a:t>状态空间</a:t>
            </a:r>
            <a:r>
              <a:rPr lang="zh-CN" altLang="en-US" dirty="0">
                <a:solidFill>
                  <a:srgbClr val="0070C0"/>
                </a:solidFill>
                <a:latin typeface="仿宋_GB2312" pitchFamily="49" charset="-122"/>
                <a:ea typeface="仿宋_GB2312" pitchFamily="49" charset="-122"/>
              </a:rPr>
              <a:t>。所以</a:t>
            </a:r>
            <a:r>
              <a:rPr lang="en-US" altLang="zh-CN" dirty="0">
                <a:solidFill>
                  <a:srgbClr val="0070C0"/>
                </a:solidFill>
                <a:latin typeface="仿宋_GB2312" pitchFamily="49" charset="-122"/>
                <a:ea typeface="仿宋_GB2312" pitchFamily="49" charset="-122"/>
              </a:rPr>
              <a:t>,</a:t>
            </a:r>
            <a:r>
              <a:rPr lang="zh-CN" altLang="en-US" dirty="0">
                <a:solidFill>
                  <a:srgbClr val="0070C0"/>
                </a:solidFill>
                <a:latin typeface="黑体" pitchFamily="2" charset="-122"/>
                <a:ea typeface="黑体" pitchFamily="2" charset="-122"/>
              </a:rPr>
              <a:t>状态图也称为状态空间图</a:t>
            </a:r>
            <a:r>
              <a:rPr lang="zh-CN" altLang="en-US" dirty="0">
                <a:solidFill>
                  <a:srgbClr val="0070C0"/>
                </a:solidFill>
                <a:latin typeface="仿宋_GB2312" pitchFamily="49" charset="-122"/>
                <a:ea typeface="仿宋_GB2312" pitchFamily="49" charset="-122"/>
              </a:rPr>
              <a:t>。</a:t>
            </a:r>
            <a:r>
              <a:rPr lang="zh-CN" altLang="en-US" dirty="0">
                <a:solidFill>
                  <a:srgbClr val="0070C0"/>
                </a:solidFill>
              </a:rPr>
              <a:t> </a:t>
            </a: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01828"/>
                                        </p:tgtEl>
                                        <p:attrNameLst>
                                          <p:attrName>style.visibility</p:attrName>
                                        </p:attrNameLst>
                                      </p:cBhvr>
                                      <p:to>
                                        <p:strVal val="visible"/>
                                      </p:to>
                                    </p:set>
                                    <p:animEffect transition="in" filter="blinds(horizontal)">
                                      <p:cBhvr>
                                        <p:cTn id="7" dur="500"/>
                                        <p:tgtEl>
                                          <p:spTgt spid="11018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01830">
                                            <p:txEl>
                                              <p:pRg st="0" end="0"/>
                                            </p:txEl>
                                          </p:spTgt>
                                        </p:tgtEl>
                                        <p:attrNameLst>
                                          <p:attrName>style.visibility</p:attrName>
                                        </p:attrNameLst>
                                      </p:cBhvr>
                                      <p:to>
                                        <p:strVal val="visible"/>
                                      </p:to>
                                    </p:set>
                                    <p:animEffect transition="in" filter="blinds(horizontal)">
                                      <p:cBhvr>
                                        <p:cTn id="12" dur="500"/>
                                        <p:tgtEl>
                                          <p:spTgt spid="1101830">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101830">
                                            <p:txEl>
                                              <p:pRg st="1" end="1"/>
                                            </p:txEl>
                                          </p:spTgt>
                                        </p:tgtEl>
                                        <p:attrNameLst>
                                          <p:attrName>style.visibility</p:attrName>
                                        </p:attrNameLst>
                                      </p:cBhvr>
                                      <p:to>
                                        <p:strVal val="visible"/>
                                      </p:to>
                                    </p:set>
                                    <p:animEffect transition="in" filter="blinds(horizontal)">
                                      <p:cBhvr>
                                        <p:cTn id="15" dur="500"/>
                                        <p:tgtEl>
                                          <p:spTgt spid="1101830">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101830">
                                            <p:txEl>
                                              <p:pRg st="2" end="2"/>
                                            </p:txEl>
                                          </p:spTgt>
                                        </p:tgtEl>
                                        <p:attrNameLst>
                                          <p:attrName>style.visibility</p:attrName>
                                        </p:attrNameLst>
                                      </p:cBhvr>
                                      <p:to>
                                        <p:strVal val="visible"/>
                                      </p:to>
                                    </p:set>
                                    <p:animEffect transition="in" filter="blinds(horizontal)">
                                      <p:cBhvr>
                                        <p:cTn id="18" dur="500"/>
                                        <p:tgtEl>
                                          <p:spTgt spid="1101830">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101830">
                                            <p:txEl>
                                              <p:pRg st="3" end="3"/>
                                            </p:txEl>
                                          </p:spTgt>
                                        </p:tgtEl>
                                        <p:attrNameLst>
                                          <p:attrName>style.visibility</p:attrName>
                                        </p:attrNameLst>
                                      </p:cBhvr>
                                      <p:to>
                                        <p:strVal val="visible"/>
                                      </p:to>
                                    </p:set>
                                    <p:animEffect transition="in" filter="blinds(horizontal)">
                                      <p:cBhvr>
                                        <p:cTn id="23" dur="500"/>
                                        <p:tgtEl>
                                          <p:spTgt spid="11018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18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4" name="Text Box 4"/>
          <p:cNvSpPr txBox="1">
            <a:spLocks noChangeArrowheads="1"/>
          </p:cNvSpPr>
          <p:nvPr/>
        </p:nvSpPr>
        <p:spPr bwMode="auto">
          <a:xfrm>
            <a:off x="3357554" y="4500570"/>
            <a:ext cx="3562350" cy="457200"/>
          </a:xfrm>
          <a:prstGeom prst="rect">
            <a:avLst/>
          </a:prstGeom>
          <a:noFill/>
          <a:ln w="9525">
            <a:noFill/>
            <a:miter lim="800000"/>
            <a:headEnd/>
            <a:tailEnd/>
          </a:ln>
          <a:effectLst/>
        </p:spPr>
        <p:txBody>
          <a:bodyPr wrap="none">
            <a:spAutoFit/>
          </a:bodyPr>
          <a:lstStyle/>
          <a:p>
            <a:r>
              <a:rPr lang="zh-CN" altLang="en-US" dirty="0">
                <a:solidFill>
                  <a:srgbClr val="0070C0"/>
                </a:solidFill>
                <a:latin typeface="宋体" charset="-122"/>
              </a:rPr>
              <a:t>图</a:t>
            </a:r>
            <a:r>
              <a:rPr lang="zh-CN" altLang="en-US" dirty="0">
                <a:solidFill>
                  <a:srgbClr val="0070C0"/>
                </a:solidFill>
              </a:rPr>
              <a:t> </a:t>
            </a:r>
            <a:r>
              <a:rPr lang="en-US" altLang="zh-CN" dirty="0">
                <a:solidFill>
                  <a:srgbClr val="0070C0"/>
                </a:solidFill>
              </a:rPr>
              <a:t>3-2 </a:t>
            </a:r>
            <a:r>
              <a:rPr lang="zh-CN" altLang="en-US" dirty="0">
                <a:solidFill>
                  <a:srgbClr val="0070C0"/>
                </a:solidFill>
                <a:latin typeface="宋体" charset="-122"/>
              </a:rPr>
              <a:t>迷宫的有向图表示</a:t>
            </a:r>
            <a:r>
              <a:rPr lang="zh-CN" altLang="en-US" dirty="0">
                <a:solidFill>
                  <a:srgbClr val="0070C0"/>
                </a:solidFill>
              </a:rPr>
              <a:t> </a:t>
            </a:r>
          </a:p>
        </p:txBody>
      </p:sp>
      <p:pic>
        <p:nvPicPr>
          <p:cNvPr id="1294337" name="Picture 1" descr="E:\人工智能导论\085054-01 人工智能导论(图)\tu\RG3-2.tif"/>
          <p:cNvPicPr>
            <a:picLocks noChangeAspect="1" noChangeArrowheads="1"/>
          </p:cNvPicPr>
          <p:nvPr/>
        </p:nvPicPr>
        <p:blipFill>
          <a:blip r:embed="rId2"/>
          <a:srcRect/>
          <a:stretch>
            <a:fillRect/>
          </a:stretch>
        </p:blipFill>
        <p:spPr bwMode="auto">
          <a:xfrm>
            <a:off x="2693711" y="1778631"/>
            <a:ext cx="4500000" cy="2426141"/>
          </a:xfrm>
          <a:prstGeom prst="rect">
            <a:avLst/>
          </a:prstGeom>
          <a:noFill/>
        </p:spPr>
      </p:pic>
    </p:spTree>
  </p:cSld>
  <p:clrMapOvr>
    <a:masterClrMapping/>
  </p:clrMapOvr>
  <p:transition>
    <p:checke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3" name="Text Box 5"/>
          <p:cNvSpPr txBox="1">
            <a:spLocks noChangeArrowheads="1"/>
          </p:cNvSpPr>
          <p:nvPr/>
        </p:nvSpPr>
        <p:spPr bwMode="auto">
          <a:xfrm>
            <a:off x="304800" y="609600"/>
            <a:ext cx="8534400" cy="572464"/>
          </a:xfrm>
          <a:prstGeom prst="rect">
            <a:avLst/>
          </a:prstGeom>
          <a:noFill/>
          <a:ln w="9525">
            <a:noFill/>
            <a:miter lim="800000"/>
            <a:headEnd/>
            <a:tailEnd/>
          </a:ln>
          <a:effectLst/>
        </p:spPr>
        <p:txBody>
          <a:bodyPr>
            <a:spAutoFit/>
          </a:bodyPr>
          <a:lstStyle/>
          <a:p>
            <a:pPr algn="just">
              <a:lnSpc>
                <a:spcPct val="130000"/>
              </a:lnSpc>
              <a:spcBef>
                <a:spcPct val="50000"/>
              </a:spcBef>
            </a:pPr>
            <a:r>
              <a:rPr lang="zh-CN" altLang="en-US" b="1" dirty="0">
                <a:latin typeface="宋体" charset="-122"/>
              </a:rPr>
              <a:t>　　</a:t>
            </a:r>
            <a:r>
              <a:rPr lang="zh-CN" altLang="en-US" b="1" dirty="0" smtClean="0">
                <a:latin typeface="宋体" charset="-122"/>
              </a:rPr>
              <a:t>   </a:t>
            </a:r>
            <a:r>
              <a:rPr lang="zh-CN" altLang="en-US" dirty="0" smtClean="0">
                <a:solidFill>
                  <a:srgbClr val="0070C0"/>
                </a:solidFill>
                <a:latin typeface="+mn-ea"/>
                <a:ea typeface="+mn-ea"/>
              </a:rPr>
              <a:t>例</a:t>
            </a:r>
            <a:r>
              <a:rPr lang="zh-CN" altLang="en-US" b="1" dirty="0" smtClean="0">
                <a:solidFill>
                  <a:srgbClr val="0070C0"/>
                </a:solidFill>
                <a:latin typeface="仿宋_GB2312" pitchFamily="49" charset="-122"/>
                <a:ea typeface="仿宋_GB2312" pitchFamily="49" charset="-122"/>
              </a:rPr>
              <a:t> </a:t>
            </a:r>
            <a:r>
              <a:rPr lang="en-US" altLang="zh-CN" b="1" dirty="0" smtClean="0">
                <a:solidFill>
                  <a:srgbClr val="0070C0"/>
                </a:solidFill>
                <a:latin typeface="仿宋_GB2312" pitchFamily="49" charset="-122"/>
                <a:ea typeface="仿宋_GB2312" pitchFamily="49" charset="-122"/>
              </a:rPr>
              <a:t>3-4</a:t>
            </a:r>
            <a:r>
              <a:rPr lang="en-US" altLang="zh-CN" dirty="0" smtClean="0">
                <a:solidFill>
                  <a:srgbClr val="0070C0"/>
                </a:solidFill>
                <a:latin typeface="仿宋_GB2312" pitchFamily="49" charset="-122"/>
                <a:ea typeface="仿宋_GB2312" pitchFamily="49" charset="-122"/>
              </a:rPr>
              <a:t> </a:t>
            </a:r>
            <a:r>
              <a:rPr lang="zh-CN" altLang="en-US" dirty="0">
                <a:solidFill>
                  <a:srgbClr val="0070C0"/>
                </a:solidFill>
                <a:latin typeface="仿宋_GB2312" pitchFamily="49" charset="-122"/>
                <a:ea typeface="仿宋_GB2312" pitchFamily="49" charset="-122"/>
              </a:rPr>
              <a:t>迷宫问题的状态图表示</a:t>
            </a:r>
            <a:r>
              <a:rPr lang="zh-CN" altLang="en-US" dirty="0" smtClean="0">
                <a:solidFill>
                  <a:srgbClr val="0070C0"/>
                </a:solidFill>
                <a:latin typeface="仿宋_GB2312" pitchFamily="49" charset="-122"/>
                <a:ea typeface="仿宋_GB2312" pitchFamily="49" charset="-122"/>
              </a:rPr>
              <a:t>。</a:t>
            </a:r>
            <a:r>
              <a:rPr lang="zh-CN" altLang="en-US" dirty="0" smtClean="0">
                <a:solidFill>
                  <a:srgbClr val="0070C0"/>
                </a:solidFill>
                <a:latin typeface="宋体" charset="-122"/>
              </a:rPr>
              <a:t>    </a:t>
            </a:r>
            <a:endParaRPr lang="zh-CN" altLang="en-US" dirty="0">
              <a:solidFill>
                <a:srgbClr val="0070C0"/>
              </a:solidFill>
            </a:endParaRPr>
          </a:p>
        </p:txBody>
      </p:sp>
      <p:sp>
        <p:nvSpPr>
          <p:cNvPr id="1102855" name="Text Box 7"/>
          <p:cNvSpPr txBox="1">
            <a:spLocks noChangeArrowheads="1"/>
          </p:cNvSpPr>
          <p:nvPr/>
        </p:nvSpPr>
        <p:spPr bwMode="auto">
          <a:xfrm>
            <a:off x="928662" y="1357298"/>
            <a:ext cx="7429551" cy="3644075"/>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en-US" altLang="zh-CN" i="1" dirty="0">
                <a:solidFill>
                  <a:srgbClr val="0070C0"/>
                </a:solidFill>
              </a:rPr>
              <a:t>S</a:t>
            </a:r>
            <a:r>
              <a:rPr lang="zh-CN" altLang="en-US" dirty="0">
                <a:solidFill>
                  <a:srgbClr val="0070C0"/>
                </a:solidFill>
              </a:rPr>
              <a:t>：</a:t>
            </a:r>
            <a:r>
              <a:rPr lang="en-US" altLang="zh-CN" i="1" dirty="0" smtClean="0">
                <a:solidFill>
                  <a:srgbClr val="0070C0"/>
                </a:solidFill>
              </a:rPr>
              <a:t>S</a:t>
            </a:r>
            <a:r>
              <a:rPr lang="en-US" altLang="zh-CN" baseline="-25000" dirty="0" smtClean="0">
                <a:solidFill>
                  <a:srgbClr val="0070C0"/>
                </a:solidFill>
              </a:rPr>
              <a:t>o</a:t>
            </a:r>
            <a:endParaRPr lang="en-US" altLang="zh-CN" dirty="0">
              <a:solidFill>
                <a:srgbClr val="0070C0"/>
              </a:solidFill>
            </a:endParaRPr>
          </a:p>
          <a:p>
            <a:pPr algn="just">
              <a:spcBef>
                <a:spcPct val="50000"/>
              </a:spcBef>
            </a:pPr>
            <a:r>
              <a:rPr lang="en-US" altLang="zh-CN" i="1" dirty="0">
                <a:solidFill>
                  <a:srgbClr val="0070C0"/>
                </a:solidFill>
              </a:rPr>
              <a:t>F</a:t>
            </a:r>
            <a:r>
              <a:rPr lang="zh-CN" altLang="en-US" dirty="0" smtClean="0">
                <a:solidFill>
                  <a:srgbClr val="0070C0"/>
                </a:solidFill>
              </a:rPr>
              <a:t>：</a:t>
            </a:r>
            <a:endParaRPr lang="en-US" altLang="zh-CN" dirty="0" smtClean="0">
              <a:solidFill>
                <a:srgbClr val="0070C0"/>
              </a:solidFill>
            </a:endParaRPr>
          </a:p>
          <a:p>
            <a:pPr algn="just">
              <a:lnSpc>
                <a:spcPct val="130000"/>
              </a:lnSpc>
              <a:spcBef>
                <a:spcPts val="0"/>
              </a:spcBef>
            </a:pPr>
            <a:r>
              <a:rPr lang="zh-CN" altLang="en-US" dirty="0" smtClean="0">
                <a:solidFill>
                  <a:srgbClr val="0070C0"/>
                </a:solidFill>
              </a:rPr>
              <a:t>｛</a:t>
            </a:r>
            <a:r>
              <a:rPr lang="en-US" altLang="zh-CN" dirty="0">
                <a:solidFill>
                  <a:srgbClr val="0070C0"/>
                </a:solidFill>
              </a:rPr>
              <a:t>(</a:t>
            </a:r>
            <a:r>
              <a:rPr lang="en-US" altLang="zh-CN" i="1" dirty="0">
                <a:solidFill>
                  <a:srgbClr val="0070C0"/>
                </a:solidFill>
              </a:rPr>
              <a:t>S</a:t>
            </a:r>
            <a:r>
              <a:rPr lang="en-US" altLang="zh-CN" baseline="-25000" dirty="0">
                <a:solidFill>
                  <a:srgbClr val="0070C0"/>
                </a:solidFill>
              </a:rPr>
              <a:t>o</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4</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4</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o</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4</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1</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1</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4</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1</a:t>
            </a:r>
            <a:r>
              <a:rPr lang="en-US" altLang="zh-CN" dirty="0">
                <a:solidFill>
                  <a:srgbClr val="0070C0"/>
                </a:solidFill>
              </a:rPr>
              <a:t>,</a:t>
            </a:r>
            <a:r>
              <a:rPr lang="en-US" altLang="zh-CN" i="1" dirty="0">
                <a:solidFill>
                  <a:srgbClr val="0070C0"/>
                </a:solidFill>
              </a:rPr>
              <a:t>S</a:t>
            </a:r>
            <a:r>
              <a:rPr lang="en-US" altLang="zh-CN" baseline="-25000" dirty="0">
                <a:solidFill>
                  <a:srgbClr val="0070C0"/>
                </a:solidFill>
              </a:rPr>
              <a:t>2</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2</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1</a:t>
            </a:r>
            <a:r>
              <a:rPr lang="en-US" altLang="zh-CN" dirty="0">
                <a:solidFill>
                  <a:srgbClr val="0070C0"/>
                </a:solidFill>
              </a:rPr>
              <a:t>), </a:t>
            </a:r>
            <a:r>
              <a:rPr lang="en-US" altLang="zh-CN" dirty="0" smtClean="0">
                <a:solidFill>
                  <a:srgbClr val="0070C0"/>
                </a:solidFill>
              </a:rPr>
              <a:t>   </a:t>
            </a:r>
          </a:p>
          <a:p>
            <a:pPr algn="just">
              <a:lnSpc>
                <a:spcPct val="130000"/>
              </a:lnSpc>
              <a:spcBef>
                <a:spcPct val="50000"/>
              </a:spcBef>
            </a:pPr>
            <a:r>
              <a:rPr lang="en-US" altLang="zh-CN" dirty="0">
                <a:solidFill>
                  <a:srgbClr val="0070C0"/>
                </a:solidFill>
              </a:rPr>
              <a:t> </a:t>
            </a:r>
            <a:r>
              <a:rPr lang="en-US" altLang="zh-CN" dirty="0" smtClean="0">
                <a:solidFill>
                  <a:srgbClr val="0070C0"/>
                </a:solidFill>
              </a:rPr>
              <a:t>   (</a:t>
            </a:r>
            <a:r>
              <a:rPr lang="en-US" altLang="zh-CN" i="1" dirty="0">
                <a:solidFill>
                  <a:srgbClr val="0070C0"/>
                </a:solidFill>
              </a:rPr>
              <a:t>S</a:t>
            </a:r>
            <a:r>
              <a:rPr lang="en-US" altLang="zh-CN" baseline="-25000" dirty="0">
                <a:solidFill>
                  <a:srgbClr val="0070C0"/>
                </a:solidFill>
              </a:rPr>
              <a:t>2</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3</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3</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2</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4</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7</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7</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4</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4</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5</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5</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4</a:t>
            </a:r>
            <a:r>
              <a:rPr lang="en-US" altLang="zh-CN" dirty="0">
                <a:solidFill>
                  <a:srgbClr val="0070C0"/>
                </a:solidFill>
              </a:rPr>
              <a:t>), </a:t>
            </a:r>
            <a:endParaRPr lang="en-US" altLang="zh-CN" dirty="0" smtClean="0">
              <a:solidFill>
                <a:srgbClr val="0070C0"/>
              </a:solidFill>
            </a:endParaRPr>
          </a:p>
          <a:p>
            <a:pPr algn="just">
              <a:lnSpc>
                <a:spcPct val="130000"/>
              </a:lnSpc>
              <a:spcBef>
                <a:spcPct val="50000"/>
              </a:spcBef>
            </a:pPr>
            <a:r>
              <a:rPr lang="en-US" altLang="zh-CN" dirty="0" smtClean="0">
                <a:solidFill>
                  <a:srgbClr val="0070C0"/>
                </a:solidFill>
              </a:rPr>
              <a:t>(</a:t>
            </a:r>
            <a:r>
              <a:rPr lang="en-US" altLang="zh-CN" i="1" dirty="0">
                <a:solidFill>
                  <a:srgbClr val="0070C0"/>
                </a:solidFill>
              </a:rPr>
              <a:t>S</a:t>
            </a:r>
            <a:r>
              <a:rPr lang="en-US" altLang="zh-CN" baseline="-25000" dirty="0">
                <a:solidFill>
                  <a:srgbClr val="0070C0"/>
                </a:solidFill>
              </a:rPr>
              <a:t>5</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6</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6</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5</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5</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8</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8</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5</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8</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9</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9</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8</a:t>
            </a:r>
            <a:r>
              <a:rPr lang="en-US" altLang="zh-CN" dirty="0">
                <a:solidFill>
                  <a:srgbClr val="0070C0"/>
                </a:solidFill>
              </a:rPr>
              <a:t>), (</a:t>
            </a:r>
            <a:r>
              <a:rPr lang="en-US" altLang="zh-CN" i="1" dirty="0">
                <a:solidFill>
                  <a:srgbClr val="0070C0"/>
                </a:solidFill>
              </a:rPr>
              <a:t>S</a:t>
            </a:r>
            <a:r>
              <a:rPr lang="en-US" altLang="zh-CN" baseline="-25000" dirty="0">
                <a:solidFill>
                  <a:srgbClr val="0070C0"/>
                </a:solidFill>
              </a:rPr>
              <a:t>9</a:t>
            </a:r>
            <a:r>
              <a:rPr lang="en-US" altLang="zh-CN" dirty="0">
                <a:solidFill>
                  <a:srgbClr val="0070C0"/>
                </a:solidFill>
              </a:rPr>
              <a:t>, </a:t>
            </a:r>
            <a:r>
              <a:rPr lang="en-US" altLang="zh-CN" i="1" dirty="0" err="1">
                <a:solidFill>
                  <a:srgbClr val="0070C0"/>
                </a:solidFill>
              </a:rPr>
              <a:t>S</a:t>
            </a:r>
            <a:r>
              <a:rPr lang="en-US" altLang="zh-CN" baseline="-25000" dirty="0" err="1">
                <a:solidFill>
                  <a:srgbClr val="0070C0"/>
                </a:solidFill>
              </a:rPr>
              <a:t>g</a:t>
            </a:r>
            <a:r>
              <a:rPr lang="en-US" altLang="zh-CN" dirty="0">
                <a:solidFill>
                  <a:srgbClr val="0070C0"/>
                </a:solidFill>
              </a:rPr>
              <a:t>)</a:t>
            </a:r>
            <a:r>
              <a:rPr lang="zh-CN" altLang="en-US" dirty="0" smtClean="0">
                <a:solidFill>
                  <a:srgbClr val="0070C0"/>
                </a:solidFill>
              </a:rPr>
              <a:t>｝</a:t>
            </a:r>
            <a:endParaRPr lang="zh-CN" altLang="en-US" dirty="0">
              <a:solidFill>
                <a:srgbClr val="0070C0"/>
              </a:solidFill>
            </a:endParaRPr>
          </a:p>
          <a:p>
            <a:pPr>
              <a:lnSpc>
                <a:spcPct val="150000"/>
              </a:lnSpc>
              <a:spcBef>
                <a:spcPts val="1200"/>
              </a:spcBef>
            </a:pPr>
            <a:r>
              <a:rPr lang="en-US" altLang="zh-CN" i="1" dirty="0">
                <a:solidFill>
                  <a:srgbClr val="0070C0"/>
                </a:solidFill>
              </a:rPr>
              <a:t>G</a:t>
            </a:r>
            <a:r>
              <a:rPr lang="zh-CN" altLang="en-US" dirty="0">
                <a:solidFill>
                  <a:srgbClr val="0070C0"/>
                </a:solidFill>
              </a:rPr>
              <a:t>：</a:t>
            </a:r>
            <a:r>
              <a:rPr lang="en-US" altLang="zh-CN" i="1" dirty="0" err="1">
                <a:solidFill>
                  <a:srgbClr val="0070C0"/>
                </a:solidFill>
              </a:rPr>
              <a:t>S</a:t>
            </a:r>
            <a:r>
              <a:rPr lang="en-US" altLang="zh-CN" i="1" baseline="-25000" dirty="0" err="1">
                <a:solidFill>
                  <a:srgbClr val="0070C0"/>
                </a:solidFill>
              </a:rPr>
              <a:t>g</a:t>
            </a:r>
            <a:r>
              <a:rPr lang="en-US" altLang="zh-CN" i="1" baseline="-25000" dirty="0">
                <a:solidFill>
                  <a:srgbClr val="0070C0"/>
                </a:solidFill>
              </a:rPr>
              <a:t> </a:t>
            </a: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02853"/>
                                        </p:tgtEl>
                                        <p:attrNameLst>
                                          <p:attrName>style.visibility</p:attrName>
                                        </p:attrNameLst>
                                      </p:cBhvr>
                                      <p:to>
                                        <p:strVal val="visible"/>
                                      </p:to>
                                    </p:set>
                                    <p:animEffect transition="in" filter="blinds(horizontal)">
                                      <p:cBhvr>
                                        <p:cTn id="7" dur="500"/>
                                        <p:tgtEl>
                                          <p:spTgt spid="110285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02855"/>
                                        </p:tgtEl>
                                        <p:attrNameLst>
                                          <p:attrName>style.visibility</p:attrName>
                                        </p:attrNameLst>
                                      </p:cBhvr>
                                      <p:to>
                                        <p:strVal val="visible"/>
                                      </p:to>
                                    </p:set>
                                    <p:animEffect transition="in" filter="blinds(horizontal)">
                                      <p:cBhvr>
                                        <p:cTn id="12" dur="500"/>
                                        <p:tgtEl>
                                          <p:spTgt spid="1102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853" grpId="0"/>
      <p:bldP spid="110285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03903" name="Group 31"/>
          <p:cNvGraphicFramePr>
            <a:graphicFrameLocks noGrp="1"/>
          </p:cNvGraphicFramePr>
          <p:nvPr/>
        </p:nvGraphicFramePr>
        <p:xfrm>
          <a:off x="3571868" y="2000240"/>
          <a:ext cx="2214578" cy="1371600"/>
        </p:xfrm>
        <a:graphic>
          <a:graphicData uri="http://schemas.openxmlformats.org/drawingml/2006/table">
            <a:tbl>
              <a:tblPr/>
              <a:tblGrid>
                <a:gridCol w="738193"/>
                <a:gridCol w="738192"/>
                <a:gridCol w="738193"/>
              </a:tblGrid>
              <a:tr h="4186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1" u="none" strike="noStrike" cap="none" normalizeH="0" baseline="0" dirty="0" smtClean="0">
                          <a:ln>
                            <a:noFill/>
                          </a:ln>
                          <a:solidFill>
                            <a:srgbClr val="0070C0"/>
                          </a:solidFill>
                          <a:effectLst/>
                          <a:latin typeface="Times New Roman" pitchFamily="18" charset="0"/>
                          <a:ea typeface="宋体" charset="-122"/>
                        </a:rPr>
                        <a:t>X</a:t>
                      </a:r>
                      <a:r>
                        <a:rPr kumimoji="1" lang="en-US" altLang="zh-CN" sz="2400" b="0" i="0" u="none" strike="noStrike" cap="none" normalizeH="0" baseline="-25000" dirty="0" smtClean="0">
                          <a:ln>
                            <a:noFill/>
                          </a:ln>
                          <a:solidFill>
                            <a:srgbClr val="0070C0"/>
                          </a:solidFill>
                          <a:effectLst/>
                          <a:latin typeface="Times New Roman" pitchFamily="18" charset="0"/>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1" u="none" strike="noStrike" cap="none" normalizeH="0" baseline="0" dirty="0" smtClean="0">
                          <a:ln>
                            <a:noFill/>
                          </a:ln>
                          <a:solidFill>
                            <a:srgbClr val="0070C0"/>
                          </a:solidFill>
                          <a:effectLst/>
                          <a:latin typeface="Times New Roman" pitchFamily="18" charset="0"/>
                          <a:ea typeface="宋体" charset="-122"/>
                        </a:rPr>
                        <a:t>X</a:t>
                      </a:r>
                      <a:r>
                        <a:rPr kumimoji="1" lang="en-US" altLang="zh-CN" sz="2400" b="0" i="0" u="none" strike="noStrike" cap="none" normalizeH="0" baseline="-25000" dirty="0" smtClean="0">
                          <a:ln>
                            <a:noFill/>
                          </a:ln>
                          <a:solidFill>
                            <a:srgbClr val="0070C0"/>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1" u="none" strike="noStrike" cap="none" normalizeH="0" baseline="0" dirty="0" smtClean="0">
                          <a:ln>
                            <a:noFill/>
                          </a:ln>
                          <a:solidFill>
                            <a:srgbClr val="0070C0"/>
                          </a:solidFill>
                          <a:effectLst/>
                          <a:latin typeface="Times New Roman" pitchFamily="18" charset="0"/>
                          <a:ea typeface="宋体" charset="-122"/>
                        </a:rPr>
                        <a:t>X</a:t>
                      </a:r>
                      <a:r>
                        <a:rPr kumimoji="1" lang="en-US" altLang="zh-CN" sz="2400" b="0" i="0" u="none" strike="noStrike" cap="none" normalizeH="0" baseline="-25000" dirty="0" smtClean="0">
                          <a:ln>
                            <a:noFill/>
                          </a:ln>
                          <a:solidFill>
                            <a:srgbClr val="0070C0"/>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86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1" u="none" strike="noStrike" cap="none" normalizeH="0" baseline="0" dirty="0" smtClean="0">
                          <a:ln>
                            <a:noFill/>
                          </a:ln>
                          <a:solidFill>
                            <a:srgbClr val="0070C0"/>
                          </a:solidFill>
                          <a:effectLst/>
                          <a:latin typeface="Times New Roman" pitchFamily="18" charset="0"/>
                          <a:ea typeface="宋体" charset="-122"/>
                        </a:rPr>
                        <a:t>X</a:t>
                      </a:r>
                      <a:r>
                        <a:rPr kumimoji="1" lang="zh-CN" altLang="en-US" sz="2400" b="0" i="0" u="none" strike="noStrike" cap="none" normalizeH="0" baseline="-25000" dirty="0" smtClean="0">
                          <a:ln>
                            <a:noFill/>
                          </a:ln>
                          <a:solidFill>
                            <a:srgbClr val="0070C0"/>
                          </a:solidFill>
                          <a:effectLst/>
                          <a:latin typeface="Times New Roman" pitchFamily="18" charset="0"/>
                          <a:ea typeface="宋体" charset="-122"/>
                        </a:rPr>
                        <a:t>８</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1" u="none" strike="noStrike" cap="none" normalizeH="0" baseline="0" dirty="0" smtClean="0">
                          <a:ln>
                            <a:noFill/>
                          </a:ln>
                          <a:solidFill>
                            <a:srgbClr val="0070C0"/>
                          </a:solidFill>
                          <a:effectLst/>
                          <a:latin typeface="Times New Roman" pitchFamily="18" charset="0"/>
                          <a:ea typeface="宋体" charset="-122"/>
                        </a:rPr>
                        <a:t>X</a:t>
                      </a:r>
                      <a:r>
                        <a:rPr kumimoji="1" lang="en-US" altLang="zh-CN" sz="2400" b="0" i="0" u="none" strike="noStrike" cap="none" normalizeH="0" baseline="-25000" dirty="0" smtClean="0">
                          <a:ln>
                            <a:noFill/>
                          </a:ln>
                          <a:solidFill>
                            <a:srgbClr val="0070C0"/>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1" u="none" strike="noStrike" cap="none" normalizeH="0" baseline="0" dirty="0" smtClean="0">
                          <a:ln>
                            <a:noFill/>
                          </a:ln>
                          <a:solidFill>
                            <a:srgbClr val="0070C0"/>
                          </a:solidFill>
                          <a:effectLst/>
                          <a:latin typeface="Times New Roman" pitchFamily="18" charset="0"/>
                          <a:ea typeface="宋体" charset="-122"/>
                        </a:rPr>
                        <a:t>X</a:t>
                      </a:r>
                      <a:r>
                        <a:rPr kumimoji="1" lang="en-US" altLang="zh-CN" sz="2400" b="0" i="0" u="none" strike="noStrike" cap="none" normalizeH="0" baseline="-25000" dirty="0" smtClean="0">
                          <a:ln>
                            <a:noFill/>
                          </a:ln>
                          <a:solidFill>
                            <a:srgbClr val="0070C0"/>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86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1" u="none" strike="noStrike" cap="none" normalizeH="0" baseline="0" dirty="0" smtClean="0">
                          <a:ln>
                            <a:noFill/>
                          </a:ln>
                          <a:solidFill>
                            <a:srgbClr val="0070C0"/>
                          </a:solidFill>
                          <a:effectLst/>
                          <a:latin typeface="Times New Roman" pitchFamily="18" charset="0"/>
                          <a:ea typeface="宋体" charset="-122"/>
                        </a:rPr>
                        <a:t>X</a:t>
                      </a:r>
                      <a:r>
                        <a:rPr kumimoji="1" lang="en-US" altLang="zh-CN" sz="2400" b="0" i="0" u="none" strike="noStrike" cap="none" normalizeH="0" baseline="-25000" dirty="0" smtClean="0">
                          <a:ln>
                            <a:noFill/>
                          </a:ln>
                          <a:solidFill>
                            <a:srgbClr val="0070C0"/>
                          </a:solidFill>
                          <a:effectLst/>
                          <a:latin typeface="Times New Roman" pitchFamily="18" charset="0"/>
                          <a:ea typeface="宋体"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1" u="none" strike="noStrike" cap="none" normalizeH="0" baseline="0" dirty="0" smtClean="0">
                          <a:ln>
                            <a:noFill/>
                          </a:ln>
                          <a:solidFill>
                            <a:srgbClr val="0070C0"/>
                          </a:solidFill>
                          <a:effectLst/>
                          <a:latin typeface="Times New Roman" pitchFamily="18" charset="0"/>
                          <a:ea typeface="宋体" charset="-122"/>
                        </a:rPr>
                        <a:t>X</a:t>
                      </a:r>
                      <a:r>
                        <a:rPr kumimoji="1" lang="en-US" altLang="zh-CN" sz="2400" b="0" i="0" u="none" strike="noStrike" cap="none" normalizeH="0" baseline="-25000" dirty="0" smtClean="0">
                          <a:ln>
                            <a:noFill/>
                          </a:ln>
                          <a:solidFill>
                            <a:srgbClr val="0070C0"/>
                          </a:solidFill>
                          <a:effectLst/>
                          <a:latin typeface="Times New Roman" pitchFamily="18"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1" u="none" strike="noStrike" cap="none" normalizeH="0" baseline="0" dirty="0" smtClean="0">
                          <a:ln>
                            <a:noFill/>
                          </a:ln>
                          <a:solidFill>
                            <a:srgbClr val="0070C0"/>
                          </a:solidFill>
                          <a:effectLst/>
                          <a:latin typeface="Times New Roman" pitchFamily="18" charset="0"/>
                          <a:ea typeface="宋体" charset="-122"/>
                        </a:rPr>
                        <a:t>X</a:t>
                      </a:r>
                      <a:r>
                        <a:rPr kumimoji="1" lang="en-US" altLang="zh-CN" sz="2400" b="0" i="0" u="none" strike="noStrike" cap="none" normalizeH="0" baseline="-25000" dirty="0" smtClean="0">
                          <a:ln>
                            <a:noFill/>
                          </a:ln>
                          <a:solidFill>
                            <a:srgbClr val="0070C0"/>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03894" name="Text Box 22"/>
          <p:cNvSpPr txBox="1">
            <a:spLocks noChangeArrowheads="1"/>
          </p:cNvSpPr>
          <p:nvPr/>
        </p:nvSpPr>
        <p:spPr bwMode="auto">
          <a:xfrm>
            <a:off x="684213" y="692150"/>
            <a:ext cx="5735866" cy="576248"/>
          </a:xfrm>
          <a:prstGeom prst="rect">
            <a:avLst/>
          </a:prstGeom>
          <a:noFill/>
          <a:ln w="9525">
            <a:noFill/>
            <a:miter lim="800000"/>
            <a:headEnd/>
            <a:tailEnd/>
          </a:ln>
          <a:effectLst/>
        </p:spPr>
        <p:txBody>
          <a:bodyPr wrap="none">
            <a:spAutoFit/>
          </a:bodyPr>
          <a:lstStyle/>
          <a:p>
            <a:pPr>
              <a:lnSpc>
                <a:spcPct val="150000"/>
              </a:lnSpc>
            </a:pPr>
            <a:r>
              <a:rPr lang="zh-CN" altLang="en-US" b="1" dirty="0" smtClean="0">
                <a:solidFill>
                  <a:srgbClr val="0070C0"/>
                </a:solidFill>
                <a:latin typeface="仿宋_GB2312" pitchFamily="49" charset="-122"/>
                <a:ea typeface="仿宋_GB2312" pitchFamily="49" charset="-122"/>
              </a:rPr>
              <a:t>   </a:t>
            </a:r>
            <a:r>
              <a:rPr lang="zh-CN" altLang="en-US" dirty="0" smtClean="0">
                <a:solidFill>
                  <a:srgbClr val="0070C0"/>
                </a:solidFill>
                <a:latin typeface="黑体" pitchFamily="49" charset="-122"/>
                <a:ea typeface="黑体" pitchFamily="49" charset="-122"/>
              </a:rPr>
              <a:t>例</a:t>
            </a:r>
            <a:r>
              <a:rPr lang="zh-CN" altLang="en-US" b="1" dirty="0" smtClean="0">
                <a:solidFill>
                  <a:srgbClr val="0070C0"/>
                </a:solidFill>
                <a:latin typeface="仿宋_GB2312" pitchFamily="49" charset="-122"/>
                <a:ea typeface="仿宋_GB2312" pitchFamily="49" charset="-122"/>
              </a:rPr>
              <a:t> </a:t>
            </a:r>
            <a:r>
              <a:rPr lang="en-US" altLang="zh-CN" b="1" dirty="0" smtClean="0">
                <a:solidFill>
                  <a:srgbClr val="0070C0"/>
                </a:solidFill>
                <a:latin typeface="仿宋_GB2312" pitchFamily="49" charset="-122"/>
                <a:ea typeface="仿宋_GB2312" pitchFamily="49" charset="-122"/>
              </a:rPr>
              <a:t>3-5</a:t>
            </a:r>
            <a:r>
              <a:rPr lang="zh-CN" altLang="en-US" dirty="0">
                <a:solidFill>
                  <a:srgbClr val="0070C0"/>
                </a:solidFill>
                <a:latin typeface="仿宋_GB2312" pitchFamily="49" charset="-122"/>
                <a:ea typeface="仿宋_GB2312" pitchFamily="49" charset="-122"/>
              </a:rPr>
              <a:t>　八数码难题的状态图表示。</a:t>
            </a:r>
            <a:r>
              <a:rPr lang="zh-CN" altLang="en-US" dirty="0">
                <a:solidFill>
                  <a:srgbClr val="0070C0"/>
                </a:solidFill>
                <a:latin typeface="宋体" charset="-122"/>
              </a:rPr>
              <a:t> </a:t>
            </a:r>
            <a:endParaRPr lang="zh-CN" altLang="en-US" dirty="0">
              <a:solidFill>
                <a:srgbClr val="0070C0"/>
              </a:solidFill>
            </a:endParaRPr>
          </a:p>
        </p:txBody>
      </p:sp>
      <p:sp>
        <p:nvSpPr>
          <p:cNvPr id="1103898" name="Text Box 26"/>
          <p:cNvSpPr txBox="1">
            <a:spLocks noChangeArrowheads="1"/>
          </p:cNvSpPr>
          <p:nvPr/>
        </p:nvSpPr>
        <p:spPr bwMode="auto">
          <a:xfrm>
            <a:off x="785786" y="3644900"/>
            <a:ext cx="7747027" cy="2123658"/>
          </a:xfrm>
          <a:prstGeom prst="rect">
            <a:avLst/>
          </a:prstGeom>
          <a:noFill/>
          <a:ln w="9525">
            <a:noFill/>
            <a:miter lim="800000"/>
            <a:headEnd/>
            <a:tailEnd/>
          </a:ln>
          <a:effectLst/>
        </p:spPr>
        <p:txBody>
          <a:bodyPr wrap="square">
            <a:spAutoFit/>
          </a:bodyPr>
          <a:lstStyle/>
          <a:p>
            <a:r>
              <a:rPr lang="zh-CN" altLang="en-US" dirty="0">
                <a:solidFill>
                  <a:srgbClr val="0070C0"/>
                </a:solidFill>
                <a:ea typeface="仿宋_GB2312" pitchFamily="49" charset="-122"/>
              </a:rPr>
              <a:t>用向量</a:t>
            </a:r>
            <a:endParaRPr lang="zh-CN" altLang="en-US" i="1" dirty="0">
              <a:solidFill>
                <a:srgbClr val="0070C0"/>
              </a:solidFill>
              <a:ea typeface="仿宋_GB2312" pitchFamily="49" charset="-122"/>
            </a:endParaRPr>
          </a:p>
          <a:p>
            <a:r>
              <a:rPr lang="zh-CN" altLang="en-US" i="1" dirty="0">
                <a:solidFill>
                  <a:srgbClr val="0070C0"/>
                </a:solidFill>
              </a:rPr>
              <a:t>            </a:t>
            </a:r>
            <a:r>
              <a:rPr lang="zh-CN" altLang="en-US" i="1" dirty="0" smtClean="0">
                <a:solidFill>
                  <a:srgbClr val="0070C0"/>
                </a:solidFill>
              </a:rPr>
              <a:t>      </a:t>
            </a:r>
            <a:r>
              <a:rPr lang="en-US" altLang="zh-CN" i="1" dirty="0">
                <a:solidFill>
                  <a:srgbClr val="0070C0"/>
                </a:solidFill>
              </a:rPr>
              <a:t>A</a:t>
            </a:r>
            <a:r>
              <a:rPr lang="zh-CN" altLang="en-US" dirty="0">
                <a:solidFill>
                  <a:srgbClr val="0070C0"/>
                </a:solidFill>
              </a:rPr>
              <a:t>＝</a:t>
            </a:r>
            <a:r>
              <a:rPr lang="en-US" altLang="zh-CN" dirty="0">
                <a:solidFill>
                  <a:srgbClr val="0070C0"/>
                </a:solidFill>
              </a:rPr>
              <a:t>(</a:t>
            </a:r>
            <a:r>
              <a:rPr lang="en-US" altLang="zh-CN" i="1" dirty="0">
                <a:solidFill>
                  <a:srgbClr val="0070C0"/>
                </a:solidFill>
              </a:rPr>
              <a:t>X</a:t>
            </a:r>
            <a:r>
              <a:rPr lang="en-US" altLang="zh-CN" baseline="-25000" dirty="0">
                <a:solidFill>
                  <a:srgbClr val="0070C0"/>
                </a:solidFill>
              </a:rPr>
              <a:t>0</a:t>
            </a:r>
            <a:r>
              <a:rPr lang="en-US" altLang="zh-CN" dirty="0">
                <a:solidFill>
                  <a:srgbClr val="0070C0"/>
                </a:solidFill>
              </a:rPr>
              <a:t>, </a:t>
            </a:r>
            <a:r>
              <a:rPr lang="en-US" altLang="zh-CN" i="1" dirty="0">
                <a:solidFill>
                  <a:srgbClr val="0070C0"/>
                </a:solidFill>
              </a:rPr>
              <a:t>X</a:t>
            </a:r>
            <a:r>
              <a:rPr lang="en-US" altLang="zh-CN" baseline="-25000" dirty="0">
                <a:solidFill>
                  <a:srgbClr val="0070C0"/>
                </a:solidFill>
              </a:rPr>
              <a:t>1</a:t>
            </a:r>
            <a:r>
              <a:rPr lang="en-US" altLang="zh-CN" dirty="0">
                <a:solidFill>
                  <a:srgbClr val="0070C0"/>
                </a:solidFill>
              </a:rPr>
              <a:t>, </a:t>
            </a:r>
            <a:r>
              <a:rPr lang="en-US" altLang="zh-CN" i="1" dirty="0">
                <a:solidFill>
                  <a:srgbClr val="0070C0"/>
                </a:solidFill>
              </a:rPr>
              <a:t>X</a:t>
            </a:r>
            <a:r>
              <a:rPr lang="en-US" altLang="zh-CN" baseline="-25000" dirty="0">
                <a:solidFill>
                  <a:srgbClr val="0070C0"/>
                </a:solidFill>
              </a:rPr>
              <a:t>2</a:t>
            </a:r>
            <a:r>
              <a:rPr lang="en-US" altLang="zh-CN" dirty="0">
                <a:solidFill>
                  <a:srgbClr val="0070C0"/>
                </a:solidFill>
              </a:rPr>
              <a:t>, </a:t>
            </a:r>
            <a:r>
              <a:rPr lang="en-US" altLang="zh-CN" i="1" dirty="0">
                <a:solidFill>
                  <a:srgbClr val="0070C0"/>
                </a:solidFill>
              </a:rPr>
              <a:t>X</a:t>
            </a:r>
            <a:r>
              <a:rPr lang="en-US" altLang="zh-CN" baseline="-25000" dirty="0">
                <a:solidFill>
                  <a:srgbClr val="0070C0"/>
                </a:solidFill>
              </a:rPr>
              <a:t>3</a:t>
            </a:r>
            <a:r>
              <a:rPr lang="en-US" altLang="zh-CN" dirty="0">
                <a:solidFill>
                  <a:srgbClr val="0070C0"/>
                </a:solidFill>
              </a:rPr>
              <a:t>, </a:t>
            </a:r>
            <a:r>
              <a:rPr lang="en-US" altLang="zh-CN" i="1" dirty="0">
                <a:solidFill>
                  <a:srgbClr val="0070C0"/>
                </a:solidFill>
              </a:rPr>
              <a:t>X</a:t>
            </a:r>
            <a:r>
              <a:rPr lang="en-US" altLang="zh-CN" baseline="-25000" dirty="0">
                <a:solidFill>
                  <a:srgbClr val="0070C0"/>
                </a:solidFill>
              </a:rPr>
              <a:t>4</a:t>
            </a:r>
            <a:r>
              <a:rPr lang="en-US" altLang="zh-CN" dirty="0">
                <a:solidFill>
                  <a:srgbClr val="0070C0"/>
                </a:solidFill>
              </a:rPr>
              <a:t>, </a:t>
            </a:r>
            <a:r>
              <a:rPr lang="en-US" altLang="zh-CN" i="1" dirty="0">
                <a:solidFill>
                  <a:srgbClr val="0070C0"/>
                </a:solidFill>
              </a:rPr>
              <a:t>X</a:t>
            </a:r>
            <a:r>
              <a:rPr lang="en-US" altLang="zh-CN" baseline="-25000" dirty="0">
                <a:solidFill>
                  <a:srgbClr val="0070C0"/>
                </a:solidFill>
              </a:rPr>
              <a:t>5</a:t>
            </a:r>
            <a:r>
              <a:rPr lang="en-US" altLang="zh-CN" dirty="0">
                <a:solidFill>
                  <a:srgbClr val="0070C0"/>
                </a:solidFill>
              </a:rPr>
              <a:t>, </a:t>
            </a:r>
            <a:r>
              <a:rPr lang="en-US" altLang="zh-CN" i="1" dirty="0">
                <a:solidFill>
                  <a:srgbClr val="0070C0"/>
                </a:solidFill>
              </a:rPr>
              <a:t>X</a:t>
            </a:r>
            <a:r>
              <a:rPr lang="en-US" altLang="zh-CN" baseline="-25000" dirty="0">
                <a:solidFill>
                  <a:srgbClr val="0070C0"/>
                </a:solidFill>
              </a:rPr>
              <a:t>6</a:t>
            </a:r>
            <a:r>
              <a:rPr lang="en-US" altLang="zh-CN" dirty="0">
                <a:solidFill>
                  <a:srgbClr val="0070C0"/>
                </a:solidFill>
              </a:rPr>
              <a:t>, </a:t>
            </a:r>
            <a:r>
              <a:rPr lang="en-US" altLang="zh-CN" i="1" dirty="0">
                <a:solidFill>
                  <a:srgbClr val="0070C0"/>
                </a:solidFill>
              </a:rPr>
              <a:t>X</a:t>
            </a:r>
            <a:r>
              <a:rPr lang="en-US" altLang="zh-CN" baseline="-25000" dirty="0">
                <a:solidFill>
                  <a:srgbClr val="0070C0"/>
                </a:solidFill>
              </a:rPr>
              <a:t>7</a:t>
            </a:r>
            <a:r>
              <a:rPr lang="en-US" altLang="zh-CN" dirty="0">
                <a:solidFill>
                  <a:srgbClr val="0070C0"/>
                </a:solidFill>
              </a:rPr>
              <a:t>, </a:t>
            </a:r>
            <a:r>
              <a:rPr lang="en-US" altLang="zh-CN" i="1" dirty="0">
                <a:solidFill>
                  <a:srgbClr val="0070C0"/>
                </a:solidFill>
              </a:rPr>
              <a:t>X</a:t>
            </a:r>
            <a:r>
              <a:rPr lang="en-US" altLang="zh-CN" baseline="-25000" dirty="0">
                <a:solidFill>
                  <a:srgbClr val="0070C0"/>
                </a:solidFill>
              </a:rPr>
              <a:t>8</a:t>
            </a:r>
            <a:r>
              <a:rPr lang="en-US" altLang="zh-CN" dirty="0">
                <a:solidFill>
                  <a:srgbClr val="0070C0"/>
                </a:solidFill>
              </a:rPr>
              <a:t>)</a:t>
            </a:r>
          </a:p>
          <a:p>
            <a:pPr>
              <a:lnSpc>
                <a:spcPct val="150000"/>
              </a:lnSpc>
              <a:spcBef>
                <a:spcPct val="50000"/>
              </a:spcBef>
            </a:pPr>
            <a:r>
              <a:rPr lang="zh-CN" altLang="en-US" dirty="0">
                <a:solidFill>
                  <a:srgbClr val="0070C0"/>
                </a:solidFill>
                <a:ea typeface="仿宋_GB2312" pitchFamily="49" charset="-122"/>
              </a:rPr>
              <a:t>表示</a:t>
            </a:r>
            <a:r>
              <a:rPr lang="en-US" altLang="zh-CN" dirty="0">
                <a:solidFill>
                  <a:srgbClr val="0070C0"/>
                </a:solidFill>
                <a:ea typeface="仿宋_GB2312" pitchFamily="49" charset="-122"/>
              </a:rPr>
              <a:t>, </a:t>
            </a:r>
            <a:r>
              <a:rPr lang="en-US" altLang="zh-CN" i="1" dirty="0">
                <a:solidFill>
                  <a:srgbClr val="0070C0"/>
                </a:solidFill>
                <a:ea typeface="仿宋_GB2312" pitchFamily="49" charset="-122"/>
              </a:rPr>
              <a:t>X</a:t>
            </a:r>
            <a:r>
              <a:rPr lang="en-US" altLang="zh-CN" i="1" baseline="-25000" dirty="0">
                <a:solidFill>
                  <a:srgbClr val="0070C0"/>
                </a:solidFill>
                <a:ea typeface="仿宋_GB2312" pitchFamily="49" charset="-122"/>
              </a:rPr>
              <a:t>i</a:t>
            </a:r>
            <a:r>
              <a:rPr lang="zh-CN" altLang="en-US" dirty="0">
                <a:solidFill>
                  <a:srgbClr val="0070C0"/>
                </a:solidFill>
                <a:ea typeface="仿宋_GB2312" pitchFamily="49" charset="-122"/>
              </a:rPr>
              <a:t>为变量</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X</a:t>
            </a:r>
            <a:r>
              <a:rPr lang="en-US" altLang="zh-CN" i="1" baseline="-25000" dirty="0">
                <a:solidFill>
                  <a:srgbClr val="0070C0"/>
                </a:solidFill>
                <a:ea typeface="仿宋_GB2312" pitchFamily="49" charset="-122"/>
              </a:rPr>
              <a:t>i</a:t>
            </a:r>
            <a:r>
              <a:rPr lang="zh-CN" altLang="en-US" dirty="0">
                <a:solidFill>
                  <a:srgbClr val="0070C0"/>
                </a:solidFill>
                <a:ea typeface="仿宋_GB2312" pitchFamily="49" charset="-122"/>
              </a:rPr>
              <a:t>的值就是所在方格内的数字。于是</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向量</a:t>
            </a:r>
            <a:r>
              <a:rPr lang="en-US" altLang="zh-CN" b="1" i="1" dirty="0">
                <a:solidFill>
                  <a:srgbClr val="0070C0"/>
                </a:solidFill>
                <a:ea typeface="仿宋_GB2312" pitchFamily="49" charset="-122"/>
              </a:rPr>
              <a:t>A</a:t>
            </a:r>
            <a:r>
              <a:rPr lang="zh-CN" altLang="en-US" dirty="0">
                <a:solidFill>
                  <a:srgbClr val="0070C0"/>
                </a:solidFill>
                <a:ea typeface="仿宋_GB2312" pitchFamily="49" charset="-122"/>
              </a:rPr>
              <a:t>就是该问题的状态表达式。</a:t>
            </a:r>
          </a:p>
        </p:txBody>
      </p:sp>
      <p:sp>
        <p:nvSpPr>
          <p:cNvPr id="1103902" name="Text Box 30"/>
          <p:cNvSpPr txBox="1">
            <a:spLocks noChangeArrowheads="1"/>
          </p:cNvSpPr>
          <p:nvPr/>
        </p:nvSpPr>
        <p:spPr bwMode="auto">
          <a:xfrm>
            <a:off x="1258888" y="1412875"/>
            <a:ext cx="2089150" cy="461665"/>
          </a:xfrm>
          <a:prstGeom prst="rect">
            <a:avLst/>
          </a:prstGeom>
          <a:noFill/>
          <a:ln w="9525">
            <a:noFill/>
            <a:miter lim="800000"/>
            <a:headEnd/>
            <a:tailEnd/>
          </a:ln>
          <a:effectLst/>
        </p:spPr>
        <p:txBody>
          <a:bodyPr>
            <a:spAutoFit/>
          </a:bodyPr>
          <a:lstStyle/>
          <a:p>
            <a:pPr>
              <a:spcBef>
                <a:spcPct val="50000"/>
              </a:spcBef>
            </a:pPr>
            <a:r>
              <a:rPr lang="zh-CN" altLang="en-US" dirty="0">
                <a:solidFill>
                  <a:srgbClr val="0070C0"/>
                </a:solidFill>
                <a:ea typeface="仿宋_GB2312" pitchFamily="49" charset="-122"/>
              </a:rPr>
              <a:t>我们将棋局</a:t>
            </a: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03894"/>
                                        </p:tgtEl>
                                        <p:attrNameLst>
                                          <p:attrName>style.visibility</p:attrName>
                                        </p:attrNameLst>
                                      </p:cBhvr>
                                      <p:to>
                                        <p:strVal val="visible"/>
                                      </p:to>
                                    </p:set>
                                    <p:animEffect transition="in" filter="blinds(horizontal)">
                                      <p:cBhvr>
                                        <p:cTn id="7" dur="500"/>
                                        <p:tgtEl>
                                          <p:spTgt spid="11038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03902"/>
                                        </p:tgtEl>
                                        <p:attrNameLst>
                                          <p:attrName>style.visibility</p:attrName>
                                        </p:attrNameLst>
                                      </p:cBhvr>
                                      <p:to>
                                        <p:strVal val="visible"/>
                                      </p:to>
                                    </p:set>
                                    <p:animEffect transition="in" filter="blinds(horizontal)">
                                      <p:cBhvr>
                                        <p:cTn id="12" dur="500"/>
                                        <p:tgtEl>
                                          <p:spTgt spid="110390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03903"/>
                                        </p:tgtEl>
                                        <p:attrNameLst>
                                          <p:attrName>style.visibility</p:attrName>
                                        </p:attrNameLst>
                                      </p:cBhvr>
                                      <p:to>
                                        <p:strVal val="visible"/>
                                      </p:to>
                                    </p:set>
                                    <p:animEffect transition="in" filter="blinds(horizontal)">
                                      <p:cBhvr>
                                        <p:cTn id="17" dur="500"/>
                                        <p:tgtEl>
                                          <p:spTgt spid="110390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03898"/>
                                        </p:tgtEl>
                                        <p:attrNameLst>
                                          <p:attrName>style.visibility</p:attrName>
                                        </p:attrNameLst>
                                      </p:cBhvr>
                                      <p:to>
                                        <p:strVal val="visible"/>
                                      </p:to>
                                    </p:set>
                                    <p:animEffect transition="in" filter="blinds(horizontal)">
                                      <p:cBhvr>
                                        <p:cTn id="22" dur="500"/>
                                        <p:tgtEl>
                                          <p:spTgt spid="1103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3894" grpId="0"/>
      <p:bldP spid="1103898" grpId="0"/>
      <p:bldP spid="110390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226" name="Text Box 2"/>
          <p:cNvSpPr txBox="1">
            <a:spLocks noChangeArrowheads="1"/>
          </p:cNvSpPr>
          <p:nvPr/>
        </p:nvSpPr>
        <p:spPr bwMode="auto">
          <a:xfrm>
            <a:off x="533400" y="889000"/>
            <a:ext cx="8229600" cy="2862322"/>
          </a:xfrm>
          <a:prstGeom prst="rect">
            <a:avLst/>
          </a:prstGeom>
          <a:noFill/>
          <a:ln w="9525">
            <a:noFill/>
            <a:miter lim="800000"/>
            <a:headEnd/>
            <a:tailEnd/>
          </a:ln>
          <a:effectLst/>
        </p:spPr>
        <p:txBody>
          <a:bodyPr>
            <a:spAutoFit/>
          </a:bodyPr>
          <a:lstStyle/>
          <a:p>
            <a:pPr algn="just">
              <a:lnSpc>
                <a:spcPct val="150000"/>
              </a:lnSpc>
              <a:spcBef>
                <a:spcPct val="50000"/>
              </a:spcBef>
            </a:pPr>
            <a:r>
              <a:rPr lang="en-US" altLang="zh-CN" dirty="0">
                <a:latin typeface="宋体" charset="-122"/>
              </a:rPr>
              <a:t>  </a:t>
            </a:r>
            <a:r>
              <a:rPr lang="zh-CN" altLang="en-US" dirty="0">
                <a:solidFill>
                  <a:srgbClr val="0070C0"/>
                </a:solidFill>
                <a:latin typeface="仿宋_GB2312" pitchFamily="49" charset="-122"/>
                <a:ea typeface="仿宋_GB2312" pitchFamily="49" charset="-122"/>
              </a:rPr>
              <a:t>设初始状态和目标状态分别</a:t>
            </a:r>
            <a:r>
              <a:rPr lang="zh-CN" altLang="en-US" dirty="0" smtClean="0">
                <a:solidFill>
                  <a:srgbClr val="0070C0"/>
                </a:solidFill>
                <a:latin typeface="仿宋_GB2312" pitchFamily="49" charset="-122"/>
                <a:ea typeface="仿宋_GB2312" pitchFamily="49" charset="-122"/>
              </a:rPr>
              <a:t>为</a:t>
            </a:r>
            <a:endParaRPr lang="zh-CN" altLang="en-US" sz="2800" dirty="0">
              <a:latin typeface="仿宋_GB2312" pitchFamily="49" charset="-122"/>
              <a:ea typeface="仿宋_GB2312" pitchFamily="49" charset="-122"/>
            </a:endParaRPr>
          </a:p>
          <a:p>
            <a:pPr algn="just">
              <a:lnSpc>
                <a:spcPct val="150000"/>
              </a:lnSpc>
              <a:spcBef>
                <a:spcPct val="50000"/>
              </a:spcBef>
            </a:pPr>
            <a:r>
              <a:rPr lang="zh-CN" altLang="en-US" dirty="0">
                <a:solidFill>
                  <a:srgbClr val="0070C0"/>
                </a:solidFill>
                <a:latin typeface="仿宋_GB2312" pitchFamily="49" charset="-122"/>
                <a:ea typeface="仿宋_GB2312" pitchFamily="49" charset="-122"/>
              </a:rPr>
              <a:t>        </a:t>
            </a:r>
            <a:r>
              <a:rPr lang="zh-CN" altLang="en-US" dirty="0" smtClean="0">
                <a:solidFill>
                  <a:srgbClr val="0070C0"/>
                </a:solidFill>
                <a:latin typeface="仿宋_GB2312" pitchFamily="49" charset="-122"/>
                <a:ea typeface="仿宋_GB2312" pitchFamily="49" charset="-122"/>
              </a:rPr>
              <a:t>  </a:t>
            </a:r>
            <a:r>
              <a:rPr lang="en-US" altLang="zh-CN" i="1" dirty="0">
                <a:solidFill>
                  <a:srgbClr val="0070C0"/>
                </a:solidFill>
                <a:ea typeface="仿宋_GB2312" pitchFamily="49" charset="-122"/>
                <a:cs typeface="Times New Roman" pitchFamily="18" charset="0"/>
              </a:rPr>
              <a:t>S</a:t>
            </a:r>
            <a:r>
              <a:rPr lang="en-US" altLang="zh-CN" baseline="-25000" dirty="0">
                <a:solidFill>
                  <a:srgbClr val="0070C0"/>
                </a:solidFill>
                <a:ea typeface="仿宋_GB2312" pitchFamily="49" charset="-122"/>
                <a:cs typeface="Times New Roman" pitchFamily="18" charset="0"/>
              </a:rPr>
              <a:t>o</a:t>
            </a:r>
            <a:r>
              <a:rPr lang="zh-CN" altLang="en-US" dirty="0">
                <a:solidFill>
                  <a:srgbClr val="0070C0"/>
                </a:solidFill>
                <a:ea typeface="仿宋_GB2312" pitchFamily="49" charset="-122"/>
                <a:cs typeface="Times New Roman" pitchFamily="18" charset="0"/>
              </a:rPr>
              <a:t>＝</a:t>
            </a:r>
            <a:r>
              <a:rPr lang="en-US" altLang="zh-CN" dirty="0">
                <a:solidFill>
                  <a:srgbClr val="0070C0"/>
                </a:solidFill>
                <a:ea typeface="仿宋_GB2312" pitchFamily="49" charset="-122"/>
                <a:cs typeface="Times New Roman" pitchFamily="18" charset="0"/>
              </a:rPr>
              <a:t>(0, 2, 8, 3, 4, 5, 6, 7, 1</a:t>
            </a:r>
            <a:r>
              <a:rPr lang="en-US" altLang="zh-CN" dirty="0" smtClean="0">
                <a:solidFill>
                  <a:srgbClr val="0070C0"/>
                </a:solidFill>
                <a:ea typeface="仿宋_GB2312" pitchFamily="49" charset="-122"/>
                <a:cs typeface="Times New Roman" pitchFamily="18" charset="0"/>
              </a:rPr>
              <a:t>)</a:t>
            </a:r>
            <a:endParaRPr lang="en-US" altLang="zh-CN" dirty="0">
              <a:solidFill>
                <a:srgbClr val="0070C0"/>
              </a:solidFill>
              <a:ea typeface="仿宋_GB2312" pitchFamily="49" charset="-122"/>
              <a:cs typeface="Times New Roman" pitchFamily="18" charset="0"/>
            </a:endParaRPr>
          </a:p>
          <a:p>
            <a:pPr algn="just">
              <a:lnSpc>
                <a:spcPct val="150000"/>
              </a:lnSpc>
              <a:spcBef>
                <a:spcPct val="50000"/>
              </a:spcBef>
            </a:pPr>
            <a:r>
              <a:rPr lang="en-US" altLang="zh-CN" dirty="0">
                <a:solidFill>
                  <a:srgbClr val="0070C0"/>
                </a:solidFill>
                <a:ea typeface="仿宋_GB2312" pitchFamily="49" charset="-122"/>
                <a:cs typeface="Times New Roman" pitchFamily="18" charset="0"/>
              </a:rPr>
              <a:t>      </a:t>
            </a:r>
            <a:r>
              <a:rPr lang="en-US" altLang="zh-CN" dirty="0" smtClean="0">
                <a:solidFill>
                  <a:srgbClr val="0070C0"/>
                </a:solidFill>
                <a:ea typeface="仿宋_GB2312" pitchFamily="49" charset="-122"/>
                <a:cs typeface="Times New Roman" pitchFamily="18" charset="0"/>
              </a:rPr>
              <a:t>              </a:t>
            </a:r>
            <a:r>
              <a:rPr lang="en-US" altLang="zh-CN" i="1" dirty="0" err="1">
                <a:solidFill>
                  <a:srgbClr val="0070C0"/>
                </a:solidFill>
                <a:ea typeface="仿宋_GB2312" pitchFamily="49" charset="-122"/>
                <a:cs typeface="Times New Roman" pitchFamily="18" charset="0"/>
              </a:rPr>
              <a:t>S</a:t>
            </a:r>
            <a:r>
              <a:rPr lang="en-US" altLang="zh-CN" baseline="-25000" dirty="0" err="1">
                <a:solidFill>
                  <a:srgbClr val="0070C0"/>
                </a:solidFill>
                <a:ea typeface="仿宋_GB2312" pitchFamily="49" charset="-122"/>
                <a:cs typeface="Times New Roman" pitchFamily="18" charset="0"/>
              </a:rPr>
              <a:t>g</a:t>
            </a:r>
            <a:r>
              <a:rPr lang="zh-CN" altLang="en-US" dirty="0">
                <a:solidFill>
                  <a:srgbClr val="0070C0"/>
                </a:solidFill>
                <a:ea typeface="仿宋_GB2312" pitchFamily="49" charset="-122"/>
                <a:cs typeface="Times New Roman" pitchFamily="18" charset="0"/>
              </a:rPr>
              <a:t>＝</a:t>
            </a:r>
            <a:r>
              <a:rPr lang="en-US" altLang="zh-CN" dirty="0">
                <a:solidFill>
                  <a:srgbClr val="0070C0"/>
                </a:solidFill>
                <a:ea typeface="仿宋_GB2312" pitchFamily="49" charset="-122"/>
                <a:cs typeface="Times New Roman" pitchFamily="18" charset="0"/>
              </a:rPr>
              <a:t>(0, 1, 2, 3, 4, 5, 6, 7, 8</a:t>
            </a:r>
            <a:r>
              <a:rPr lang="en-US" altLang="zh-CN" dirty="0" smtClean="0">
                <a:solidFill>
                  <a:srgbClr val="0070C0"/>
                </a:solidFill>
                <a:ea typeface="仿宋_GB2312" pitchFamily="49" charset="-122"/>
                <a:cs typeface="Times New Roman" pitchFamily="18" charset="0"/>
              </a:rPr>
              <a:t>)</a:t>
            </a:r>
            <a:endParaRPr lang="en-US" altLang="zh-CN" dirty="0">
              <a:solidFill>
                <a:srgbClr val="0070C0"/>
              </a:solidFill>
              <a:cs typeface="Times New Roman" pitchFamily="18" charset="0"/>
            </a:endParaRPr>
          </a:p>
          <a:p>
            <a:pPr algn="just">
              <a:lnSpc>
                <a:spcPct val="150000"/>
              </a:lnSpc>
              <a:spcBef>
                <a:spcPct val="50000"/>
              </a:spcBef>
            </a:pPr>
            <a:r>
              <a:rPr lang="en-US" altLang="zh-CN" dirty="0">
                <a:latin typeface="宋体" charset="-122"/>
              </a:rPr>
              <a:t>    </a:t>
            </a:r>
            <a:endParaRPr lang="en-US" altLang="zh-CN" dirty="0"/>
          </a:p>
        </p:txBody>
      </p:sp>
    </p:spTree>
  </p:cSld>
  <p:clrMapOvr>
    <a:masterClrMapping/>
  </p:clrMapOvr>
  <p:transition>
    <p:checke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7"/>
          <p:cNvSpPr>
            <a:spLocks noChangeArrowheads="1"/>
          </p:cNvSpPr>
          <p:nvPr/>
        </p:nvSpPr>
        <p:spPr bwMode="auto">
          <a:xfrm>
            <a:off x="752122" y="714375"/>
            <a:ext cx="7215187" cy="5201424"/>
          </a:xfrm>
          <a:prstGeom prst="rect">
            <a:avLst/>
          </a:prstGeom>
          <a:noFill/>
          <a:ln w="9525">
            <a:noFill/>
            <a:miter lim="800000"/>
            <a:headEnd/>
            <a:tailEnd/>
          </a:ln>
          <a:effectLst/>
        </p:spPr>
        <p:txBody>
          <a:bodyPr wrap="square" anchor="ctr">
            <a:spAutoFit/>
          </a:bodyPr>
          <a:lstStyle/>
          <a:p>
            <a:pPr indent="266700" eaLnBrk="0" hangingPunct="0">
              <a:defRPr/>
            </a:pPr>
            <a:r>
              <a:rPr lang="en-US" altLang="zh-CN" dirty="0">
                <a:solidFill>
                  <a:srgbClr val="0070C0"/>
                </a:solidFill>
                <a:latin typeface="方正姚体" pitchFamily="2" charset="-122"/>
                <a:ea typeface="方正姚体" pitchFamily="2" charset="-122"/>
                <a:cs typeface="Courier New" pitchFamily="49" charset="0"/>
              </a:rPr>
              <a:t>0</a:t>
            </a:r>
            <a:r>
              <a:rPr lang="zh-CN" altLang="en-US" dirty="0">
                <a:solidFill>
                  <a:srgbClr val="0070C0"/>
                </a:solidFill>
                <a:latin typeface="方正姚体" pitchFamily="2" charset="-122"/>
                <a:ea typeface="方正姚体" pitchFamily="2" charset="-122"/>
                <a:cs typeface="Courier New" pitchFamily="49" charset="0"/>
              </a:rPr>
              <a:t>组规则</a:t>
            </a:r>
            <a:r>
              <a:rPr lang="zh-CN" altLang="en-US" dirty="0">
                <a:solidFill>
                  <a:srgbClr val="0070C0"/>
                </a:solidFill>
                <a:ea typeface="宋体" pitchFamily="2" charset="-122"/>
                <a:cs typeface="Courier New" pitchFamily="49" charset="0"/>
              </a:rPr>
              <a:t>：</a:t>
            </a:r>
            <a:endParaRPr lang="en-US" altLang="zh-CN" dirty="0">
              <a:solidFill>
                <a:srgbClr val="0070C0"/>
              </a:solidFill>
              <a:ea typeface="宋体" pitchFamily="2" charset="-122"/>
              <a:cs typeface="Courier New" pitchFamily="49" charset="0"/>
            </a:endParaRPr>
          </a:p>
          <a:p>
            <a:pPr>
              <a:defRPr/>
            </a:pPr>
            <a:r>
              <a:rPr lang="en-US" i="1" dirty="0">
                <a:solidFill>
                  <a:srgbClr val="0070C0"/>
                </a:solidFill>
              </a:rPr>
              <a:t>                    r</a:t>
            </a:r>
            <a:r>
              <a:rPr lang="en-US" baseline="-25000" dirty="0">
                <a:solidFill>
                  <a:srgbClr val="0070C0"/>
                </a:solidFill>
              </a:rPr>
              <a:t>1</a:t>
            </a:r>
            <a:r>
              <a:rPr lang="en-US" dirty="0">
                <a:solidFill>
                  <a:srgbClr val="0070C0"/>
                </a:solidFill>
              </a:rPr>
              <a:t>:  (</a:t>
            </a:r>
            <a:r>
              <a:rPr lang="en-US" i="1" dirty="0">
                <a:solidFill>
                  <a:srgbClr val="0070C0"/>
                </a:solidFill>
              </a:rPr>
              <a:t>X</a:t>
            </a:r>
            <a:r>
              <a:rPr lang="en-US" baseline="-25000" dirty="0">
                <a:solidFill>
                  <a:srgbClr val="0070C0"/>
                </a:solidFill>
              </a:rPr>
              <a:t>0</a:t>
            </a:r>
            <a:r>
              <a:rPr lang="en-US" dirty="0">
                <a:solidFill>
                  <a:srgbClr val="0070C0"/>
                </a:solidFill>
              </a:rPr>
              <a:t>==0)</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2</a:t>
            </a:r>
            <a:r>
              <a:rPr lang="en-US" dirty="0">
                <a:solidFill>
                  <a:srgbClr val="0070C0"/>
                </a:solidFill>
              </a:rPr>
              <a:t>==</a:t>
            </a:r>
            <a:r>
              <a:rPr lang="en-US" i="1" dirty="0">
                <a:solidFill>
                  <a:srgbClr val="0070C0"/>
                </a:solidFill>
              </a:rPr>
              <a:t>n</a:t>
            </a:r>
            <a:r>
              <a:rPr lang="en-US" dirty="0">
                <a:solidFill>
                  <a:srgbClr val="0070C0"/>
                </a:solidFill>
              </a:rPr>
              <a:t>)</a:t>
            </a:r>
            <a:r>
              <a:rPr lang="en-US" dirty="0">
                <a:solidFill>
                  <a:srgbClr val="0070C0"/>
                </a:solidFill>
                <a:sym typeface="Symbol"/>
              </a:rPr>
              <a:t></a:t>
            </a:r>
            <a:r>
              <a:rPr lang="en-US" i="1" dirty="0">
                <a:solidFill>
                  <a:srgbClr val="0070C0"/>
                </a:solidFill>
              </a:rPr>
              <a:t> </a:t>
            </a:r>
            <a:r>
              <a:rPr lang="en-US" dirty="0">
                <a:solidFill>
                  <a:srgbClr val="0070C0"/>
                </a:solidFill>
              </a:rPr>
              <a:t>(</a:t>
            </a:r>
            <a:r>
              <a:rPr lang="en-US" i="1" dirty="0">
                <a:solidFill>
                  <a:srgbClr val="0070C0"/>
                </a:solidFill>
              </a:rPr>
              <a:t>X</a:t>
            </a:r>
            <a:r>
              <a:rPr lang="en-US" baseline="-25000" dirty="0">
                <a:solidFill>
                  <a:srgbClr val="0070C0"/>
                </a:solidFill>
              </a:rPr>
              <a:t>0</a:t>
            </a:r>
            <a:r>
              <a:rPr lang="en-US" dirty="0">
                <a:solidFill>
                  <a:srgbClr val="0070C0"/>
                </a:solidFill>
              </a:rPr>
              <a:t>=</a:t>
            </a:r>
            <a:r>
              <a:rPr lang="en-US" i="1" dirty="0">
                <a:solidFill>
                  <a:srgbClr val="0070C0"/>
                </a:solidFill>
              </a:rPr>
              <a:t>n</a:t>
            </a:r>
            <a:r>
              <a:rPr lang="en-US" dirty="0">
                <a:solidFill>
                  <a:srgbClr val="0070C0"/>
                </a:solidFill>
              </a:rPr>
              <a:t>) </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2</a:t>
            </a:r>
            <a:r>
              <a:rPr lang="en-US" dirty="0">
                <a:solidFill>
                  <a:srgbClr val="0070C0"/>
                </a:solidFill>
              </a:rPr>
              <a:t>=0)</a:t>
            </a:r>
            <a:endParaRPr lang="zh-CN" altLang="en-US" dirty="0">
              <a:solidFill>
                <a:srgbClr val="0070C0"/>
              </a:solidFill>
            </a:endParaRPr>
          </a:p>
          <a:p>
            <a:pPr>
              <a:defRPr/>
            </a:pPr>
            <a:r>
              <a:rPr lang="en-US" i="1" dirty="0">
                <a:solidFill>
                  <a:srgbClr val="0070C0"/>
                </a:solidFill>
              </a:rPr>
              <a:t>                    r</a:t>
            </a:r>
            <a:r>
              <a:rPr lang="en-US" baseline="-25000" dirty="0">
                <a:solidFill>
                  <a:srgbClr val="0070C0"/>
                </a:solidFill>
              </a:rPr>
              <a:t>2</a:t>
            </a:r>
            <a:r>
              <a:rPr lang="en-US" dirty="0">
                <a:solidFill>
                  <a:srgbClr val="0070C0"/>
                </a:solidFill>
              </a:rPr>
              <a:t>:  (</a:t>
            </a:r>
            <a:r>
              <a:rPr lang="en-US" i="1" dirty="0">
                <a:solidFill>
                  <a:srgbClr val="0070C0"/>
                </a:solidFill>
              </a:rPr>
              <a:t>X</a:t>
            </a:r>
            <a:r>
              <a:rPr lang="en-US" baseline="-25000" dirty="0">
                <a:solidFill>
                  <a:srgbClr val="0070C0"/>
                </a:solidFill>
              </a:rPr>
              <a:t>0</a:t>
            </a:r>
            <a:r>
              <a:rPr lang="en-US" dirty="0">
                <a:solidFill>
                  <a:srgbClr val="0070C0"/>
                </a:solidFill>
              </a:rPr>
              <a:t>==0)</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4</a:t>
            </a:r>
            <a:r>
              <a:rPr lang="en-US" dirty="0">
                <a:solidFill>
                  <a:srgbClr val="0070C0"/>
                </a:solidFill>
              </a:rPr>
              <a:t>==</a:t>
            </a:r>
            <a:r>
              <a:rPr lang="en-US" i="1" dirty="0">
                <a:solidFill>
                  <a:srgbClr val="0070C0"/>
                </a:solidFill>
              </a:rPr>
              <a:t>n</a:t>
            </a:r>
            <a:r>
              <a:rPr lang="en-US" dirty="0">
                <a:solidFill>
                  <a:srgbClr val="0070C0"/>
                </a:solidFill>
              </a:rPr>
              <a:t>)</a:t>
            </a:r>
            <a:r>
              <a:rPr lang="en-US" dirty="0">
                <a:solidFill>
                  <a:srgbClr val="0070C0"/>
                </a:solidFill>
                <a:sym typeface="Symbol"/>
              </a:rPr>
              <a:t></a:t>
            </a:r>
            <a:r>
              <a:rPr lang="en-US" i="1" dirty="0">
                <a:solidFill>
                  <a:srgbClr val="0070C0"/>
                </a:solidFill>
              </a:rPr>
              <a:t> </a:t>
            </a:r>
            <a:r>
              <a:rPr lang="en-US" dirty="0">
                <a:solidFill>
                  <a:srgbClr val="0070C0"/>
                </a:solidFill>
              </a:rPr>
              <a:t>(</a:t>
            </a:r>
            <a:r>
              <a:rPr lang="en-US" i="1" dirty="0">
                <a:solidFill>
                  <a:srgbClr val="0070C0"/>
                </a:solidFill>
              </a:rPr>
              <a:t>X</a:t>
            </a:r>
            <a:r>
              <a:rPr lang="en-US" baseline="-25000" dirty="0">
                <a:solidFill>
                  <a:srgbClr val="0070C0"/>
                </a:solidFill>
              </a:rPr>
              <a:t>0</a:t>
            </a:r>
            <a:r>
              <a:rPr lang="en-US" dirty="0">
                <a:solidFill>
                  <a:srgbClr val="0070C0"/>
                </a:solidFill>
              </a:rPr>
              <a:t>=</a:t>
            </a:r>
            <a:r>
              <a:rPr lang="en-US" i="1" dirty="0">
                <a:solidFill>
                  <a:srgbClr val="0070C0"/>
                </a:solidFill>
              </a:rPr>
              <a:t>n</a:t>
            </a:r>
            <a:r>
              <a:rPr lang="en-US" dirty="0">
                <a:solidFill>
                  <a:srgbClr val="0070C0"/>
                </a:solidFill>
              </a:rPr>
              <a:t>) </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4</a:t>
            </a:r>
            <a:r>
              <a:rPr lang="en-US" dirty="0">
                <a:solidFill>
                  <a:srgbClr val="0070C0"/>
                </a:solidFill>
              </a:rPr>
              <a:t>=0)</a:t>
            </a:r>
            <a:endParaRPr lang="zh-CN" altLang="en-US" dirty="0">
              <a:solidFill>
                <a:srgbClr val="0070C0"/>
              </a:solidFill>
            </a:endParaRPr>
          </a:p>
          <a:p>
            <a:pPr>
              <a:defRPr/>
            </a:pPr>
            <a:r>
              <a:rPr lang="en-US" i="1" dirty="0">
                <a:solidFill>
                  <a:srgbClr val="0070C0"/>
                </a:solidFill>
              </a:rPr>
              <a:t>                    r</a:t>
            </a:r>
            <a:r>
              <a:rPr lang="en-US" baseline="-25000" dirty="0">
                <a:solidFill>
                  <a:srgbClr val="0070C0"/>
                </a:solidFill>
              </a:rPr>
              <a:t>3</a:t>
            </a:r>
            <a:r>
              <a:rPr lang="en-US" dirty="0">
                <a:solidFill>
                  <a:srgbClr val="0070C0"/>
                </a:solidFill>
              </a:rPr>
              <a:t>:  (</a:t>
            </a:r>
            <a:r>
              <a:rPr lang="en-US" i="1" dirty="0">
                <a:solidFill>
                  <a:srgbClr val="0070C0"/>
                </a:solidFill>
              </a:rPr>
              <a:t>X</a:t>
            </a:r>
            <a:r>
              <a:rPr lang="en-US" baseline="-25000" dirty="0">
                <a:solidFill>
                  <a:srgbClr val="0070C0"/>
                </a:solidFill>
              </a:rPr>
              <a:t>0</a:t>
            </a:r>
            <a:r>
              <a:rPr lang="en-US" dirty="0">
                <a:solidFill>
                  <a:srgbClr val="0070C0"/>
                </a:solidFill>
              </a:rPr>
              <a:t>==0)</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6</a:t>
            </a:r>
            <a:r>
              <a:rPr lang="en-US" dirty="0">
                <a:solidFill>
                  <a:srgbClr val="0070C0"/>
                </a:solidFill>
              </a:rPr>
              <a:t>==</a:t>
            </a:r>
            <a:r>
              <a:rPr lang="en-US" i="1" dirty="0">
                <a:solidFill>
                  <a:srgbClr val="0070C0"/>
                </a:solidFill>
              </a:rPr>
              <a:t>n</a:t>
            </a:r>
            <a:r>
              <a:rPr lang="en-US" dirty="0">
                <a:solidFill>
                  <a:srgbClr val="0070C0"/>
                </a:solidFill>
              </a:rPr>
              <a:t>)</a:t>
            </a:r>
            <a:r>
              <a:rPr lang="en-US" dirty="0">
                <a:solidFill>
                  <a:srgbClr val="0070C0"/>
                </a:solidFill>
                <a:sym typeface="Symbol"/>
              </a:rPr>
              <a:t></a:t>
            </a:r>
            <a:r>
              <a:rPr lang="en-US" i="1" dirty="0">
                <a:solidFill>
                  <a:srgbClr val="0070C0"/>
                </a:solidFill>
              </a:rPr>
              <a:t> </a:t>
            </a:r>
            <a:r>
              <a:rPr lang="en-US" dirty="0">
                <a:solidFill>
                  <a:srgbClr val="0070C0"/>
                </a:solidFill>
              </a:rPr>
              <a:t>(</a:t>
            </a:r>
            <a:r>
              <a:rPr lang="en-US" i="1" dirty="0">
                <a:solidFill>
                  <a:srgbClr val="0070C0"/>
                </a:solidFill>
              </a:rPr>
              <a:t>X</a:t>
            </a:r>
            <a:r>
              <a:rPr lang="en-US" baseline="-25000" dirty="0">
                <a:solidFill>
                  <a:srgbClr val="0070C0"/>
                </a:solidFill>
              </a:rPr>
              <a:t>0</a:t>
            </a:r>
            <a:r>
              <a:rPr lang="en-US" dirty="0">
                <a:solidFill>
                  <a:srgbClr val="0070C0"/>
                </a:solidFill>
              </a:rPr>
              <a:t>=</a:t>
            </a:r>
            <a:r>
              <a:rPr lang="en-US" i="1" dirty="0">
                <a:solidFill>
                  <a:srgbClr val="0070C0"/>
                </a:solidFill>
              </a:rPr>
              <a:t>n</a:t>
            </a:r>
            <a:r>
              <a:rPr lang="en-US" dirty="0">
                <a:solidFill>
                  <a:srgbClr val="0070C0"/>
                </a:solidFill>
              </a:rPr>
              <a:t>) </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6</a:t>
            </a:r>
            <a:r>
              <a:rPr lang="en-US" dirty="0">
                <a:solidFill>
                  <a:srgbClr val="0070C0"/>
                </a:solidFill>
              </a:rPr>
              <a:t>=0)</a:t>
            </a:r>
            <a:endParaRPr lang="zh-CN" altLang="en-US" dirty="0">
              <a:solidFill>
                <a:srgbClr val="0070C0"/>
              </a:solidFill>
            </a:endParaRPr>
          </a:p>
          <a:p>
            <a:pPr>
              <a:defRPr/>
            </a:pPr>
            <a:r>
              <a:rPr lang="en-US" i="1" dirty="0">
                <a:solidFill>
                  <a:srgbClr val="0070C0"/>
                </a:solidFill>
              </a:rPr>
              <a:t>                    r</a:t>
            </a:r>
            <a:r>
              <a:rPr lang="en-US" baseline="-25000" dirty="0">
                <a:solidFill>
                  <a:srgbClr val="0070C0"/>
                </a:solidFill>
              </a:rPr>
              <a:t>4</a:t>
            </a:r>
            <a:r>
              <a:rPr lang="en-US" dirty="0">
                <a:solidFill>
                  <a:srgbClr val="0070C0"/>
                </a:solidFill>
              </a:rPr>
              <a:t>:  (</a:t>
            </a:r>
            <a:r>
              <a:rPr lang="en-US" i="1" dirty="0">
                <a:solidFill>
                  <a:srgbClr val="0070C0"/>
                </a:solidFill>
              </a:rPr>
              <a:t>X</a:t>
            </a:r>
            <a:r>
              <a:rPr lang="en-US" baseline="-25000" dirty="0">
                <a:solidFill>
                  <a:srgbClr val="0070C0"/>
                </a:solidFill>
              </a:rPr>
              <a:t>0</a:t>
            </a:r>
            <a:r>
              <a:rPr lang="en-US" dirty="0">
                <a:solidFill>
                  <a:srgbClr val="0070C0"/>
                </a:solidFill>
              </a:rPr>
              <a:t>==0)</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8</a:t>
            </a:r>
            <a:r>
              <a:rPr lang="en-US" dirty="0">
                <a:solidFill>
                  <a:srgbClr val="0070C0"/>
                </a:solidFill>
              </a:rPr>
              <a:t>==</a:t>
            </a:r>
            <a:r>
              <a:rPr lang="en-US" i="1" dirty="0">
                <a:solidFill>
                  <a:srgbClr val="0070C0"/>
                </a:solidFill>
              </a:rPr>
              <a:t>n</a:t>
            </a:r>
            <a:r>
              <a:rPr lang="en-US" dirty="0">
                <a:solidFill>
                  <a:srgbClr val="0070C0"/>
                </a:solidFill>
              </a:rPr>
              <a:t>)</a:t>
            </a:r>
            <a:r>
              <a:rPr lang="en-US" dirty="0">
                <a:solidFill>
                  <a:srgbClr val="0070C0"/>
                </a:solidFill>
                <a:sym typeface="Symbol"/>
              </a:rPr>
              <a:t></a:t>
            </a:r>
            <a:r>
              <a:rPr lang="en-US" i="1" dirty="0">
                <a:solidFill>
                  <a:srgbClr val="0070C0"/>
                </a:solidFill>
              </a:rPr>
              <a:t> </a:t>
            </a:r>
            <a:r>
              <a:rPr lang="en-US" dirty="0">
                <a:solidFill>
                  <a:srgbClr val="0070C0"/>
                </a:solidFill>
              </a:rPr>
              <a:t>(</a:t>
            </a:r>
            <a:r>
              <a:rPr lang="en-US" i="1" dirty="0">
                <a:solidFill>
                  <a:srgbClr val="0070C0"/>
                </a:solidFill>
              </a:rPr>
              <a:t>X</a:t>
            </a:r>
            <a:r>
              <a:rPr lang="en-US" baseline="-25000" dirty="0">
                <a:solidFill>
                  <a:srgbClr val="0070C0"/>
                </a:solidFill>
              </a:rPr>
              <a:t>0</a:t>
            </a:r>
            <a:r>
              <a:rPr lang="en-US" dirty="0">
                <a:solidFill>
                  <a:srgbClr val="0070C0"/>
                </a:solidFill>
              </a:rPr>
              <a:t>=</a:t>
            </a:r>
            <a:r>
              <a:rPr lang="en-US" i="1" dirty="0">
                <a:solidFill>
                  <a:srgbClr val="0070C0"/>
                </a:solidFill>
              </a:rPr>
              <a:t>n</a:t>
            </a:r>
            <a:r>
              <a:rPr lang="en-US" dirty="0">
                <a:solidFill>
                  <a:srgbClr val="0070C0"/>
                </a:solidFill>
              </a:rPr>
              <a:t>) </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8</a:t>
            </a:r>
            <a:r>
              <a:rPr lang="en-US" dirty="0">
                <a:solidFill>
                  <a:srgbClr val="0070C0"/>
                </a:solidFill>
              </a:rPr>
              <a:t>=0)</a:t>
            </a:r>
          </a:p>
          <a:p>
            <a:pPr>
              <a:spcBef>
                <a:spcPts val="1200"/>
              </a:spcBef>
              <a:defRPr/>
            </a:pPr>
            <a:r>
              <a:rPr lang="en-US" dirty="0">
                <a:solidFill>
                  <a:srgbClr val="0070C0"/>
                </a:solidFill>
              </a:rPr>
              <a:t>    </a:t>
            </a:r>
            <a:r>
              <a:rPr lang="en-US" dirty="0">
                <a:solidFill>
                  <a:srgbClr val="0070C0"/>
                </a:solidFill>
                <a:latin typeface="方正姚体" pitchFamily="2" charset="-122"/>
                <a:ea typeface="方正姚体" pitchFamily="2" charset="-122"/>
              </a:rPr>
              <a:t>1</a:t>
            </a:r>
            <a:r>
              <a:rPr lang="zh-CN" altLang="en-US" dirty="0">
                <a:solidFill>
                  <a:srgbClr val="0070C0"/>
                </a:solidFill>
                <a:latin typeface="方正姚体" pitchFamily="2" charset="-122"/>
                <a:ea typeface="方正姚体" pitchFamily="2" charset="-122"/>
              </a:rPr>
              <a:t>组规则</a:t>
            </a:r>
            <a:r>
              <a:rPr lang="zh-CN" altLang="en-US" dirty="0">
                <a:solidFill>
                  <a:srgbClr val="0070C0"/>
                </a:solidFill>
              </a:rPr>
              <a:t>：</a:t>
            </a:r>
            <a:endParaRPr lang="en-US" altLang="zh-CN" dirty="0">
              <a:solidFill>
                <a:srgbClr val="0070C0"/>
              </a:solidFill>
            </a:endParaRPr>
          </a:p>
          <a:p>
            <a:pPr>
              <a:defRPr/>
            </a:pPr>
            <a:r>
              <a:rPr lang="en-US" i="1" dirty="0">
                <a:solidFill>
                  <a:srgbClr val="0070C0"/>
                </a:solidFill>
              </a:rPr>
              <a:t>                    r</a:t>
            </a:r>
            <a:r>
              <a:rPr lang="en-US" baseline="-25000" dirty="0">
                <a:solidFill>
                  <a:srgbClr val="0070C0"/>
                </a:solidFill>
              </a:rPr>
              <a:t>5</a:t>
            </a:r>
            <a:r>
              <a:rPr lang="en-US" dirty="0">
                <a:solidFill>
                  <a:srgbClr val="0070C0"/>
                </a:solidFill>
              </a:rPr>
              <a:t>:  (</a:t>
            </a:r>
            <a:r>
              <a:rPr lang="en-US" i="1" dirty="0">
                <a:solidFill>
                  <a:srgbClr val="0070C0"/>
                </a:solidFill>
              </a:rPr>
              <a:t>X</a:t>
            </a:r>
            <a:r>
              <a:rPr lang="en-US" baseline="-25000" dirty="0">
                <a:solidFill>
                  <a:srgbClr val="0070C0"/>
                </a:solidFill>
              </a:rPr>
              <a:t>1</a:t>
            </a:r>
            <a:r>
              <a:rPr lang="en-US" dirty="0">
                <a:solidFill>
                  <a:srgbClr val="0070C0"/>
                </a:solidFill>
              </a:rPr>
              <a:t>==0)</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2</a:t>
            </a:r>
            <a:r>
              <a:rPr lang="en-US" dirty="0">
                <a:solidFill>
                  <a:srgbClr val="0070C0"/>
                </a:solidFill>
              </a:rPr>
              <a:t>==</a:t>
            </a:r>
            <a:r>
              <a:rPr lang="en-US" i="1" dirty="0">
                <a:solidFill>
                  <a:srgbClr val="0070C0"/>
                </a:solidFill>
              </a:rPr>
              <a:t>n</a:t>
            </a:r>
            <a:r>
              <a:rPr lang="en-US" dirty="0">
                <a:solidFill>
                  <a:srgbClr val="0070C0"/>
                </a:solidFill>
              </a:rPr>
              <a:t>)</a:t>
            </a:r>
            <a:r>
              <a:rPr lang="en-US" dirty="0">
                <a:solidFill>
                  <a:srgbClr val="0070C0"/>
                </a:solidFill>
                <a:sym typeface="Symbol"/>
              </a:rPr>
              <a:t></a:t>
            </a:r>
            <a:r>
              <a:rPr lang="en-US" i="1" dirty="0">
                <a:solidFill>
                  <a:srgbClr val="0070C0"/>
                </a:solidFill>
              </a:rPr>
              <a:t> </a:t>
            </a:r>
            <a:r>
              <a:rPr lang="en-US" dirty="0">
                <a:solidFill>
                  <a:srgbClr val="0070C0"/>
                </a:solidFill>
              </a:rPr>
              <a:t>(</a:t>
            </a:r>
            <a:r>
              <a:rPr lang="en-US" i="1" dirty="0">
                <a:solidFill>
                  <a:srgbClr val="0070C0"/>
                </a:solidFill>
              </a:rPr>
              <a:t>X</a:t>
            </a:r>
            <a:r>
              <a:rPr lang="en-US" baseline="-25000" dirty="0">
                <a:solidFill>
                  <a:srgbClr val="0070C0"/>
                </a:solidFill>
              </a:rPr>
              <a:t>1</a:t>
            </a:r>
            <a:r>
              <a:rPr lang="en-US" dirty="0">
                <a:solidFill>
                  <a:srgbClr val="0070C0"/>
                </a:solidFill>
              </a:rPr>
              <a:t>=</a:t>
            </a:r>
            <a:r>
              <a:rPr lang="en-US" i="1" dirty="0">
                <a:solidFill>
                  <a:srgbClr val="0070C0"/>
                </a:solidFill>
              </a:rPr>
              <a:t>n</a:t>
            </a:r>
            <a:r>
              <a:rPr lang="en-US" dirty="0">
                <a:solidFill>
                  <a:srgbClr val="0070C0"/>
                </a:solidFill>
              </a:rPr>
              <a:t>) </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2</a:t>
            </a:r>
            <a:r>
              <a:rPr lang="en-US" dirty="0">
                <a:solidFill>
                  <a:srgbClr val="0070C0"/>
                </a:solidFill>
              </a:rPr>
              <a:t>=0)</a:t>
            </a:r>
            <a:endParaRPr lang="zh-CN" altLang="en-US" dirty="0">
              <a:solidFill>
                <a:srgbClr val="0070C0"/>
              </a:solidFill>
            </a:endParaRPr>
          </a:p>
          <a:p>
            <a:pPr>
              <a:defRPr/>
            </a:pPr>
            <a:r>
              <a:rPr lang="en-US" i="1" dirty="0">
                <a:solidFill>
                  <a:srgbClr val="0070C0"/>
                </a:solidFill>
              </a:rPr>
              <a:t>                    r</a:t>
            </a:r>
            <a:r>
              <a:rPr lang="en-US" baseline="-25000" dirty="0">
                <a:solidFill>
                  <a:srgbClr val="0070C0"/>
                </a:solidFill>
              </a:rPr>
              <a:t>6</a:t>
            </a:r>
            <a:r>
              <a:rPr lang="en-US" dirty="0">
                <a:solidFill>
                  <a:srgbClr val="0070C0"/>
                </a:solidFill>
              </a:rPr>
              <a:t>:  (</a:t>
            </a:r>
            <a:r>
              <a:rPr lang="en-US" i="1" dirty="0" smtClean="0">
                <a:solidFill>
                  <a:srgbClr val="0070C0"/>
                </a:solidFill>
              </a:rPr>
              <a:t>X</a:t>
            </a:r>
            <a:r>
              <a:rPr lang="en-US" baseline="-25000" dirty="0" smtClean="0">
                <a:solidFill>
                  <a:srgbClr val="0070C0"/>
                </a:solidFill>
              </a:rPr>
              <a:t>1</a:t>
            </a:r>
            <a:r>
              <a:rPr lang="en-US" dirty="0" smtClean="0">
                <a:solidFill>
                  <a:srgbClr val="0070C0"/>
                </a:solidFill>
              </a:rPr>
              <a:t>==</a:t>
            </a:r>
            <a:r>
              <a:rPr lang="en-US" dirty="0">
                <a:solidFill>
                  <a:srgbClr val="0070C0"/>
                </a:solidFill>
              </a:rPr>
              <a:t>0)</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8</a:t>
            </a:r>
            <a:r>
              <a:rPr lang="en-US" dirty="0">
                <a:solidFill>
                  <a:srgbClr val="0070C0"/>
                </a:solidFill>
              </a:rPr>
              <a:t>==</a:t>
            </a:r>
            <a:r>
              <a:rPr lang="en-US" i="1" dirty="0">
                <a:solidFill>
                  <a:srgbClr val="0070C0"/>
                </a:solidFill>
              </a:rPr>
              <a:t>n</a:t>
            </a:r>
            <a:r>
              <a:rPr lang="en-US" dirty="0">
                <a:solidFill>
                  <a:srgbClr val="0070C0"/>
                </a:solidFill>
              </a:rPr>
              <a:t>)</a:t>
            </a:r>
            <a:r>
              <a:rPr lang="en-US" dirty="0">
                <a:solidFill>
                  <a:srgbClr val="0070C0"/>
                </a:solidFill>
                <a:sym typeface="Symbol"/>
              </a:rPr>
              <a:t></a:t>
            </a:r>
            <a:r>
              <a:rPr lang="en-US" i="1" dirty="0">
                <a:solidFill>
                  <a:srgbClr val="0070C0"/>
                </a:solidFill>
              </a:rPr>
              <a:t> </a:t>
            </a:r>
            <a:r>
              <a:rPr lang="en-US" dirty="0">
                <a:solidFill>
                  <a:srgbClr val="0070C0"/>
                </a:solidFill>
              </a:rPr>
              <a:t>(</a:t>
            </a:r>
            <a:r>
              <a:rPr lang="en-US" i="1" dirty="0" smtClean="0">
                <a:solidFill>
                  <a:srgbClr val="0070C0"/>
                </a:solidFill>
              </a:rPr>
              <a:t>X</a:t>
            </a:r>
            <a:r>
              <a:rPr lang="en-US" baseline="-25000" dirty="0" smtClean="0">
                <a:solidFill>
                  <a:srgbClr val="0070C0"/>
                </a:solidFill>
              </a:rPr>
              <a:t>1</a:t>
            </a:r>
            <a:r>
              <a:rPr lang="en-US" dirty="0" smtClean="0">
                <a:solidFill>
                  <a:srgbClr val="0070C0"/>
                </a:solidFill>
              </a:rPr>
              <a:t>=</a:t>
            </a:r>
            <a:r>
              <a:rPr lang="en-US" i="1" dirty="0" smtClean="0">
                <a:solidFill>
                  <a:srgbClr val="0070C0"/>
                </a:solidFill>
              </a:rPr>
              <a:t>n</a:t>
            </a:r>
            <a:r>
              <a:rPr lang="en-US" dirty="0">
                <a:solidFill>
                  <a:srgbClr val="0070C0"/>
                </a:solidFill>
              </a:rPr>
              <a:t>) </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8</a:t>
            </a:r>
            <a:r>
              <a:rPr lang="en-US" dirty="0">
                <a:solidFill>
                  <a:srgbClr val="0070C0"/>
                </a:solidFill>
              </a:rPr>
              <a:t>=0)</a:t>
            </a:r>
          </a:p>
          <a:p>
            <a:pPr>
              <a:spcBef>
                <a:spcPts val="1200"/>
              </a:spcBef>
              <a:defRPr/>
            </a:pPr>
            <a:r>
              <a:rPr lang="en-US" dirty="0">
                <a:solidFill>
                  <a:srgbClr val="0070C0"/>
                </a:solidFill>
              </a:rPr>
              <a:t>    </a:t>
            </a:r>
            <a:r>
              <a:rPr lang="en-US" dirty="0">
                <a:solidFill>
                  <a:srgbClr val="0070C0"/>
                </a:solidFill>
                <a:latin typeface="方正姚体" pitchFamily="2" charset="-122"/>
                <a:ea typeface="方正姚体" pitchFamily="2" charset="-122"/>
              </a:rPr>
              <a:t>2</a:t>
            </a:r>
            <a:r>
              <a:rPr lang="zh-CN" altLang="en-US" dirty="0">
                <a:solidFill>
                  <a:srgbClr val="0070C0"/>
                </a:solidFill>
                <a:latin typeface="方正姚体" pitchFamily="2" charset="-122"/>
                <a:ea typeface="方正姚体" pitchFamily="2" charset="-122"/>
              </a:rPr>
              <a:t>组规则</a:t>
            </a:r>
            <a:r>
              <a:rPr lang="zh-CN" altLang="en-US" dirty="0">
                <a:solidFill>
                  <a:srgbClr val="0070C0"/>
                </a:solidFill>
              </a:rPr>
              <a:t>：</a:t>
            </a:r>
          </a:p>
          <a:p>
            <a:pPr>
              <a:defRPr/>
            </a:pPr>
            <a:r>
              <a:rPr lang="en-US" i="1" dirty="0">
                <a:solidFill>
                  <a:srgbClr val="0070C0"/>
                </a:solidFill>
              </a:rPr>
              <a:t>                    r</a:t>
            </a:r>
            <a:r>
              <a:rPr lang="en-US" baseline="-25000" dirty="0">
                <a:solidFill>
                  <a:srgbClr val="0070C0"/>
                </a:solidFill>
              </a:rPr>
              <a:t>7</a:t>
            </a:r>
            <a:r>
              <a:rPr lang="en-US" dirty="0">
                <a:solidFill>
                  <a:srgbClr val="0070C0"/>
                </a:solidFill>
              </a:rPr>
              <a:t>:  (</a:t>
            </a:r>
            <a:r>
              <a:rPr lang="en-US" i="1" dirty="0">
                <a:solidFill>
                  <a:srgbClr val="0070C0"/>
                </a:solidFill>
              </a:rPr>
              <a:t>X</a:t>
            </a:r>
            <a:r>
              <a:rPr lang="en-US" baseline="-25000" dirty="0">
                <a:solidFill>
                  <a:srgbClr val="0070C0"/>
                </a:solidFill>
              </a:rPr>
              <a:t>2</a:t>
            </a:r>
            <a:r>
              <a:rPr lang="en-US" dirty="0">
                <a:solidFill>
                  <a:srgbClr val="0070C0"/>
                </a:solidFill>
              </a:rPr>
              <a:t>==0)</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1</a:t>
            </a:r>
            <a:r>
              <a:rPr lang="en-US" dirty="0">
                <a:solidFill>
                  <a:srgbClr val="0070C0"/>
                </a:solidFill>
              </a:rPr>
              <a:t>==</a:t>
            </a:r>
            <a:r>
              <a:rPr lang="en-US" i="1" dirty="0">
                <a:solidFill>
                  <a:srgbClr val="0070C0"/>
                </a:solidFill>
              </a:rPr>
              <a:t>n</a:t>
            </a:r>
            <a:r>
              <a:rPr lang="en-US" dirty="0">
                <a:solidFill>
                  <a:srgbClr val="0070C0"/>
                </a:solidFill>
              </a:rPr>
              <a:t>)</a:t>
            </a:r>
            <a:r>
              <a:rPr lang="en-US" dirty="0">
                <a:solidFill>
                  <a:srgbClr val="0070C0"/>
                </a:solidFill>
                <a:sym typeface="Symbol"/>
              </a:rPr>
              <a:t></a:t>
            </a:r>
            <a:r>
              <a:rPr lang="en-US" i="1" dirty="0">
                <a:solidFill>
                  <a:srgbClr val="0070C0"/>
                </a:solidFill>
              </a:rPr>
              <a:t> </a:t>
            </a:r>
            <a:r>
              <a:rPr lang="en-US" dirty="0">
                <a:solidFill>
                  <a:srgbClr val="0070C0"/>
                </a:solidFill>
              </a:rPr>
              <a:t>(</a:t>
            </a:r>
            <a:r>
              <a:rPr lang="en-US" i="1" dirty="0">
                <a:solidFill>
                  <a:srgbClr val="0070C0"/>
                </a:solidFill>
              </a:rPr>
              <a:t>X</a:t>
            </a:r>
            <a:r>
              <a:rPr lang="en-US" baseline="-25000" dirty="0">
                <a:solidFill>
                  <a:srgbClr val="0070C0"/>
                </a:solidFill>
              </a:rPr>
              <a:t>2</a:t>
            </a:r>
            <a:r>
              <a:rPr lang="en-US" dirty="0">
                <a:solidFill>
                  <a:srgbClr val="0070C0"/>
                </a:solidFill>
              </a:rPr>
              <a:t>=</a:t>
            </a:r>
            <a:r>
              <a:rPr lang="en-US" i="1" dirty="0">
                <a:solidFill>
                  <a:srgbClr val="0070C0"/>
                </a:solidFill>
              </a:rPr>
              <a:t>n</a:t>
            </a:r>
            <a:r>
              <a:rPr lang="en-US" dirty="0">
                <a:solidFill>
                  <a:srgbClr val="0070C0"/>
                </a:solidFill>
              </a:rPr>
              <a:t>) </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1</a:t>
            </a:r>
            <a:r>
              <a:rPr lang="en-US" dirty="0">
                <a:solidFill>
                  <a:srgbClr val="0070C0"/>
                </a:solidFill>
              </a:rPr>
              <a:t>=0)</a:t>
            </a:r>
            <a:endParaRPr lang="zh-CN" altLang="en-US" dirty="0">
              <a:solidFill>
                <a:srgbClr val="0070C0"/>
              </a:solidFill>
            </a:endParaRPr>
          </a:p>
          <a:p>
            <a:pPr>
              <a:defRPr/>
            </a:pPr>
            <a:r>
              <a:rPr lang="en-US" i="1" dirty="0">
                <a:solidFill>
                  <a:srgbClr val="0070C0"/>
                </a:solidFill>
              </a:rPr>
              <a:t>                    r</a:t>
            </a:r>
            <a:r>
              <a:rPr lang="en-US" baseline="-25000" dirty="0">
                <a:solidFill>
                  <a:srgbClr val="0070C0"/>
                </a:solidFill>
              </a:rPr>
              <a:t>8</a:t>
            </a:r>
            <a:r>
              <a:rPr lang="en-US" dirty="0">
                <a:solidFill>
                  <a:srgbClr val="0070C0"/>
                </a:solidFill>
              </a:rPr>
              <a:t>:  (</a:t>
            </a:r>
            <a:r>
              <a:rPr lang="en-US" i="1" dirty="0">
                <a:solidFill>
                  <a:srgbClr val="0070C0"/>
                </a:solidFill>
              </a:rPr>
              <a:t>X</a:t>
            </a:r>
            <a:r>
              <a:rPr lang="en-US" baseline="-25000" dirty="0">
                <a:solidFill>
                  <a:srgbClr val="0070C0"/>
                </a:solidFill>
              </a:rPr>
              <a:t>2</a:t>
            </a:r>
            <a:r>
              <a:rPr lang="en-US" dirty="0">
                <a:solidFill>
                  <a:srgbClr val="0070C0"/>
                </a:solidFill>
              </a:rPr>
              <a:t>==0)</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3</a:t>
            </a:r>
            <a:r>
              <a:rPr lang="en-US" dirty="0">
                <a:solidFill>
                  <a:srgbClr val="0070C0"/>
                </a:solidFill>
              </a:rPr>
              <a:t>==</a:t>
            </a:r>
            <a:r>
              <a:rPr lang="en-US" i="1" dirty="0">
                <a:solidFill>
                  <a:srgbClr val="0070C0"/>
                </a:solidFill>
              </a:rPr>
              <a:t>n</a:t>
            </a:r>
            <a:r>
              <a:rPr lang="en-US" dirty="0">
                <a:solidFill>
                  <a:srgbClr val="0070C0"/>
                </a:solidFill>
              </a:rPr>
              <a:t>)</a:t>
            </a:r>
            <a:r>
              <a:rPr lang="en-US" dirty="0">
                <a:solidFill>
                  <a:srgbClr val="0070C0"/>
                </a:solidFill>
                <a:sym typeface="Symbol"/>
              </a:rPr>
              <a:t></a:t>
            </a:r>
            <a:r>
              <a:rPr lang="en-US" i="1" dirty="0">
                <a:solidFill>
                  <a:srgbClr val="0070C0"/>
                </a:solidFill>
              </a:rPr>
              <a:t> </a:t>
            </a:r>
            <a:r>
              <a:rPr lang="en-US" dirty="0">
                <a:solidFill>
                  <a:srgbClr val="0070C0"/>
                </a:solidFill>
              </a:rPr>
              <a:t>(</a:t>
            </a:r>
            <a:r>
              <a:rPr lang="en-US" i="1" dirty="0">
                <a:solidFill>
                  <a:srgbClr val="0070C0"/>
                </a:solidFill>
              </a:rPr>
              <a:t>X</a:t>
            </a:r>
            <a:r>
              <a:rPr lang="en-US" baseline="-25000" dirty="0">
                <a:solidFill>
                  <a:srgbClr val="0070C0"/>
                </a:solidFill>
              </a:rPr>
              <a:t>2</a:t>
            </a:r>
            <a:r>
              <a:rPr lang="en-US" dirty="0">
                <a:solidFill>
                  <a:srgbClr val="0070C0"/>
                </a:solidFill>
              </a:rPr>
              <a:t>=</a:t>
            </a:r>
            <a:r>
              <a:rPr lang="en-US" i="1" dirty="0">
                <a:solidFill>
                  <a:srgbClr val="0070C0"/>
                </a:solidFill>
              </a:rPr>
              <a:t>n</a:t>
            </a:r>
            <a:r>
              <a:rPr lang="en-US" dirty="0">
                <a:solidFill>
                  <a:srgbClr val="0070C0"/>
                </a:solidFill>
              </a:rPr>
              <a:t>) </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3</a:t>
            </a:r>
            <a:r>
              <a:rPr lang="en-US" dirty="0">
                <a:solidFill>
                  <a:srgbClr val="0070C0"/>
                </a:solidFill>
              </a:rPr>
              <a:t>=0)</a:t>
            </a:r>
            <a:endParaRPr lang="zh-CN" altLang="en-US" dirty="0">
              <a:solidFill>
                <a:srgbClr val="0070C0"/>
              </a:solidFill>
            </a:endParaRPr>
          </a:p>
          <a:p>
            <a:pPr>
              <a:defRPr/>
            </a:pPr>
            <a:r>
              <a:rPr lang="en-US" i="1" dirty="0">
                <a:solidFill>
                  <a:srgbClr val="0070C0"/>
                </a:solidFill>
              </a:rPr>
              <a:t>                    r</a:t>
            </a:r>
            <a:r>
              <a:rPr lang="en-US" baseline="-25000" dirty="0">
                <a:solidFill>
                  <a:srgbClr val="0070C0"/>
                </a:solidFill>
              </a:rPr>
              <a:t>9</a:t>
            </a:r>
            <a:r>
              <a:rPr lang="en-US" dirty="0">
                <a:solidFill>
                  <a:srgbClr val="0070C0"/>
                </a:solidFill>
              </a:rPr>
              <a:t>:  (</a:t>
            </a:r>
            <a:r>
              <a:rPr lang="en-US" i="1" dirty="0">
                <a:solidFill>
                  <a:srgbClr val="0070C0"/>
                </a:solidFill>
              </a:rPr>
              <a:t>X</a:t>
            </a:r>
            <a:r>
              <a:rPr lang="en-US" baseline="-25000" dirty="0">
                <a:solidFill>
                  <a:srgbClr val="0070C0"/>
                </a:solidFill>
              </a:rPr>
              <a:t>2</a:t>
            </a:r>
            <a:r>
              <a:rPr lang="en-US" dirty="0">
                <a:solidFill>
                  <a:srgbClr val="0070C0"/>
                </a:solidFill>
              </a:rPr>
              <a:t>==0)</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0</a:t>
            </a:r>
            <a:r>
              <a:rPr lang="en-US" dirty="0">
                <a:solidFill>
                  <a:srgbClr val="0070C0"/>
                </a:solidFill>
              </a:rPr>
              <a:t>==</a:t>
            </a:r>
            <a:r>
              <a:rPr lang="en-US" i="1" dirty="0">
                <a:solidFill>
                  <a:srgbClr val="0070C0"/>
                </a:solidFill>
              </a:rPr>
              <a:t>n</a:t>
            </a:r>
            <a:r>
              <a:rPr lang="en-US" dirty="0">
                <a:solidFill>
                  <a:srgbClr val="0070C0"/>
                </a:solidFill>
              </a:rPr>
              <a:t>)</a:t>
            </a:r>
            <a:r>
              <a:rPr lang="en-US" dirty="0">
                <a:solidFill>
                  <a:srgbClr val="0070C0"/>
                </a:solidFill>
                <a:sym typeface="Symbol"/>
              </a:rPr>
              <a:t></a:t>
            </a:r>
            <a:r>
              <a:rPr lang="en-US" i="1" dirty="0">
                <a:solidFill>
                  <a:srgbClr val="0070C0"/>
                </a:solidFill>
              </a:rPr>
              <a:t> </a:t>
            </a:r>
            <a:r>
              <a:rPr lang="en-US" dirty="0">
                <a:solidFill>
                  <a:srgbClr val="0070C0"/>
                </a:solidFill>
              </a:rPr>
              <a:t>(</a:t>
            </a:r>
            <a:r>
              <a:rPr lang="en-US" i="1" dirty="0">
                <a:solidFill>
                  <a:srgbClr val="0070C0"/>
                </a:solidFill>
              </a:rPr>
              <a:t>X</a:t>
            </a:r>
            <a:r>
              <a:rPr lang="en-US" baseline="-25000" dirty="0">
                <a:solidFill>
                  <a:srgbClr val="0070C0"/>
                </a:solidFill>
              </a:rPr>
              <a:t>2</a:t>
            </a:r>
            <a:r>
              <a:rPr lang="en-US" dirty="0">
                <a:solidFill>
                  <a:srgbClr val="0070C0"/>
                </a:solidFill>
              </a:rPr>
              <a:t>=</a:t>
            </a:r>
            <a:r>
              <a:rPr lang="en-US" i="1" dirty="0">
                <a:solidFill>
                  <a:srgbClr val="0070C0"/>
                </a:solidFill>
              </a:rPr>
              <a:t>n</a:t>
            </a:r>
            <a:r>
              <a:rPr lang="en-US" dirty="0">
                <a:solidFill>
                  <a:srgbClr val="0070C0"/>
                </a:solidFill>
              </a:rPr>
              <a:t>) </a:t>
            </a:r>
            <a:r>
              <a:rPr lang="en-US" dirty="0">
                <a:solidFill>
                  <a:srgbClr val="0070C0"/>
                </a:solidFill>
                <a:sym typeface="Symbol"/>
              </a:rPr>
              <a:t></a:t>
            </a:r>
            <a:r>
              <a:rPr lang="en-US" dirty="0">
                <a:solidFill>
                  <a:srgbClr val="0070C0"/>
                </a:solidFill>
              </a:rPr>
              <a:t>(</a:t>
            </a:r>
            <a:r>
              <a:rPr lang="en-US" i="1" dirty="0">
                <a:solidFill>
                  <a:srgbClr val="0070C0"/>
                </a:solidFill>
              </a:rPr>
              <a:t> X</a:t>
            </a:r>
            <a:r>
              <a:rPr lang="en-US" baseline="-25000" dirty="0">
                <a:solidFill>
                  <a:srgbClr val="0070C0"/>
                </a:solidFill>
              </a:rPr>
              <a:t>0</a:t>
            </a:r>
            <a:r>
              <a:rPr lang="en-US" dirty="0">
                <a:solidFill>
                  <a:srgbClr val="0070C0"/>
                </a:solidFill>
              </a:rPr>
              <a:t>=0)</a:t>
            </a:r>
            <a:endParaRPr lang="zh-CN" altLang="en-US" dirty="0">
              <a:solidFill>
                <a:srgbClr val="0070C0"/>
              </a:solidFill>
            </a:endParaRPr>
          </a:p>
          <a:p>
            <a:pPr indent="266700" eaLnBrk="0" hangingPunct="0">
              <a:defRPr/>
            </a:pPr>
            <a:endParaRPr lang="zh-CN" altLang="en-US" dirty="0">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1"/>
          <p:cNvSpPr txBox="1">
            <a:spLocks noChangeArrowheads="1"/>
          </p:cNvSpPr>
          <p:nvPr/>
        </p:nvSpPr>
        <p:spPr bwMode="auto">
          <a:xfrm>
            <a:off x="1071563" y="1143000"/>
            <a:ext cx="7072312" cy="2862322"/>
          </a:xfrm>
          <a:prstGeom prst="rect">
            <a:avLst/>
          </a:prstGeom>
          <a:noFill/>
          <a:ln w="9525">
            <a:noFill/>
            <a:miter lim="800000"/>
            <a:headEnd/>
            <a:tailEnd/>
          </a:ln>
        </p:spPr>
        <p:txBody>
          <a:bodyPr>
            <a:spAutoFit/>
          </a:bodyPr>
          <a:lstStyle/>
          <a:p>
            <a:pPr>
              <a:lnSpc>
                <a:spcPct val="150000"/>
              </a:lnSpc>
            </a:pPr>
            <a:r>
              <a:rPr lang="en-US" altLang="zh-CN" dirty="0">
                <a:solidFill>
                  <a:srgbClr val="0070C0"/>
                </a:solidFill>
              </a:rPr>
              <a:t>     …</a:t>
            </a:r>
          </a:p>
          <a:p>
            <a:r>
              <a:rPr lang="en-US" altLang="zh-CN" dirty="0">
                <a:solidFill>
                  <a:srgbClr val="0070C0"/>
                </a:solidFill>
                <a:latin typeface="方正姚体" pitchFamily="2" charset="-122"/>
                <a:ea typeface="方正姚体" pitchFamily="2" charset="-122"/>
              </a:rPr>
              <a:t>8</a:t>
            </a:r>
            <a:r>
              <a:rPr lang="zh-CN" altLang="en-US" dirty="0">
                <a:solidFill>
                  <a:srgbClr val="0070C0"/>
                </a:solidFill>
                <a:latin typeface="方正姚体" pitchFamily="2" charset="-122"/>
                <a:ea typeface="方正姚体" pitchFamily="2" charset="-122"/>
              </a:rPr>
              <a:t>组规则</a:t>
            </a:r>
            <a:r>
              <a:rPr lang="en-US" altLang="zh-CN" dirty="0">
                <a:solidFill>
                  <a:srgbClr val="0070C0"/>
                </a:solidFill>
              </a:rPr>
              <a:t>:</a:t>
            </a:r>
          </a:p>
          <a:p>
            <a:r>
              <a:rPr lang="en-US" i="1" dirty="0">
                <a:solidFill>
                  <a:srgbClr val="0070C0"/>
                </a:solidFill>
              </a:rPr>
              <a:t>               </a:t>
            </a:r>
            <a:r>
              <a:rPr lang="en-US" altLang="zh-CN" i="1" dirty="0">
                <a:solidFill>
                  <a:srgbClr val="0070C0"/>
                </a:solidFill>
              </a:rPr>
              <a:t>r</a:t>
            </a:r>
            <a:r>
              <a:rPr lang="en-US" altLang="zh-CN" baseline="-25000" dirty="0">
                <a:solidFill>
                  <a:srgbClr val="0070C0"/>
                </a:solidFill>
              </a:rPr>
              <a:t>22</a:t>
            </a:r>
            <a:r>
              <a:rPr lang="en-US" altLang="zh-CN" dirty="0">
                <a:solidFill>
                  <a:srgbClr val="0070C0"/>
                </a:solidFill>
              </a:rPr>
              <a:t>:  (</a:t>
            </a:r>
            <a:r>
              <a:rPr lang="en-US" altLang="zh-CN" i="1" dirty="0">
                <a:solidFill>
                  <a:srgbClr val="0070C0"/>
                </a:solidFill>
              </a:rPr>
              <a:t>X</a:t>
            </a:r>
            <a:r>
              <a:rPr lang="en-US" altLang="zh-CN" baseline="-25000" dirty="0">
                <a:solidFill>
                  <a:srgbClr val="0070C0"/>
                </a:solidFill>
              </a:rPr>
              <a:t>8</a:t>
            </a:r>
            <a:r>
              <a:rPr lang="en-US" altLang="zh-CN" dirty="0">
                <a:solidFill>
                  <a:srgbClr val="0070C0"/>
                </a:solidFill>
              </a:rPr>
              <a:t>==0)</a:t>
            </a:r>
            <a:r>
              <a:rPr lang="en-US" altLang="zh-CN" dirty="0">
                <a:solidFill>
                  <a:srgbClr val="0070C0"/>
                </a:solidFill>
                <a:sym typeface="Symbol" pitchFamily="18" charset="2"/>
              </a:rPr>
              <a:t></a:t>
            </a:r>
            <a:r>
              <a:rPr lang="en-US" altLang="zh-CN" dirty="0">
                <a:solidFill>
                  <a:srgbClr val="0070C0"/>
                </a:solidFill>
              </a:rPr>
              <a:t>(</a:t>
            </a:r>
            <a:r>
              <a:rPr lang="en-US" altLang="zh-CN" i="1" dirty="0">
                <a:solidFill>
                  <a:srgbClr val="0070C0"/>
                </a:solidFill>
              </a:rPr>
              <a:t> X</a:t>
            </a:r>
            <a:r>
              <a:rPr lang="en-US" altLang="zh-CN" baseline="-25000" dirty="0">
                <a:solidFill>
                  <a:srgbClr val="0070C0"/>
                </a:solidFill>
              </a:rPr>
              <a:t>1</a:t>
            </a:r>
            <a:r>
              <a:rPr lang="en-US" altLang="zh-CN" dirty="0">
                <a:solidFill>
                  <a:srgbClr val="0070C0"/>
                </a:solidFill>
              </a:rPr>
              <a:t>==</a:t>
            </a:r>
            <a:r>
              <a:rPr lang="en-US" altLang="zh-CN" i="1" dirty="0">
                <a:solidFill>
                  <a:srgbClr val="0070C0"/>
                </a:solidFill>
              </a:rPr>
              <a:t>n</a:t>
            </a:r>
            <a:r>
              <a:rPr lang="en-US" altLang="zh-CN" dirty="0">
                <a:solidFill>
                  <a:srgbClr val="0070C0"/>
                </a:solidFill>
              </a:rPr>
              <a:t>)</a:t>
            </a:r>
            <a:r>
              <a:rPr lang="en-US" altLang="zh-CN" dirty="0">
                <a:solidFill>
                  <a:srgbClr val="0070C0"/>
                </a:solidFill>
                <a:sym typeface="Symbol" pitchFamily="18" charset="2"/>
              </a:rPr>
              <a:t></a:t>
            </a:r>
            <a:r>
              <a:rPr lang="en-US" altLang="zh-CN" i="1" dirty="0">
                <a:solidFill>
                  <a:srgbClr val="0070C0"/>
                </a:solidFill>
              </a:rPr>
              <a:t> </a:t>
            </a:r>
            <a:r>
              <a:rPr lang="en-US" altLang="zh-CN" dirty="0">
                <a:solidFill>
                  <a:srgbClr val="0070C0"/>
                </a:solidFill>
              </a:rPr>
              <a:t>(</a:t>
            </a:r>
            <a:r>
              <a:rPr lang="en-US" altLang="zh-CN" i="1" dirty="0">
                <a:solidFill>
                  <a:srgbClr val="0070C0"/>
                </a:solidFill>
              </a:rPr>
              <a:t>X</a:t>
            </a:r>
            <a:r>
              <a:rPr lang="en-US" altLang="zh-CN" baseline="-25000" dirty="0">
                <a:solidFill>
                  <a:srgbClr val="0070C0"/>
                </a:solidFill>
              </a:rPr>
              <a:t>8</a:t>
            </a:r>
            <a:r>
              <a:rPr lang="en-US" altLang="zh-CN" dirty="0">
                <a:solidFill>
                  <a:srgbClr val="0070C0"/>
                </a:solidFill>
              </a:rPr>
              <a:t>=</a:t>
            </a:r>
            <a:r>
              <a:rPr lang="en-US" altLang="zh-CN" i="1" dirty="0">
                <a:solidFill>
                  <a:srgbClr val="0070C0"/>
                </a:solidFill>
              </a:rPr>
              <a:t>n</a:t>
            </a:r>
            <a:r>
              <a:rPr lang="en-US" altLang="zh-CN" dirty="0">
                <a:solidFill>
                  <a:srgbClr val="0070C0"/>
                </a:solidFill>
              </a:rPr>
              <a:t>) </a:t>
            </a:r>
            <a:r>
              <a:rPr lang="en-US" altLang="zh-CN" dirty="0">
                <a:solidFill>
                  <a:srgbClr val="0070C0"/>
                </a:solidFill>
                <a:sym typeface="Symbol" pitchFamily="18" charset="2"/>
              </a:rPr>
              <a:t></a:t>
            </a:r>
            <a:r>
              <a:rPr lang="en-US" altLang="zh-CN" dirty="0">
                <a:solidFill>
                  <a:srgbClr val="0070C0"/>
                </a:solidFill>
              </a:rPr>
              <a:t>(</a:t>
            </a:r>
            <a:r>
              <a:rPr lang="en-US" altLang="zh-CN" i="1" dirty="0">
                <a:solidFill>
                  <a:srgbClr val="0070C0"/>
                </a:solidFill>
              </a:rPr>
              <a:t> X</a:t>
            </a:r>
            <a:r>
              <a:rPr lang="en-US" altLang="zh-CN" baseline="-25000" dirty="0">
                <a:solidFill>
                  <a:srgbClr val="0070C0"/>
                </a:solidFill>
              </a:rPr>
              <a:t>1</a:t>
            </a:r>
            <a:r>
              <a:rPr lang="en-US" altLang="zh-CN" dirty="0">
                <a:solidFill>
                  <a:srgbClr val="0070C0"/>
                </a:solidFill>
              </a:rPr>
              <a:t>=0)</a:t>
            </a:r>
            <a:endParaRPr lang="zh-CN" altLang="en-US" dirty="0">
              <a:solidFill>
                <a:srgbClr val="0070C0"/>
              </a:solidFill>
            </a:endParaRPr>
          </a:p>
          <a:p>
            <a:r>
              <a:rPr lang="en-US" altLang="zh-CN" i="1" dirty="0">
                <a:solidFill>
                  <a:srgbClr val="0070C0"/>
                </a:solidFill>
              </a:rPr>
              <a:t>               r</a:t>
            </a:r>
            <a:r>
              <a:rPr lang="en-US" altLang="zh-CN" baseline="-25000" dirty="0">
                <a:solidFill>
                  <a:srgbClr val="0070C0"/>
                </a:solidFill>
              </a:rPr>
              <a:t>23</a:t>
            </a:r>
            <a:r>
              <a:rPr lang="en-US" altLang="zh-CN" dirty="0">
                <a:solidFill>
                  <a:srgbClr val="0070C0"/>
                </a:solidFill>
              </a:rPr>
              <a:t>:  (</a:t>
            </a:r>
            <a:r>
              <a:rPr lang="en-US" altLang="zh-CN" i="1" dirty="0">
                <a:solidFill>
                  <a:srgbClr val="0070C0"/>
                </a:solidFill>
              </a:rPr>
              <a:t>X</a:t>
            </a:r>
            <a:r>
              <a:rPr lang="en-US" altLang="zh-CN" baseline="-25000" dirty="0">
                <a:solidFill>
                  <a:srgbClr val="0070C0"/>
                </a:solidFill>
              </a:rPr>
              <a:t>8</a:t>
            </a:r>
            <a:r>
              <a:rPr lang="en-US" altLang="zh-CN" dirty="0">
                <a:solidFill>
                  <a:srgbClr val="0070C0"/>
                </a:solidFill>
              </a:rPr>
              <a:t>==0)</a:t>
            </a:r>
            <a:r>
              <a:rPr lang="en-US" altLang="zh-CN" dirty="0">
                <a:solidFill>
                  <a:srgbClr val="0070C0"/>
                </a:solidFill>
                <a:sym typeface="Symbol" pitchFamily="18" charset="2"/>
              </a:rPr>
              <a:t></a:t>
            </a:r>
            <a:r>
              <a:rPr lang="en-US" altLang="zh-CN" dirty="0">
                <a:solidFill>
                  <a:srgbClr val="0070C0"/>
                </a:solidFill>
              </a:rPr>
              <a:t>(</a:t>
            </a:r>
            <a:r>
              <a:rPr lang="en-US" altLang="zh-CN" i="1" dirty="0">
                <a:solidFill>
                  <a:srgbClr val="0070C0"/>
                </a:solidFill>
              </a:rPr>
              <a:t> X</a:t>
            </a:r>
            <a:r>
              <a:rPr lang="en-US" altLang="zh-CN" baseline="-25000" dirty="0">
                <a:solidFill>
                  <a:srgbClr val="0070C0"/>
                </a:solidFill>
              </a:rPr>
              <a:t>0</a:t>
            </a:r>
            <a:r>
              <a:rPr lang="en-US" altLang="zh-CN" dirty="0">
                <a:solidFill>
                  <a:srgbClr val="0070C0"/>
                </a:solidFill>
              </a:rPr>
              <a:t>==</a:t>
            </a:r>
            <a:r>
              <a:rPr lang="en-US" altLang="zh-CN" i="1" dirty="0">
                <a:solidFill>
                  <a:srgbClr val="0070C0"/>
                </a:solidFill>
              </a:rPr>
              <a:t>n</a:t>
            </a:r>
            <a:r>
              <a:rPr lang="en-US" altLang="zh-CN" dirty="0">
                <a:solidFill>
                  <a:srgbClr val="0070C0"/>
                </a:solidFill>
              </a:rPr>
              <a:t>)</a:t>
            </a:r>
            <a:r>
              <a:rPr lang="en-US" altLang="zh-CN" dirty="0">
                <a:solidFill>
                  <a:srgbClr val="0070C0"/>
                </a:solidFill>
                <a:sym typeface="Symbol" pitchFamily="18" charset="2"/>
              </a:rPr>
              <a:t></a:t>
            </a:r>
            <a:r>
              <a:rPr lang="en-US" altLang="zh-CN" i="1" dirty="0">
                <a:solidFill>
                  <a:srgbClr val="0070C0"/>
                </a:solidFill>
              </a:rPr>
              <a:t> </a:t>
            </a:r>
            <a:r>
              <a:rPr lang="en-US" altLang="zh-CN" dirty="0">
                <a:solidFill>
                  <a:srgbClr val="0070C0"/>
                </a:solidFill>
              </a:rPr>
              <a:t>(</a:t>
            </a:r>
            <a:r>
              <a:rPr lang="en-US" altLang="zh-CN" i="1" dirty="0">
                <a:solidFill>
                  <a:srgbClr val="0070C0"/>
                </a:solidFill>
              </a:rPr>
              <a:t>X</a:t>
            </a:r>
            <a:r>
              <a:rPr lang="en-US" altLang="zh-CN" baseline="-25000" dirty="0">
                <a:solidFill>
                  <a:srgbClr val="0070C0"/>
                </a:solidFill>
              </a:rPr>
              <a:t>8</a:t>
            </a:r>
            <a:r>
              <a:rPr lang="en-US" altLang="zh-CN" dirty="0">
                <a:solidFill>
                  <a:srgbClr val="0070C0"/>
                </a:solidFill>
              </a:rPr>
              <a:t>=</a:t>
            </a:r>
            <a:r>
              <a:rPr lang="en-US" altLang="zh-CN" i="1" dirty="0">
                <a:solidFill>
                  <a:srgbClr val="0070C0"/>
                </a:solidFill>
              </a:rPr>
              <a:t>n</a:t>
            </a:r>
            <a:r>
              <a:rPr lang="en-US" altLang="zh-CN" dirty="0">
                <a:solidFill>
                  <a:srgbClr val="0070C0"/>
                </a:solidFill>
              </a:rPr>
              <a:t>) </a:t>
            </a:r>
            <a:r>
              <a:rPr lang="en-US" altLang="zh-CN" dirty="0">
                <a:solidFill>
                  <a:srgbClr val="0070C0"/>
                </a:solidFill>
                <a:sym typeface="Symbol" pitchFamily="18" charset="2"/>
              </a:rPr>
              <a:t></a:t>
            </a:r>
            <a:r>
              <a:rPr lang="en-US" altLang="zh-CN" dirty="0">
                <a:solidFill>
                  <a:srgbClr val="0070C0"/>
                </a:solidFill>
              </a:rPr>
              <a:t>(</a:t>
            </a:r>
            <a:r>
              <a:rPr lang="en-US" altLang="zh-CN" i="1" dirty="0">
                <a:solidFill>
                  <a:srgbClr val="0070C0"/>
                </a:solidFill>
              </a:rPr>
              <a:t> X</a:t>
            </a:r>
            <a:r>
              <a:rPr lang="en-US" altLang="zh-CN" baseline="-25000" dirty="0">
                <a:solidFill>
                  <a:srgbClr val="0070C0"/>
                </a:solidFill>
              </a:rPr>
              <a:t>0</a:t>
            </a:r>
            <a:r>
              <a:rPr lang="en-US" altLang="zh-CN" dirty="0">
                <a:solidFill>
                  <a:srgbClr val="0070C0"/>
                </a:solidFill>
              </a:rPr>
              <a:t>=0)</a:t>
            </a:r>
            <a:endParaRPr lang="zh-CN" altLang="en-US" dirty="0">
              <a:solidFill>
                <a:srgbClr val="0070C0"/>
              </a:solidFill>
            </a:endParaRPr>
          </a:p>
          <a:p>
            <a:r>
              <a:rPr lang="en-US" altLang="zh-CN" i="1" dirty="0">
                <a:solidFill>
                  <a:srgbClr val="0070C0"/>
                </a:solidFill>
              </a:rPr>
              <a:t>               r</a:t>
            </a:r>
            <a:r>
              <a:rPr lang="en-US" altLang="zh-CN" baseline="-25000" dirty="0">
                <a:solidFill>
                  <a:srgbClr val="0070C0"/>
                </a:solidFill>
              </a:rPr>
              <a:t>24</a:t>
            </a:r>
            <a:r>
              <a:rPr lang="en-US" altLang="zh-CN" dirty="0">
                <a:solidFill>
                  <a:srgbClr val="0070C0"/>
                </a:solidFill>
              </a:rPr>
              <a:t>:  (</a:t>
            </a:r>
            <a:r>
              <a:rPr lang="en-US" altLang="zh-CN" i="1" dirty="0">
                <a:solidFill>
                  <a:srgbClr val="0070C0"/>
                </a:solidFill>
              </a:rPr>
              <a:t>X</a:t>
            </a:r>
            <a:r>
              <a:rPr lang="en-US" altLang="zh-CN" baseline="-25000" dirty="0">
                <a:solidFill>
                  <a:srgbClr val="0070C0"/>
                </a:solidFill>
              </a:rPr>
              <a:t>8</a:t>
            </a:r>
            <a:r>
              <a:rPr lang="en-US" altLang="zh-CN" dirty="0">
                <a:solidFill>
                  <a:srgbClr val="0070C0"/>
                </a:solidFill>
              </a:rPr>
              <a:t>==0)</a:t>
            </a:r>
            <a:r>
              <a:rPr lang="en-US" altLang="zh-CN" dirty="0">
                <a:solidFill>
                  <a:srgbClr val="0070C0"/>
                </a:solidFill>
                <a:sym typeface="Symbol" pitchFamily="18" charset="2"/>
              </a:rPr>
              <a:t></a:t>
            </a:r>
            <a:r>
              <a:rPr lang="en-US" altLang="zh-CN" dirty="0">
                <a:solidFill>
                  <a:srgbClr val="0070C0"/>
                </a:solidFill>
              </a:rPr>
              <a:t>(</a:t>
            </a:r>
            <a:r>
              <a:rPr lang="en-US" altLang="zh-CN" i="1" dirty="0">
                <a:solidFill>
                  <a:srgbClr val="0070C0"/>
                </a:solidFill>
              </a:rPr>
              <a:t> X</a:t>
            </a:r>
            <a:r>
              <a:rPr lang="en-US" altLang="zh-CN" baseline="-25000" dirty="0">
                <a:solidFill>
                  <a:srgbClr val="0070C0"/>
                </a:solidFill>
              </a:rPr>
              <a:t>7</a:t>
            </a:r>
            <a:r>
              <a:rPr lang="en-US" altLang="zh-CN" dirty="0">
                <a:solidFill>
                  <a:srgbClr val="0070C0"/>
                </a:solidFill>
              </a:rPr>
              <a:t>==</a:t>
            </a:r>
            <a:r>
              <a:rPr lang="en-US" altLang="zh-CN" i="1" dirty="0">
                <a:solidFill>
                  <a:srgbClr val="0070C0"/>
                </a:solidFill>
              </a:rPr>
              <a:t>n</a:t>
            </a:r>
            <a:r>
              <a:rPr lang="en-US" altLang="zh-CN" dirty="0">
                <a:solidFill>
                  <a:srgbClr val="0070C0"/>
                </a:solidFill>
              </a:rPr>
              <a:t>)</a:t>
            </a:r>
            <a:r>
              <a:rPr lang="en-US" altLang="zh-CN" dirty="0">
                <a:solidFill>
                  <a:srgbClr val="0070C0"/>
                </a:solidFill>
                <a:sym typeface="Symbol" pitchFamily="18" charset="2"/>
              </a:rPr>
              <a:t></a:t>
            </a:r>
            <a:r>
              <a:rPr lang="en-US" altLang="zh-CN" i="1" dirty="0">
                <a:solidFill>
                  <a:srgbClr val="0070C0"/>
                </a:solidFill>
              </a:rPr>
              <a:t> </a:t>
            </a:r>
            <a:r>
              <a:rPr lang="en-US" altLang="zh-CN" dirty="0">
                <a:solidFill>
                  <a:srgbClr val="0070C0"/>
                </a:solidFill>
              </a:rPr>
              <a:t>(</a:t>
            </a:r>
            <a:r>
              <a:rPr lang="en-US" altLang="zh-CN" i="1" dirty="0">
                <a:solidFill>
                  <a:srgbClr val="0070C0"/>
                </a:solidFill>
              </a:rPr>
              <a:t>X</a:t>
            </a:r>
            <a:r>
              <a:rPr lang="en-US" altLang="zh-CN" baseline="-25000" dirty="0">
                <a:solidFill>
                  <a:srgbClr val="0070C0"/>
                </a:solidFill>
              </a:rPr>
              <a:t>8</a:t>
            </a:r>
            <a:r>
              <a:rPr lang="en-US" altLang="zh-CN" dirty="0">
                <a:solidFill>
                  <a:srgbClr val="0070C0"/>
                </a:solidFill>
              </a:rPr>
              <a:t>=</a:t>
            </a:r>
            <a:r>
              <a:rPr lang="en-US" altLang="zh-CN" i="1" dirty="0">
                <a:solidFill>
                  <a:srgbClr val="0070C0"/>
                </a:solidFill>
              </a:rPr>
              <a:t>n</a:t>
            </a:r>
            <a:r>
              <a:rPr lang="en-US" altLang="zh-CN" dirty="0">
                <a:solidFill>
                  <a:srgbClr val="0070C0"/>
                </a:solidFill>
              </a:rPr>
              <a:t>) </a:t>
            </a:r>
            <a:r>
              <a:rPr lang="en-US" altLang="zh-CN" dirty="0">
                <a:solidFill>
                  <a:srgbClr val="0070C0"/>
                </a:solidFill>
                <a:sym typeface="Symbol" pitchFamily="18" charset="2"/>
              </a:rPr>
              <a:t></a:t>
            </a:r>
            <a:r>
              <a:rPr lang="en-US" altLang="zh-CN" dirty="0">
                <a:solidFill>
                  <a:srgbClr val="0070C0"/>
                </a:solidFill>
              </a:rPr>
              <a:t>(</a:t>
            </a:r>
            <a:r>
              <a:rPr lang="en-US" altLang="zh-CN" i="1" dirty="0">
                <a:solidFill>
                  <a:srgbClr val="0070C0"/>
                </a:solidFill>
              </a:rPr>
              <a:t> X</a:t>
            </a:r>
            <a:r>
              <a:rPr lang="en-US" altLang="zh-CN" baseline="-25000" dirty="0">
                <a:solidFill>
                  <a:srgbClr val="0070C0"/>
                </a:solidFill>
              </a:rPr>
              <a:t>7</a:t>
            </a:r>
            <a:r>
              <a:rPr lang="en-US" altLang="zh-CN" dirty="0">
                <a:solidFill>
                  <a:srgbClr val="0070C0"/>
                </a:solidFill>
              </a:rPr>
              <a:t>=0)</a:t>
            </a:r>
            <a:endParaRPr lang="zh-CN" altLang="en-US" dirty="0">
              <a:solidFill>
                <a:srgbClr val="0070C0"/>
              </a:solidFill>
            </a:endParaRPr>
          </a:p>
          <a:p>
            <a:r>
              <a:rPr lang="en-US" altLang="zh-CN" dirty="0"/>
              <a:t> </a:t>
            </a:r>
          </a:p>
          <a:p>
            <a:endParaRPr lang="en-US" altLang="zh-CN" dirty="0"/>
          </a:p>
        </p:txBody>
      </p:sp>
      <p:sp>
        <p:nvSpPr>
          <p:cNvPr id="32771" name="Text Box 23"/>
          <p:cNvSpPr txBox="1">
            <a:spLocks noChangeArrowheads="1"/>
          </p:cNvSpPr>
          <p:nvPr/>
        </p:nvSpPr>
        <p:spPr bwMode="auto">
          <a:xfrm>
            <a:off x="724826" y="3857625"/>
            <a:ext cx="5060950" cy="457200"/>
          </a:xfrm>
          <a:prstGeom prst="rect">
            <a:avLst/>
          </a:prstGeom>
          <a:noFill/>
          <a:ln w="9525">
            <a:noFill/>
            <a:miter lim="800000"/>
            <a:headEnd/>
            <a:tailEnd/>
          </a:ln>
        </p:spPr>
        <p:txBody>
          <a:bodyPr wrap="none">
            <a:spAutoFit/>
          </a:bodyPr>
          <a:lstStyle/>
          <a:p>
            <a:r>
              <a:rPr lang="en-US" altLang="zh-CN" dirty="0"/>
              <a:t> </a:t>
            </a:r>
            <a:r>
              <a:rPr lang="zh-CN" altLang="en-US" dirty="0">
                <a:solidFill>
                  <a:srgbClr val="0070C0"/>
                </a:solidFill>
                <a:latin typeface="宋体" charset="-122"/>
              </a:rPr>
              <a:t>于是</a:t>
            </a:r>
            <a:r>
              <a:rPr lang="en-US" altLang="zh-CN" dirty="0">
                <a:solidFill>
                  <a:srgbClr val="0070C0"/>
                </a:solidFill>
              </a:rPr>
              <a:t>, </a:t>
            </a:r>
            <a:r>
              <a:rPr lang="zh-CN" altLang="en-US" dirty="0">
                <a:solidFill>
                  <a:srgbClr val="0070C0"/>
                </a:solidFill>
                <a:latin typeface="宋体" charset="-122"/>
              </a:rPr>
              <a:t>八数码问题的状态图可表示为</a:t>
            </a:r>
            <a:r>
              <a:rPr lang="zh-CN" altLang="en-US" dirty="0">
                <a:solidFill>
                  <a:srgbClr val="0070C0"/>
                </a:solidFill>
              </a:rPr>
              <a:t> </a:t>
            </a:r>
          </a:p>
        </p:txBody>
      </p:sp>
      <p:sp>
        <p:nvSpPr>
          <p:cNvPr id="32772" name="Text Box 24"/>
          <p:cNvSpPr txBox="1">
            <a:spLocks noChangeArrowheads="1"/>
          </p:cNvSpPr>
          <p:nvPr/>
        </p:nvSpPr>
        <p:spPr bwMode="auto">
          <a:xfrm>
            <a:off x="2790118" y="4643438"/>
            <a:ext cx="3867150" cy="461962"/>
          </a:xfrm>
          <a:prstGeom prst="rect">
            <a:avLst/>
          </a:prstGeom>
          <a:noFill/>
          <a:ln w="9525">
            <a:noFill/>
            <a:miter lim="800000"/>
            <a:headEnd/>
            <a:tailEnd/>
          </a:ln>
        </p:spPr>
        <p:txBody>
          <a:bodyPr wrap="none">
            <a:spAutoFit/>
          </a:bodyPr>
          <a:lstStyle/>
          <a:p>
            <a:r>
              <a:rPr lang="en-US" altLang="zh-CN" dirty="0">
                <a:solidFill>
                  <a:srgbClr val="0070C0"/>
                </a:solidFill>
              </a:rPr>
              <a:t>({</a:t>
            </a:r>
            <a:r>
              <a:rPr lang="en-US" altLang="zh-CN" i="1" dirty="0">
                <a:solidFill>
                  <a:srgbClr val="0070C0"/>
                </a:solidFill>
              </a:rPr>
              <a:t>S</a:t>
            </a:r>
            <a:r>
              <a:rPr lang="en-US" altLang="zh-CN" baseline="-25000" dirty="0">
                <a:solidFill>
                  <a:srgbClr val="0070C0"/>
                </a:solidFill>
              </a:rPr>
              <a:t>o</a:t>
            </a:r>
            <a:r>
              <a:rPr lang="en-US" altLang="zh-CN" dirty="0">
                <a:solidFill>
                  <a:srgbClr val="0070C0"/>
                </a:solidFill>
              </a:rPr>
              <a:t>},  {</a:t>
            </a:r>
            <a:r>
              <a:rPr lang="en-US" altLang="zh-CN" i="1" dirty="0">
                <a:solidFill>
                  <a:srgbClr val="0070C0"/>
                </a:solidFill>
              </a:rPr>
              <a:t>r</a:t>
            </a:r>
            <a:r>
              <a:rPr lang="en-US" altLang="zh-CN" baseline="-25000" dirty="0">
                <a:solidFill>
                  <a:srgbClr val="0070C0"/>
                </a:solidFill>
              </a:rPr>
              <a:t>1</a:t>
            </a:r>
            <a:r>
              <a:rPr lang="en-US" altLang="zh-CN" dirty="0">
                <a:solidFill>
                  <a:srgbClr val="0070C0"/>
                </a:solidFill>
              </a:rPr>
              <a:t>, </a:t>
            </a:r>
            <a:r>
              <a:rPr lang="en-US" altLang="zh-CN" i="1" dirty="0">
                <a:solidFill>
                  <a:srgbClr val="0070C0"/>
                </a:solidFill>
              </a:rPr>
              <a:t>r</a:t>
            </a:r>
            <a:r>
              <a:rPr lang="en-US" altLang="zh-CN" baseline="-25000" dirty="0">
                <a:solidFill>
                  <a:srgbClr val="0070C0"/>
                </a:solidFill>
              </a:rPr>
              <a:t>2</a:t>
            </a:r>
            <a:r>
              <a:rPr lang="en-US" altLang="zh-CN" dirty="0">
                <a:solidFill>
                  <a:srgbClr val="0070C0"/>
                </a:solidFill>
              </a:rPr>
              <a:t>, …, </a:t>
            </a:r>
            <a:r>
              <a:rPr lang="en-US" altLang="zh-CN" i="1" dirty="0">
                <a:solidFill>
                  <a:srgbClr val="0070C0"/>
                </a:solidFill>
              </a:rPr>
              <a:t>r</a:t>
            </a:r>
            <a:r>
              <a:rPr lang="en-US" altLang="zh-CN" baseline="-25000" dirty="0">
                <a:solidFill>
                  <a:srgbClr val="0070C0"/>
                </a:solidFill>
              </a:rPr>
              <a:t>24</a:t>
            </a:r>
            <a:r>
              <a:rPr lang="en-US" altLang="zh-CN" dirty="0">
                <a:solidFill>
                  <a:srgbClr val="0070C0"/>
                </a:solidFill>
              </a:rPr>
              <a:t>},  {</a:t>
            </a:r>
            <a:r>
              <a:rPr lang="en-US" altLang="zh-CN" i="1" dirty="0" err="1">
                <a:solidFill>
                  <a:srgbClr val="0070C0"/>
                </a:solidFill>
              </a:rPr>
              <a:t>S</a:t>
            </a:r>
            <a:r>
              <a:rPr lang="en-US" altLang="zh-CN" baseline="-25000" dirty="0" err="1">
                <a:solidFill>
                  <a:srgbClr val="0070C0"/>
                </a:solidFill>
              </a:rPr>
              <a:t>g</a:t>
            </a:r>
            <a:r>
              <a:rPr lang="en-US" altLang="zh-CN" dirty="0">
                <a:solidFill>
                  <a:srgbClr val="0070C0"/>
                </a:solidFill>
              </a:rPr>
              <a:t>}) </a:t>
            </a:r>
          </a:p>
        </p:txBody>
      </p:sp>
    </p:spTree>
  </p:cSld>
  <p:clrMapOvr>
    <a:masterClrMapping/>
  </p:clrMapOvr>
  <p:transition spd="med">
    <p:zo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6" name="Text Box 4"/>
          <p:cNvSpPr txBox="1">
            <a:spLocks noChangeArrowheads="1"/>
          </p:cNvSpPr>
          <p:nvPr/>
        </p:nvSpPr>
        <p:spPr bwMode="auto">
          <a:xfrm>
            <a:off x="642909" y="685800"/>
            <a:ext cx="7786743" cy="3637919"/>
          </a:xfrm>
          <a:prstGeom prst="rect">
            <a:avLst/>
          </a:prstGeom>
          <a:noFill/>
          <a:ln w="9525">
            <a:noFill/>
            <a:miter lim="800000"/>
            <a:headEnd/>
            <a:tailEnd/>
          </a:ln>
          <a:effectLst/>
        </p:spPr>
        <p:txBody>
          <a:bodyPr wrap="square">
            <a:spAutoFit/>
          </a:bodyPr>
          <a:lstStyle/>
          <a:p>
            <a:pPr algn="just">
              <a:lnSpc>
                <a:spcPct val="120000"/>
              </a:lnSpc>
              <a:spcBef>
                <a:spcPct val="20000"/>
              </a:spcBef>
            </a:pPr>
            <a:r>
              <a:rPr lang="zh-CN" altLang="en-US" dirty="0">
                <a:latin typeface="宋体" charset="-122"/>
              </a:rPr>
              <a:t>　　</a:t>
            </a:r>
            <a:r>
              <a:rPr lang="zh-CN" altLang="en-US" dirty="0">
                <a:solidFill>
                  <a:srgbClr val="0070C0"/>
                </a:solidFill>
                <a:latin typeface="黑体" pitchFamily="49" charset="-122"/>
                <a:ea typeface="黑体" pitchFamily="49" charset="-122"/>
              </a:rPr>
              <a:t>例</a:t>
            </a:r>
            <a:r>
              <a:rPr lang="en-US" altLang="zh-CN" dirty="0" smtClean="0">
                <a:solidFill>
                  <a:srgbClr val="0070C0"/>
                </a:solidFill>
                <a:latin typeface="黑体" pitchFamily="49" charset="-122"/>
                <a:ea typeface="黑体" pitchFamily="49" charset="-122"/>
              </a:rPr>
              <a:t>3-6</a:t>
            </a:r>
            <a:r>
              <a:rPr lang="en-US" altLang="zh-CN" dirty="0" smtClean="0">
                <a:solidFill>
                  <a:srgbClr val="0070C0"/>
                </a:solidFill>
                <a:latin typeface="仿宋_GB2312" pitchFamily="49" charset="-122"/>
                <a:ea typeface="仿宋_GB2312" pitchFamily="49" charset="-122"/>
              </a:rPr>
              <a:t> </a:t>
            </a:r>
            <a:r>
              <a:rPr lang="zh-CN" altLang="en-US" dirty="0">
                <a:solidFill>
                  <a:srgbClr val="0070C0"/>
                </a:solidFill>
                <a:latin typeface="仿宋_GB2312" pitchFamily="49" charset="-122"/>
                <a:ea typeface="仿宋_GB2312" pitchFamily="49" charset="-122"/>
              </a:rPr>
              <a:t>梵塔问题。传说在印度的贝那勒斯的圣庙中</a:t>
            </a:r>
            <a:r>
              <a:rPr lang="en-US" altLang="zh-CN" dirty="0">
                <a:solidFill>
                  <a:srgbClr val="0070C0"/>
                </a:solidFill>
                <a:latin typeface="仿宋_GB2312" pitchFamily="49" charset="-122"/>
                <a:ea typeface="仿宋_GB2312" pitchFamily="49" charset="-122"/>
              </a:rPr>
              <a:t>,</a:t>
            </a:r>
            <a:r>
              <a:rPr lang="zh-CN" altLang="en-US" dirty="0">
                <a:solidFill>
                  <a:srgbClr val="0070C0"/>
                </a:solidFill>
                <a:latin typeface="仿宋_GB2312" pitchFamily="49" charset="-122"/>
                <a:ea typeface="仿宋_GB2312" pitchFamily="49" charset="-122"/>
              </a:rPr>
              <a:t>主神梵天做了一个由</a:t>
            </a:r>
            <a:r>
              <a:rPr lang="en-US" altLang="zh-CN" dirty="0">
                <a:solidFill>
                  <a:srgbClr val="0070C0"/>
                </a:solidFill>
                <a:latin typeface="仿宋_GB2312" pitchFamily="49" charset="-122"/>
                <a:ea typeface="仿宋_GB2312" pitchFamily="49" charset="-122"/>
              </a:rPr>
              <a:t>64</a:t>
            </a:r>
            <a:r>
              <a:rPr lang="zh-CN" altLang="en-US" dirty="0">
                <a:solidFill>
                  <a:srgbClr val="0070C0"/>
                </a:solidFill>
                <a:latin typeface="仿宋_GB2312" pitchFamily="49" charset="-122"/>
                <a:ea typeface="仿宋_GB2312" pitchFamily="49" charset="-122"/>
              </a:rPr>
              <a:t>个大小不同的金盘组成的</a:t>
            </a:r>
            <a:r>
              <a:rPr lang="zh-CN" altLang="en-US" dirty="0">
                <a:solidFill>
                  <a:srgbClr val="0070C0"/>
                </a:solidFill>
                <a:latin typeface="Courier New"/>
                <a:ea typeface="仿宋_GB2312" pitchFamily="49" charset="-122"/>
              </a:rPr>
              <a:t>“</a:t>
            </a:r>
            <a:r>
              <a:rPr lang="zh-CN" altLang="en-US" dirty="0">
                <a:solidFill>
                  <a:srgbClr val="0070C0"/>
                </a:solidFill>
                <a:latin typeface="仿宋_GB2312" pitchFamily="49" charset="-122"/>
                <a:ea typeface="仿宋_GB2312" pitchFamily="49" charset="-122"/>
              </a:rPr>
              <a:t>梵塔</a:t>
            </a:r>
            <a:r>
              <a:rPr lang="zh-CN" altLang="en-US" dirty="0">
                <a:solidFill>
                  <a:srgbClr val="0070C0"/>
                </a:solidFill>
                <a:latin typeface="Courier New"/>
                <a:ea typeface="仿宋_GB2312" pitchFamily="49" charset="-122"/>
              </a:rPr>
              <a:t>”</a:t>
            </a:r>
            <a:r>
              <a:rPr lang="en-US" altLang="zh-CN" dirty="0">
                <a:solidFill>
                  <a:srgbClr val="0070C0"/>
                </a:solidFill>
                <a:latin typeface="仿宋_GB2312" pitchFamily="49" charset="-122"/>
                <a:ea typeface="仿宋_GB2312" pitchFamily="49" charset="-122"/>
              </a:rPr>
              <a:t>, </a:t>
            </a:r>
            <a:r>
              <a:rPr lang="zh-CN" altLang="en-US" dirty="0">
                <a:solidFill>
                  <a:srgbClr val="0070C0"/>
                </a:solidFill>
                <a:latin typeface="仿宋_GB2312" pitchFamily="49" charset="-122"/>
                <a:ea typeface="仿宋_GB2312" pitchFamily="49" charset="-122"/>
              </a:rPr>
              <a:t>并把它穿在一个宝石杆上。另外</a:t>
            </a:r>
            <a:r>
              <a:rPr lang="en-US" altLang="zh-CN" dirty="0">
                <a:solidFill>
                  <a:srgbClr val="0070C0"/>
                </a:solidFill>
                <a:latin typeface="仿宋_GB2312" pitchFamily="49" charset="-122"/>
                <a:ea typeface="仿宋_GB2312" pitchFamily="49" charset="-122"/>
              </a:rPr>
              <a:t>, </a:t>
            </a:r>
            <a:r>
              <a:rPr lang="zh-CN" altLang="en-US" dirty="0">
                <a:solidFill>
                  <a:srgbClr val="0070C0"/>
                </a:solidFill>
                <a:latin typeface="仿宋_GB2312" pitchFamily="49" charset="-122"/>
                <a:ea typeface="仿宋_GB2312" pitchFamily="49" charset="-122"/>
              </a:rPr>
              <a:t>旁边再插上两个宝石杆。 然后</a:t>
            </a:r>
            <a:r>
              <a:rPr lang="en-US" altLang="zh-CN" dirty="0">
                <a:solidFill>
                  <a:srgbClr val="0070C0"/>
                </a:solidFill>
                <a:latin typeface="仿宋_GB2312" pitchFamily="49" charset="-122"/>
                <a:ea typeface="仿宋_GB2312" pitchFamily="49" charset="-122"/>
              </a:rPr>
              <a:t>, </a:t>
            </a:r>
            <a:r>
              <a:rPr lang="zh-CN" altLang="en-US" dirty="0">
                <a:solidFill>
                  <a:srgbClr val="0070C0"/>
                </a:solidFill>
                <a:latin typeface="仿宋_GB2312" pitchFamily="49" charset="-122"/>
                <a:ea typeface="仿宋_GB2312" pitchFamily="49" charset="-122"/>
              </a:rPr>
              <a:t>他要求僧侣们把穿在第一个宝石杆上的</a:t>
            </a:r>
            <a:r>
              <a:rPr lang="en-US" altLang="zh-CN" dirty="0">
                <a:solidFill>
                  <a:srgbClr val="0070C0"/>
                </a:solidFill>
                <a:latin typeface="仿宋_GB2312" pitchFamily="49" charset="-122"/>
                <a:ea typeface="仿宋_GB2312" pitchFamily="49" charset="-122"/>
              </a:rPr>
              <a:t>64</a:t>
            </a:r>
            <a:r>
              <a:rPr lang="zh-CN" altLang="en-US" dirty="0">
                <a:solidFill>
                  <a:srgbClr val="0070C0"/>
                </a:solidFill>
                <a:latin typeface="仿宋_GB2312" pitchFamily="49" charset="-122"/>
                <a:ea typeface="仿宋_GB2312" pitchFamily="49" charset="-122"/>
              </a:rPr>
              <a:t>个金盘全部搬到第三个宝石杆上。 搬动金盘的规则是：一次只能搬一个；不允许将较大的盘子放在较小的盘子上。于是</a:t>
            </a:r>
            <a:r>
              <a:rPr lang="en-US" altLang="zh-CN" dirty="0">
                <a:solidFill>
                  <a:srgbClr val="0070C0"/>
                </a:solidFill>
                <a:latin typeface="仿宋_GB2312" pitchFamily="49" charset="-122"/>
                <a:ea typeface="仿宋_GB2312" pitchFamily="49" charset="-122"/>
              </a:rPr>
              <a:t>,</a:t>
            </a:r>
            <a:r>
              <a:rPr lang="zh-CN" altLang="en-US" dirty="0">
                <a:solidFill>
                  <a:srgbClr val="0070C0"/>
                </a:solidFill>
                <a:latin typeface="仿宋_GB2312" pitchFamily="49" charset="-122"/>
                <a:ea typeface="仿宋_GB2312" pitchFamily="49" charset="-122"/>
              </a:rPr>
              <a:t>梵天预言：一旦</a:t>
            </a:r>
            <a:r>
              <a:rPr lang="en-US" altLang="zh-CN" dirty="0">
                <a:solidFill>
                  <a:srgbClr val="0070C0"/>
                </a:solidFill>
                <a:latin typeface="仿宋_GB2312" pitchFamily="49" charset="-122"/>
                <a:ea typeface="仿宋_GB2312" pitchFamily="49" charset="-122"/>
              </a:rPr>
              <a:t>64</a:t>
            </a:r>
            <a:r>
              <a:rPr lang="zh-CN" altLang="en-US" dirty="0">
                <a:solidFill>
                  <a:srgbClr val="0070C0"/>
                </a:solidFill>
                <a:latin typeface="仿宋_GB2312" pitchFamily="49" charset="-122"/>
                <a:ea typeface="仿宋_GB2312" pitchFamily="49" charset="-122"/>
              </a:rPr>
              <a:t>个盘子都搬到了</a:t>
            </a:r>
            <a:r>
              <a:rPr lang="en-US" altLang="zh-CN" dirty="0">
                <a:solidFill>
                  <a:srgbClr val="0070C0"/>
                </a:solidFill>
                <a:latin typeface="仿宋_GB2312" pitchFamily="49" charset="-122"/>
                <a:ea typeface="仿宋_GB2312" pitchFamily="49" charset="-122"/>
              </a:rPr>
              <a:t>3</a:t>
            </a:r>
            <a:r>
              <a:rPr lang="zh-CN" altLang="en-US" dirty="0">
                <a:solidFill>
                  <a:srgbClr val="0070C0"/>
                </a:solidFill>
                <a:latin typeface="仿宋_GB2312" pitchFamily="49" charset="-122"/>
                <a:ea typeface="仿宋_GB2312" pitchFamily="49" charset="-122"/>
              </a:rPr>
              <a:t>号杆上</a:t>
            </a:r>
            <a:r>
              <a:rPr lang="en-US" altLang="zh-CN" dirty="0">
                <a:solidFill>
                  <a:srgbClr val="0070C0"/>
                </a:solidFill>
                <a:latin typeface="仿宋_GB2312" pitchFamily="49" charset="-122"/>
                <a:ea typeface="仿宋_GB2312" pitchFamily="49" charset="-122"/>
              </a:rPr>
              <a:t>, </a:t>
            </a:r>
            <a:r>
              <a:rPr lang="zh-CN" altLang="en-US" dirty="0">
                <a:solidFill>
                  <a:srgbClr val="0070C0"/>
                </a:solidFill>
                <a:latin typeface="仿宋_GB2312" pitchFamily="49" charset="-122"/>
                <a:ea typeface="仿宋_GB2312" pitchFamily="49" charset="-122"/>
              </a:rPr>
              <a:t>世界将在一声霹雳中毁灭。</a:t>
            </a:r>
            <a:r>
              <a:rPr lang="zh-CN" altLang="en-US" dirty="0">
                <a:solidFill>
                  <a:srgbClr val="0070C0"/>
                </a:solidFill>
              </a:rPr>
              <a:t>    </a:t>
            </a:r>
          </a:p>
        </p:txBody>
      </p:sp>
      <p:sp>
        <p:nvSpPr>
          <p:cNvPr id="1108997" name="Text Box 5"/>
          <p:cNvSpPr txBox="1">
            <a:spLocks noChangeArrowheads="1"/>
          </p:cNvSpPr>
          <p:nvPr/>
        </p:nvSpPr>
        <p:spPr bwMode="auto">
          <a:xfrm>
            <a:off x="1357290" y="4357694"/>
            <a:ext cx="6097951" cy="1130246"/>
          </a:xfrm>
          <a:prstGeom prst="rect">
            <a:avLst/>
          </a:prstGeom>
          <a:noFill/>
          <a:ln w="9525">
            <a:noFill/>
            <a:miter lim="800000"/>
            <a:headEnd/>
            <a:tailEnd/>
          </a:ln>
          <a:effectLst/>
        </p:spPr>
        <p:txBody>
          <a:bodyPr wrap="none">
            <a:spAutoFit/>
          </a:bodyPr>
          <a:lstStyle/>
          <a:p>
            <a:pPr>
              <a:lnSpc>
                <a:spcPct val="150000"/>
              </a:lnSpc>
            </a:pPr>
            <a:r>
              <a:rPr lang="zh-CN" altLang="en-US" dirty="0">
                <a:solidFill>
                  <a:srgbClr val="0070C0"/>
                </a:solidFill>
                <a:ea typeface="仿宋_GB2312" pitchFamily="49" charset="-122"/>
              </a:rPr>
              <a:t>盘子的搬动次数：</a:t>
            </a:r>
          </a:p>
          <a:p>
            <a:pPr>
              <a:lnSpc>
                <a:spcPct val="150000"/>
              </a:lnSpc>
            </a:pPr>
            <a:r>
              <a:rPr lang="zh-CN" altLang="en-US" dirty="0">
                <a:solidFill>
                  <a:srgbClr val="0070C0"/>
                </a:solidFill>
              </a:rPr>
              <a:t>                  </a:t>
            </a:r>
            <a:r>
              <a:rPr lang="en-US" altLang="zh-CN" dirty="0">
                <a:solidFill>
                  <a:srgbClr val="0070C0"/>
                </a:solidFill>
              </a:rPr>
              <a:t>2</a:t>
            </a:r>
            <a:r>
              <a:rPr lang="en-US" altLang="zh-CN" baseline="30000" dirty="0">
                <a:solidFill>
                  <a:srgbClr val="0070C0"/>
                </a:solidFill>
              </a:rPr>
              <a:t>64</a:t>
            </a:r>
            <a:r>
              <a:rPr lang="en-US" altLang="zh-CN" dirty="0">
                <a:solidFill>
                  <a:srgbClr val="0070C0"/>
                </a:solidFill>
              </a:rPr>
              <a:t>-1</a:t>
            </a:r>
            <a:r>
              <a:rPr lang="zh-CN" altLang="en-US" dirty="0">
                <a:solidFill>
                  <a:srgbClr val="0070C0"/>
                </a:solidFill>
                <a:latin typeface="宋体" charset="-122"/>
              </a:rPr>
              <a:t>＝</a:t>
            </a:r>
            <a:r>
              <a:rPr lang="en-US" altLang="zh-CN" dirty="0">
                <a:solidFill>
                  <a:srgbClr val="0070C0"/>
                </a:solidFill>
              </a:rPr>
              <a:t>18 446 744 073 709 511 615 </a:t>
            </a: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108996">
                                            <p:txEl>
                                              <p:pRg st="0" end="0"/>
                                            </p:txEl>
                                          </p:spTgt>
                                        </p:tgtEl>
                                        <p:attrNameLst>
                                          <p:attrName>style.visibility</p:attrName>
                                        </p:attrNameLst>
                                      </p:cBhvr>
                                      <p:to>
                                        <p:strVal val="visible"/>
                                      </p:to>
                                    </p:set>
                                    <p:animEffect transition="in" filter="blinds(horizontal)">
                                      <p:cBhvr>
                                        <p:cTn id="7" dur="500"/>
                                        <p:tgtEl>
                                          <p:spTgt spid="11089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08997">
                                            <p:txEl>
                                              <p:pRg st="0" end="0"/>
                                            </p:txEl>
                                          </p:spTgt>
                                        </p:tgtEl>
                                        <p:attrNameLst>
                                          <p:attrName>style.visibility</p:attrName>
                                        </p:attrNameLst>
                                      </p:cBhvr>
                                      <p:to>
                                        <p:strVal val="visible"/>
                                      </p:to>
                                    </p:set>
                                    <p:animEffect transition="in" filter="blinds(horizontal)">
                                      <p:cBhvr>
                                        <p:cTn id="12" dur="500"/>
                                        <p:tgtEl>
                                          <p:spTgt spid="1108997">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108997">
                                            <p:txEl>
                                              <p:pRg st="1" end="1"/>
                                            </p:txEl>
                                          </p:spTgt>
                                        </p:tgtEl>
                                        <p:attrNameLst>
                                          <p:attrName>style.visibility</p:attrName>
                                        </p:attrNameLst>
                                      </p:cBhvr>
                                      <p:to>
                                        <p:strVal val="visible"/>
                                      </p:to>
                                    </p:set>
                                    <p:animEffect transition="in" filter="blinds(horizontal)">
                                      <p:cBhvr>
                                        <p:cTn id="15" dur="500"/>
                                        <p:tgtEl>
                                          <p:spTgt spid="110899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20" name="Text Box 4"/>
          <p:cNvSpPr txBox="1">
            <a:spLocks noChangeArrowheads="1"/>
          </p:cNvSpPr>
          <p:nvPr/>
        </p:nvSpPr>
        <p:spPr bwMode="auto">
          <a:xfrm>
            <a:off x="642910" y="714356"/>
            <a:ext cx="8004174" cy="2728912"/>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zh-CN" altLang="en-US" dirty="0"/>
              <a:t>　</a:t>
            </a:r>
            <a:r>
              <a:rPr lang="zh-CN" altLang="en-US" dirty="0" smtClean="0"/>
              <a:t>  </a:t>
            </a:r>
            <a:r>
              <a:rPr lang="zh-CN" altLang="en-US" b="1" dirty="0" smtClean="0">
                <a:solidFill>
                  <a:srgbClr val="0070C0"/>
                </a:solidFill>
                <a:latin typeface="楷体" pitchFamily="49" charset="-122"/>
                <a:ea typeface="楷体" pitchFamily="49" charset="-122"/>
              </a:rPr>
              <a:t>二</a:t>
            </a:r>
            <a:r>
              <a:rPr lang="zh-CN" altLang="en-US" b="1" dirty="0">
                <a:solidFill>
                  <a:srgbClr val="0070C0"/>
                </a:solidFill>
                <a:latin typeface="楷体" pitchFamily="49" charset="-122"/>
                <a:ea typeface="楷体" pitchFamily="49" charset="-122"/>
              </a:rPr>
              <a:t>阶梵塔问题</a:t>
            </a:r>
          </a:p>
          <a:p>
            <a:pPr algn="just">
              <a:lnSpc>
                <a:spcPct val="130000"/>
              </a:lnSpc>
              <a:spcBef>
                <a:spcPct val="50000"/>
              </a:spcBef>
            </a:pPr>
            <a:r>
              <a:rPr lang="zh-CN" altLang="en-US" dirty="0">
                <a:solidFill>
                  <a:srgbClr val="0070C0"/>
                </a:solidFill>
              </a:rPr>
              <a:t>      </a:t>
            </a:r>
            <a:r>
              <a:rPr lang="zh-CN" altLang="en-US" dirty="0">
                <a:solidFill>
                  <a:srgbClr val="0070C0"/>
                </a:solidFill>
                <a:ea typeface="仿宋_GB2312" pitchFamily="49" charset="-122"/>
              </a:rPr>
              <a:t>设有三根宝石杆</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在</a:t>
            </a:r>
            <a:r>
              <a:rPr lang="en-US" altLang="zh-CN" dirty="0">
                <a:solidFill>
                  <a:srgbClr val="0070C0"/>
                </a:solidFill>
                <a:ea typeface="仿宋_GB2312" pitchFamily="49" charset="-122"/>
              </a:rPr>
              <a:t>1</a:t>
            </a:r>
            <a:r>
              <a:rPr lang="zh-CN" altLang="en-US" dirty="0">
                <a:solidFill>
                  <a:srgbClr val="0070C0"/>
                </a:solidFill>
                <a:ea typeface="仿宋_GB2312" pitchFamily="49" charset="-122"/>
              </a:rPr>
              <a:t>号杆上穿有</a:t>
            </a:r>
            <a:r>
              <a:rPr lang="en-US" altLang="zh-CN" i="1" dirty="0">
                <a:solidFill>
                  <a:srgbClr val="0070C0"/>
                </a:solidFill>
                <a:ea typeface="仿宋_GB2312" pitchFamily="49" charset="-122"/>
              </a:rPr>
              <a:t>A</a:t>
            </a:r>
            <a:r>
              <a:rPr lang="zh-CN" altLang="en-US" dirty="0">
                <a:solidFill>
                  <a:srgbClr val="0070C0"/>
                </a:solidFill>
                <a:ea typeface="仿宋_GB2312" pitchFamily="49" charset="-122"/>
              </a:rPr>
              <a:t>、</a:t>
            </a:r>
            <a:r>
              <a:rPr lang="en-US" altLang="zh-CN" i="1" dirty="0">
                <a:solidFill>
                  <a:srgbClr val="0070C0"/>
                </a:solidFill>
                <a:ea typeface="仿宋_GB2312" pitchFamily="49" charset="-122"/>
              </a:rPr>
              <a:t>B</a:t>
            </a:r>
            <a:r>
              <a:rPr lang="zh-CN" altLang="en-US" dirty="0">
                <a:solidFill>
                  <a:srgbClr val="0070C0"/>
                </a:solidFill>
                <a:ea typeface="仿宋_GB2312" pitchFamily="49" charset="-122"/>
              </a:rPr>
              <a:t>两个金盘</a:t>
            </a:r>
            <a:r>
              <a:rPr lang="en-US" altLang="zh-CN" dirty="0">
                <a:solidFill>
                  <a:srgbClr val="0070C0"/>
                </a:solidFill>
                <a:ea typeface="仿宋_GB2312" pitchFamily="49" charset="-122"/>
              </a:rPr>
              <a:t>, </a:t>
            </a:r>
            <a:r>
              <a:rPr lang="en-US" altLang="zh-CN" i="1" dirty="0">
                <a:solidFill>
                  <a:srgbClr val="0070C0"/>
                </a:solidFill>
                <a:ea typeface="仿宋_GB2312" pitchFamily="49" charset="-122"/>
              </a:rPr>
              <a:t>A</a:t>
            </a:r>
            <a:r>
              <a:rPr lang="zh-CN" altLang="en-US" dirty="0">
                <a:solidFill>
                  <a:srgbClr val="0070C0"/>
                </a:solidFill>
                <a:ea typeface="仿宋_GB2312" pitchFamily="49" charset="-122"/>
              </a:rPr>
              <a:t>小于</a:t>
            </a:r>
            <a:r>
              <a:rPr lang="en-US" altLang="zh-CN" i="1" dirty="0">
                <a:solidFill>
                  <a:srgbClr val="0070C0"/>
                </a:solidFill>
                <a:ea typeface="仿宋_GB2312" pitchFamily="49" charset="-122"/>
              </a:rPr>
              <a:t>B</a:t>
            </a:r>
            <a:r>
              <a:rPr lang="en-US" altLang="zh-CN" dirty="0">
                <a:solidFill>
                  <a:srgbClr val="0070C0"/>
                </a:solidFill>
                <a:ea typeface="仿宋_GB2312" pitchFamily="49" charset="-122"/>
              </a:rPr>
              <a:t>, A</a:t>
            </a:r>
            <a:r>
              <a:rPr lang="zh-CN" altLang="en-US" dirty="0">
                <a:solidFill>
                  <a:srgbClr val="0070C0"/>
                </a:solidFill>
                <a:ea typeface="仿宋_GB2312" pitchFamily="49" charset="-122"/>
              </a:rPr>
              <a:t>位于</a:t>
            </a:r>
            <a:r>
              <a:rPr lang="en-US" altLang="zh-CN" i="1" dirty="0">
                <a:solidFill>
                  <a:srgbClr val="0070C0"/>
                </a:solidFill>
                <a:ea typeface="仿宋_GB2312" pitchFamily="49" charset="-122"/>
              </a:rPr>
              <a:t>B</a:t>
            </a:r>
            <a:r>
              <a:rPr lang="zh-CN" altLang="en-US" dirty="0">
                <a:solidFill>
                  <a:srgbClr val="0070C0"/>
                </a:solidFill>
                <a:ea typeface="仿宋_GB2312" pitchFamily="49" charset="-122"/>
              </a:rPr>
              <a:t>的上面。用二元组</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S</a:t>
            </a:r>
            <a:r>
              <a:rPr lang="en-US" altLang="zh-CN" baseline="-25000" dirty="0">
                <a:solidFill>
                  <a:srgbClr val="0070C0"/>
                </a:solidFill>
                <a:ea typeface="仿宋_GB2312" pitchFamily="49" charset="-122"/>
              </a:rPr>
              <a:t>A</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S</a:t>
            </a:r>
            <a:r>
              <a:rPr lang="en-US" altLang="zh-CN" baseline="-25000" dirty="0">
                <a:solidFill>
                  <a:srgbClr val="0070C0"/>
                </a:solidFill>
                <a:ea typeface="仿宋_GB2312" pitchFamily="49" charset="-122"/>
              </a:rPr>
              <a:t>B</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表示问题的状态</a:t>
            </a:r>
            <a:r>
              <a:rPr lang="en-US" altLang="zh-CN" dirty="0">
                <a:solidFill>
                  <a:srgbClr val="0070C0"/>
                </a:solidFill>
                <a:ea typeface="仿宋_GB2312" pitchFamily="49" charset="-122"/>
              </a:rPr>
              <a:t>, </a:t>
            </a:r>
            <a:r>
              <a:rPr lang="en-US" altLang="zh-CN" i="1" dirty="0">
                <a:solidFill>
                  <a:srgbClr val="0070C0"/>
                </a:solidFill>
                <a:ea typeface="仿宋_GB2312" pitchFamily="49" charset="-122"/>
              </a:rPr>
              <a:t>S</a:t>
            </a:r>
            <a:r>
              <a:rPr lang="en-US" altLang="zh-CN" baseline="-25000" dirty="0">
                <a:solidFill>
                  <a:srgbClr val="0070C0"/>
                </a:solidFill>
                <a:ea typeface="仿宋_GB2312" pitchFamily="49" charset="-122"/>
              </a:rPr>
              <a:t>A</a:t>
            </a:r>
            <a:r>
              <a:rPr lang="zh-CN" altLang="en-US" dirty="0">
                <a:solidFill>
                  <a:srgbClr val="0070C0"/>
                </a:solidFill>
                <a:ea typeface="仿宋_GB2312" pitchFamily="49" charset="-122"/>
              </a:rPr>
              <a:t>表示金盘</a:t>
            </a:r>
            <a:r>
              <a:rPr lang="en-US" altLang="zh-CN" i="1" dirty="0">
                <a:solidFill>
                  <a:srgbClr val="0070C0"/>
                </a:solidFill>
                <a:ea typeface="仿宋_GB2312" pitchFamily="49" charset="-122"/>
              </a:rPr>
              <a:t>A</a:t>
            </a:r>
            <a:r>
              <a:rPr lang="zh-CN" altLang="en-US" dirty="0">
                <a:solidFill>
                  <a:srgbClr val="0070C0"/>
                </a:solidFill>
                <a:ea typeface="仿宋_GB2312" pitchFamily="49" charset="-122"/>
              </a:rPr>
              <a:t>所在的杆号</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 S</a:t>
            </a:r>
            <a:r>
              <a:rPr lang="en-US" altLang="zh-CN" baseline="-25000" dirty="0">
                <a:solidFill>
                  <a:srgbClr val="0070C0"/>
                </a:solidFill>
                <a:ea typeface="仿宋_GB2312" pitchFamily="49" charset="-122"/>
              </a:rPr>
              <a:t>B</a:t>
            </a:r>
            <a:r>
              <a:rPr lang="zh-CN" altLang="en-US" dirty="0">
                <a:solidFill>
                  <a:srgbClr val="0070C0"/>
                </a:solidFill>
                <a:ea typeface="仿宋_GB2312" pitchFamily="49" charset="-122"/>
              </a:rPr>
              <a:t>表示金盘</a:t>
            </a:r>
            <a:r>
              <a:rPr lang="en-US" altLang="zh-CN" i="1" dirty="0">
                <a:solidFill>
                  <a:srgbClr val="0070C0"/>
                </a:solidFill>
                <a:ea typeface="仿宋_GB2312" pitchFamily="49" charset="-122"/>
              </a:rPr>
              <a:t>B</a:t>
            </a:r>
            <a:r>
              <a:rPr lang="zh-CN" altLang="en-US" dirty="0">
                <a:solidFill>
                  <a:srgbClr val="0070C0"/>
                </a:solidFill>
                <a:ea typeface="仿宋_GB2312" pitchFamily="49" charset="-122"/>
              </a:rPr>
              <a:t>所在的杆号</a:t>
            </a:r>
            <a:r>
              <a:rPr lang="en-US" altLang="zh-CN" dirty="0">
                <a:solidFill>
                  <a:srgbClr val="0070C0"/>
                </a:solidFill>
                <a:ea typeface="仿宋_GB2312" pitchFamily="49" charset="-122"/>
              </a:rPr>
              <a:t>, </a:t>
            </a:r>
            <a:r>
              <a:rPr lang="zh-CN" altLang="en-US" dirty="0">
                <a:solidFill>
                  <a:srgbClr val="0070C0"/>
                </a:solidFill>
                <a:ea typeface="仿宋_GB2312" pitchFamily="49" charset="-122"/>
              </a:rPr>
              <a:t>这样</a:t>
            </a:r>
            <a:r>
              <a:rPr lang="en-US" altLang="zh-CN" dirty="0">
                <a:solidFill>
                  <a:srgbClr val="0070C0"/>
                </a:solidFill>
                <a:ea typeface="仿宋_GB2312" pitchFamily="49" charset="-122"/>
              </a:rPr>
              <a:t>, </a:t>
            </a:r>
            <a:r>
              <a:rPr lang="zh-CN" altLang="en-US" dirty="0">
                <a:solidFill>
                  <a:srgbClr val="0070C0"/>
                </a:solidFill>
                <a:ea typeface="仿宋_GB2312" pitchFamily="49" charset="-122"/>
              </a:rPr>
              <a:t>全部可能的状态有</a:t>
            </a:r>
            <a:r>
              <a:rPr lang="en-US" altLang="zh-CN" dirty="0">
                <a:solidFill>
                  <a:srgbClr val="0070C0"/>
                </a:solidFill>
                <a:ea typeface="仿宋_GB2312" pitchFamily="49" charset="-122"/>
              </a:rPr>
              <a:t>9</a:t>
            </a:r>
            <a:r>
              <a:rPr lang="zh-CN" altLang="en-US" dirty="0">
                <a:solidFill>
                  <a:srgbClr val="0070C0"/>
                </a:solidFill>
                <a:ea typeface="仿宋_GB2312" pitchFamily="49" charset="-122"/>
              </a:rPr>
              <a:t>种</a:t>
            </a:r>
            <a:r>
              <a:rPr lang="en-US" altLang="zh-CN" dirty="0">
                <a:solidFill>
                  <a:srgbClr val="0070C0"/>
                </a:solidFill>
                <a:ea typeface="仿宋_GB2312" pitchFamily="49" charset="-122"/>
              </a:rPr>
              <a:t>, </a:t>
            </a:r>
            <a:r>
              <a:rPr lang="zh-CN" altLang="en-US" dirty="0">
                <a:solidFill>
                  <a:srgbClr val="0070C0"/>
                </a:solidFill>
                <a:ea typeface="仿宋_GB2312" pitchFamily="49" charset="-122"/>
              </a:rPr>
              <a:t>可表示如下：</a:t>
            </a:r>
            <a:r>
              <a:rPr lang="zh-CN" altLang="en-US" dirty="0">
                <a:solidFill>
                  <a:srgbClr val="0070C0"/>
                </a:solidFill>
              </a:rPr>
              <a:t> </a:t>
            </a:r>
          </a:p>
        </p:txBody>
      </p:sp>
      <p:sp>
        <p:nvSpPr>
          <p:cNvPr id="1110021" name="Text Box 5"/>
          <p:cNvSpPr txBox="1">
            <a:spLocks noChangeArrowheads="1"/>
          </p:cNvSpPr>
          <p:nvPr/>
        </p:nvSpPr>
        <p:spPr bwMode="auto">
          <a:xfrm>
            <a:off x="3216390" y="3286124"/>
            <a:ext cx="2723823" cy="1754326"/>
          </a:xfrm>
          <a:prstGeom prst="rect">
            <a:avLst/>
          </a:prstGeom>
          <a:noFill/>
          <a:ln w="9525">
            <a:noFill/>
            <a:miter lim="800000"/>
            <a:headEnd/>
            <a:tailEnd/>
          </a:ln>
          <a:effectLst/>
        </p:spPr>
        <p:txBody>
          <a:bodyPr wrap="none">
            <a:spAutoFit/>
          </a:bodyPr>
          <a:lstStyle/>
          <a:p>
            <a:pPr>
              <a:lnSpc>
                <a:spcPct val="150000"/>
              </a:lnSpc>
            </a:pPr>
            <a:r>
              <a:rPr lang="en-US" altLang="zh-CN" dirty="0">
                <a:solidFill>
                  <a:srgbClr val="0070C0"/>
                </a:solidFill>
                <a:cs typeface="Times New Roman" pitchFamily="18" charset="0"/>
              </a:rPr>
              <a:t>(1, 1</a:t>
            </a:r>
            <a:r>
              <a:rPr lang="en-US" altLang="zh-CN" dirty="0" smtClean="0">
                <a:solidFill>
                  <a:srgbClr val="0070C0"/>
                </a:solidFill>
                <a:cs typeface="Times New Roman" pitchFamily="18" charset="0"/>
              </a:rPr>
              <a:t>),  </a:t>
            </a:r>
            <a:r>
              <a:rPr lang="en-US" altLang="zh-CN" dirty="0">
                <a:solidFill>
                  <a:srgbClr val="0070C0"/>
                </a:solidFill>
                <a:cs typeface="Times New Roman" pitchFamily="18" charset="0"/>
              </a:rPr>
              <a:t>(1, 2), </a:t>
            </a:r>
            <a:r>
              <a:rPr lang="en-US" altLang="zh-CN" dirty="0" smtClean="0">
                <a:solidFill>
                  <a:srgbClr val="0070C0"/>
                </a:solidFill>
                <a:cs typeface="Times New Roman" pitchFamily="18" charset="0"/>
              </a:rPr>
              <a:t> (</a:t>
            </a:r>
            <a:r>
              <a:rPr lang="en-US" altLang="zh-CN" dirty="0">
                <a:solidFill>
                  <a:srgbClr val="0070C0"/>
                </a:solidFill>
                <a:cs typeface="Times New Roman" pitchFamily="18" charset="0"/>
              </a:rPr>
              <a:t>1, 3</a:t>
            </a:r>
            <a:r>
              <a:rPr lang="en-US" altLang="zh-CN" dirty="0" smtClean="0">
                <a:solidFill>
                  <a:srgbClr val="0070C0"/>
                </a:solidFill>
                <a:cs typeface="Times New Roman" pitchFamily="18" charset="0"/>
              </a:rPr>
              <a:t>)</a:t>
            </a:r>
            <a:endParaRPr lang="en-US" altLang="zh-CN" dirty="0">
              <a:solidFill>
                <a:srgbClr val="0070C0"/>
              </a:solidFill>
              <a:cs typeface="Times New Roman" pitchFamily="18" charset="0"/>
            </a:endParaRPr>
          </a:p>
          <a:p>
            <a:pPr>
              <a:lnSpc>
                <a:spcPct val="150000"/>
              </a:lnSpc>
            </a:pPr>
            <a:r>
              <a:rPr lang="en-US" altLang="zh-CN" dirty="0">
                <a:solidFill>
                  <a:srgbClr val="0070C0"/>
                </a:solidFill>
                <a:cs typeface="Times New Roman" pitchFamily="18" charset="0"/>
              </a:rPr>
              <a:t>(2, 1</a:t>
            </a:r>
            <a:r>
              <a:rPr lang="en-US" altLang="zh-CN" dirty="0" smtClean="0">
                <a:solidFill>
                  <a:srgbClr val="0070C0"/>
                </a:solidFill>
                <a:cs typeface="Times New Roman" pitchFamily="18" charset="0"/>
              </a:rPr>
              <a:t>),  </a:t>
            </a:r>
            <a:r>
              <a:rPr lang="en-US" altLang="zh-CN" dirty="0">
                <a:solidFill>
                  <a:srgbClr val="0070C0"/>
                </a:solidFill>
                <a:cs typeface="Times New Roman" pitchFamily="18" charset="0"/>
              </a:rPr>
              <a:t>(2, 2</a:t>
            </a:r>
            <a:r>
              <a:rPr lang="en-US" altLang="zh-CN" dirty="0" smtClean="0">
                <a:solidFill>
                  <a:srgbClr val="0070C0"/>
                </a:solidFill>
                <a:cs typeface="Times New Roman" pitchFamily="18" charset="0"/>
              </a:rPr>
              <a:t>),  </a:t>
            </a:r>
            <a:r>
              <a:rPr lang="en-US" altLang="zh-CN" dirty="0">
                <a:solidFill>
                  <a:srgbClr val="0070C0"/>
                </a:solidFill>
                <a:cs typeface="Times New Roman" pitchFamily="18" charset="0"/>
              </a:rPr>
              <a:t>(2, 3</a:t>
            </a:r>
            <a:r>
              <a:rPr lang="en-US" altLang="zh-CN" dirty="0" smtClean="0">
                <a:solidFill>
                  <a:srgbClr val="0070C0"/>
                </a:solidFill>
                <a:cs typeface="Times New Roman" pitchFamily="18" charset="0"/>
              </a:rPr>
              <a:t>)</a:t>
            </a:r>
            <a:endParaRPr lang="en-US" altLang="zh-CN" dirty="0">
              <a:solidFill>
                <a:srgbClr val="0070C0"/>
              </a:solidFill>
              <a:cs typeface="Times New Roman" pitchFamily="18" charset="0"/>
            </a:endParaRPr>
          </a:p>
          <a:p>
            <a:pPr>
              <a:lnSpc>
                <a:spcPct val="150000"/>
              </a:lnSpc>
            </a:pPr>
            <a:r>
              <a:rPr lang="en-US" altLang="zh-CN" dirty="0">
                <a:solidFill>
                  <a:srgbClr val="0070C0"/>
                </a:solidFill>
                <a:cs typeface="Times New Roman" pitchFamily="18" charset="0"/>
              </a:rPr>
              <a:t>(3, 1), </a:t>
            </a:r>
            <a:r>
              <a:rPr lang="en-US" altLang="zh-CN" dirty="0" smtClean="0">
                <a:solidFill>
                  <a:srgbClr val="0070C0"/>
                </a:solidFill>
                <a:cs typeface="Times New Roman" pitchFamily="18" charset="0"/>
              </a:rPr>
              <a:t> (</a:t>
            </a:r>
            <a:r>
              <a:rPr lang="en-US" altLang="zh-CN" dirty="0">
                <a:solidFill>
                  <a:srgbClr val="0070C0"/>
                </a:solidFill>
                <a:cs typeface="Times New Roman" pitchFamily="18" charset="0"/>
              </a:rPr>
              <a:t>3, 2), </a:t>
            </a:r>
            <a:r>
              <a:rPr lang="en-US" altLang="zh-CN" dirty="0" smtClean="0">
                <a:solidFill>
                  <a:srgbClr val="0070C0"/>
                </a:solidFill>
                <a:cs typeface="Times New Roman" pitchFamily="18" charset="0"/>
              </a:rPr>
              <a:t> (</a:t>
            </a:r>
            <a:r>
              <a:rPr lang="en-US" altLang="zh-CN" dirty="0">
                <a:solidFill>
                  <a:srgbClr val="0070C0"/>
                </a:solidFill>
                <a:cs typeface="Times New Roman" pitchFamily="18" charset="0"/>
              </a:rPr>
              <a:t>3, 3) </a:t>
            </a:r>
          </a:p>
        </p:txBody>
      </p:sp>
      <p:sp>
        <p:nvSpPr>
          <p:cNvPr id="1110022" name="Text Box 6"/>
          <p:cNvSpPr txBox="1">
            <a:spLocks noChangeArrowheads="1"/>
          </p:cNvSpPr>
          <p:nvPr/>
        </p:nvSpPr>
        <p:spPr bwMode="auto">
          <a:xfrm>
            <a:off x="683854" y="5143512"/>
            <a:ext cx="2416046" cy="461665"/>
          </a:xfrm>
          <a:prstGeom prst="rect">
            <a:avLst/>
          </a:prstGeom>
          <a:noFill/>
          <a:ln w="9525">
            <a:noFill/>
            <a:miter lim="800000"/>
            <a:headEnd/>
            <a:tailEnd/>
          </a:ln>
          <a:effectLst/>
        </p:spPr>
        <p:txBody>
          <a:bodyPr wrap="none">
            <a:spAutoFit/>
          </a:bodyPr>
          <a:lstStyle/>
          <a:p>
            <a:r>
              <a:rPr lang="zh-CN" altLang="en-US" dirty="0">
                <a:solidFill>
                  <a:srgbClr val="0070C0"/>
                </a:solidFill>
                <a:latin typeface="仿宋_GB2312" pitchFamily="49" charset="-122"/>
                <a:ea typeface="仿宋_GB2312" pitchFamily="49" charset="-122"/>
              </a:rPr>
              <a:t>如图</a:t>
            </a:r>
            <a:r>
              <a:rPr lang="en-US" altLang="zh-CN" dirty="0" smtClean="0">
                <a:solidFill>
                  <a:srgbClr val="0070C0"/>
                </a:solidFill>
                <a:latin typeface="仿宋_GB2312" pitchFamily="49" charset="-122"/>
                <a:ea typeface="仿宋_GB2312" pitchFamily="49" charset="-122"/>
              </a:rPr>
              <a:t>3-11</a:t>
            </a:r>
            <a:r>
              <a:rPr lang="zh-CN" altLang="en-US" dirty="0" smtClean="0">
                <a:solidFill>
                  <a:srgbClr val="0070C0"/>
                </a:solidFill>
                <a:latin typeface="仿宋_GB2312" pitchFamily="49" charset="-122"/>
                <a:ea typeface="仿宋_GB2312" pitchFamily="49" charset="-122"/>
              </a:rPr>
              <a:t>所</a:t>
            </a:r>
            <a:r>
              <a:rPr lang="zh-CN" altLang="en-US" dirty="0">
                <a:solidFill>
                  <a:srgbClr val="0070C0"/>
                </a:solidFill>
                <a:latin typeface="仿宋_GB2312" pitchFamily="49" charset="-122"/>
                <a:ea typeface="仿宋_GB2312" pitchFamily="49" charset="-122"/>
              </a:rPr>
              <a:t>示。</a:t>
            </a:r>
            <a:r>
              <a:rPr lang="zh-CN" altLang="en-US" dirty="0">
                <a:solidFill>
                  <a:srgbClr val="0070C0"/>
                </a:solidFill>
              </a:rPr>
              <a:t> </a:t>
            </a: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10020"/>
                                        </p:tgtEl>
                                        <p:attrNameLst>
                                          <p:attrName>style.visibility</p:attrName>
                                        </p:attrNameLst>
                                      </p:cBhvr>
                                      <p:to>
                                        <p:strVal val="visible"/>
                                      </p:to>
                                    </p:set>
                                    <p:animEffect transition="in" filter="blinds(horizontal)">
                                      <p:cBhvr>
                                        <p:cTn id="7" dur="500"/>
                                        <p:tgtEl>
                                          <p:spTgt spid="11100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10021"/>
                                        </p:tgtEl>
                                        <p:attrNameLst>
                                          <p:attrName>style.visibility</p:attrName>
                                        </p:attrNameLst>
                                      </p:cBhvr>
                                      <p:to>
                                        <p:strVal val="visible"/>
                                      </p:to>
                                    </p:set>
                                    <p:animEffect transition="in" filter="blinds(horizontal)">
                                      <p:cBhvr>
                                        <p:cTn id="12" dur="500"/>
                                        <p:tgtEl>
                                          <p:spTgt spid="11100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10022"/>
                                        </p:tgtEl>
                                        <p:attrNameLst>
                                          <p:attrName>style.visibility</p:attrName>
                                        </p:attrNameLst>
                                      </p:cBhvr>
                                      <p:to>
                                        <p:strVal val="visible"/>
                                      </p:to>
                                    </p:set>
                                    <p:animEffect transition="in" filter="blinds(horizontal)">
                                      <p:cBhvr>
                                        <p:cTn id="17" dur="500"/>
                                        <p:tgtEl>
                                          <p:spTgt spid="1110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0020" grpId="0"/>
      <p:bldP spid="1110021" grpId="0"/>
      <p:bldP spid="111002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5" name="Text Box 5"/>
          <p:cNvSpPr txBox="1">
            <a:spLocks noChangeArrowheads="1"/>
          </p:cNvSpPr>
          <p:nvPr/>
        </p:nvSpPr>
        <p:spPr bwMode="auto">
          <a:xfrm>
            <a:off x="2571736" y="5572140"/>
            <a:ext cx="4095750" cy="457200"/>
          </a:xfrm>
          <a:prstGeom prst="rect">
            <a:avLst/>
          </a:prstGeom>
          <a:noFill/>
          <a:ln w="9525">
            <a:noFill/>
            <a:miter lim="800000"/>
            <a:headEnd/>
            <a:tailEnd/>
          </a:ln>
          <a:effectLst/>
        </p:spPr>
        <p:txBody>
          <a:bodyPr wrap="none">
            <a:spAutoFit/>
          </a:bodyPr>
          <a:lstStyle/>
          <a:p>
            <a:r>
              <a:rPr lang="en-US" altLang="zh-CN" dirty="0"/>
              <a:t> </a:t>
            </a:r>
            <a:r>
              <a:rPr lang="zh-CN" altLang="en-US" sz="2300" dirty="0">
                <a:solidFill>
                  <a:srgbClr val="0070C0"/>
                </a:solidFill>
                <a:latin typeface="宋体" charset="-122"/>
              </a:rPr>
              <a:t>图</a:t>
            </a:r>
            <a:r>
              <a:rPr lang="zh-CN" altLang="en-US" sz="2300" dirty="0">
                <a:solidFill>
                  <a:srgbClr val="0070C0"/>
                </a:solidFill>
              </a:rPr>
              <a:t> </a:t>
            </a:r>
            <a:r>
              <a:rPr lang="en-US" altLang="zh-CN" sz="2300" dirty="0" smtClean="0">
                <a:solidFill>
                  <a:srgbClr val="0070C0"/>
                </a:solidFill>
              </a:rPr>
              <a:t>3-11 </a:t>
            </a:r>
            <a:r>
              <a:rPr lang="zh-CN" altLang="en-US" sz="2300" dirty="0">
                <a:solidFill>
                  <a:srgbClr val="0070C0"/>
                </a:solidFill>
                <a:latin typeface="宋体" charset="-122"/>
              </a:rPr>
              <a:t>二阶梵塔的全部状态</a:t>
            </a:r>
            <a:r>
              <a:rPr lang="zh-CN" altLang="en-US" sz="2300" dirty="0">
                <a:solidFill>
                  <a:srgbClr val="0070C0"/>
                </a:solidFill>
              </a:rPr>
              <a:t> </a:t>
            </a:r>
          </a:p>
        </p:txBody>
      </p:sp>
      <p:pic>
        <p:nvPicPr>
          <p:cNvPr id="1252353" name="Picture 1" descr="E:\人工智能导论\085054-01 人工智能导论(图)\tu\RG3-11.tif"/>
          <p:cNvPicPr>
            <a:picLocks noChangeAspect="1" noChangeArrowheads="1"/>
          </p:cNvPicPr>
          <p:nvPr/>
        </p:nvPicPr>
        <p:blipFill>
          <a:blip r:embed="rId2"/>
          <a:srcRect/>
          <a:stretch>
            <a:fillRect/>
          </a:stretch>
        </p:blipFill>
        <p:spPr bwMode="auto">
          <a:xfrm>
            <a:off x="1714480" y="1000108"/>
            <a:ext cx="5796000" cy="4328875"/>
          </a:xfrm>
          <a:prstGeom prst="rect">
            <a:avLst/>
          </a:prstGeom>
          <a:noFill/>
        </p:spPr>
      </p:pic>
    </p:spTree>
  </p:cSld>
  <p:clrMapOvr>
    <a:masterClrMapping/>
  </p:clrMapOvr>
  <p:transition spd="med">
    <p:zo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3" name="Text Box 5"/>
          <p:cNvSpPr txBox="1">
            <a:spLocks noChangeArrowheads="1"/>
          </p:cNvSpPr>
          <p:nvPr/>
        </p:nvSpPr>
        <p:spPr bwMode="auto">
          <a:xfrm>
            <a:off x="659756" y="785794"/>
            <a:ext cx="7786742" cy="5078313"/>
          </a:xfrm>
          <a:prstGeom prst="rect">
            <a:avLst/>
          </a:prstGeom>
          <a:noFill/>
          <a:ln w="9525">
            <a:noFill/>
            <a:miter lim="800000"/>
            <a:headEnd/>
            <a:tailEnd/>
          </a:ln>
          <a:effectLst/>
        </p:spPr>
        <p:txBody>
          <a:bodyPr wrap="square">
            <a:spAutoFit/>
          </a:bodyPr>
          <a:lstStyle/>
          <a:p>
            <a:pPr algn="just">
              <a:lnSpc>
                <a:spcPts val="3600"/>
              </a:lnSpc>
              <a:spcBef>
                <a:spcPct val="20000"/>
              </a:spcBef>
            </a:pPr>
            <a:r>
              <a:rPr lang="zh-CN" altLang="en-US" dirty="0"/>
              <a:t>　　</a:t>
            </a:r>
            <a:r>
              <a:rPr lang="zh-CN" altLang="en-US" dirty="0">
                <a:solidFill>
                  <a:srgbClr val="0070C0"/>
                </a:solidFill>
                <a:ea typeface="仿宋_GB2312" pitchFamily="49" charset="-122"/>
              </a:rPr>
              <a:t>这里的状态转换规则就是金盘的搬动规则，分别用</a:t>
            </a:r>
            <a:r>
              <a:rPr lang="en-US" altLang="zh-CN" i="1" dirty="0">
                <a:solidFill>
                  <a:srgbClr val="0070C0"/>
                </a:solidFill>
                <a:ea typeface="仿宋_GB2312" pitchFamily="49" charset="-122"/>
              </a:rPr>
              <a:t>A</a:t>
            </a:r>
            <a:r>
              <a:rPr lang="en-US" altLang="zh-CN" dirty="0">
                <a:solidFill>
                  <a:srgbClr val="0070C0"/>
                </a:solidFill>
                <a:ea typeface="仿宋_GB2312" pitchFamily="49" charset="-122"/>
              </a:rPr>
              <a:t>(</a:t>
            </a:r>
            <a:r>
              <a:rPr lang="en-US" altLang="zh-CN" i="1" dirty="0" err="1">
                <a:solidFill>
                  <a:srgbClr val="0070C0"/>
                </a:solidFill>
                <a:ea typeface="仿宋_GB2312" pitchFamily="49" charset="-122"/>
              </a:rPr>
              <a:t>i,j</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及</a:t>
            </a:r>
            <a:r>
              <a:rPr lang="en-US" altLang="zh-CN" i="1" dirty="0">
                <a:solidFill>
                  <a:srgbClr val="0070C0"/>
                </a:solidFill>
                <a:ea typeface="仿宋_GB2312" pitchFamily="49" charset="-122"/>
              </a:rPr>
              <a:t>B</a:t>
            </a:r>
            <a:r>
              <a:rPr lang="en-US" altLang="zh-CN" dirty="0">
                <a:solidFill>
                  <a:srgbClr val="0070C0"/>
                </a:solidFill>
                <a:ea typeface="仿宋_GB2312" pitchFamily="49" charset="-122"/>
              </a:rPr>
              <a:t>(</a:t>
            </a:r>
            <a:r>
              <a:rPr lang="en-US" altLang="zh-CN" i="1" dirty="0" err="1">
                <a:solidFill>
                  <a:srgbClr val="0070C0"/>
                </a:solidFill>
                <a:ea typeface="仿宋_GB2312" pitchFamily="49" charset="-122"/>
              </a:rPr>
              <a:t>i,j</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表示：</a:t>
            </a:r>
            <a:r>
              <a:rPr lang="en-US" altLang="zh-CN" i="1" dirty="0">
                <a:solidFill>
                  <a:srgbClr val="0070C0"/>
                </a:solidFill>
                <a:ea typeface="仿宋_GB2312" pitchFamily="49" charset="-122"/>
              </a:rPr>
              <a:t>A</a:t>
            </a:r>
            <a:r>
              <a:rPr lang="en-US" altLang="zh-CN" dirty="0">
                <a:solidFill>
                  <a:srgbClr val="0070C0"/>
                </a:solidFill>
                <a:ea typeface="仿宋_GB2312" pitchFamily="49" charset="-122"/>
              </a:rPr>
              <a:t>(</a:t>
            </a:r>
            <a:r>
              <a:rPr lang="en-US" altLang="zh-CN" i="1" dirty="0" err="1">
                <a:solidFill>
                  <a:srgbClr val="0070C0"/>
                </a:solidFill>
                <a:ea typeface="仿宋_GB2312" pitchFamily="49" charset="-122"/>
              </a:rPr>
              <a:t>i,j</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表示把</a:t>
            </a:r>
            <a:r>
              <a:rPr lang="en-US" altLang="zh-CN" i="1" dirty="0">
                <a:solidFill>
                  <a:srgbClr val="0070C0"/>
                </a:solidFill>
                <a:ea typeface="仿宋_GB2312" pitchFamily="49" charset="-122"/>
              </a:rPr>
              <a:t>A</a:t>
            </a:r>
            <a:r>
              <a:rPr lang="zh-CN" altLang="en-US" dirty="0">
                <a:solidFill>
                  <a:srgbClr val="0070C0"/>
                </a:solidFill>
                <a:ea typeface="仿宋_GB2312" pitchFamily="49" charset="-122"/>
              </a:rPr>
              <a:t>盘从第</a:t>
            </a:r>
            <a:r>
              <a:rPr lang="en-US" altLang="zh-CN" i="1" dirty="0" err="1">
                <a:solidFill>
                  <a:srgbClr val="0070C0"/>
                </a:solidFill>
                <a:ea typeface="仿宋_GB2312" pitchFamily="49" charset="-122"/>
              </a:rPr>
              <a:t>i</a:t>
            </a:r>
            <a:r>
              <a:rPr lang="zh-CN" altLang="en-US" dirty="0">
                <a:solidFill>
                  <a:srgbClr val="0070C0"/>
                </a:solidFill>
                <a:ea typeface="仿宋_GB2312" pitchFamily="49" charset="-122"/>
              </a:rPr>
              <a:t>号杆移到第</a:t>
            </a:r>
            <a:r>
              <a:rPr lang="en-US" altLang="zh-CN" i="1" dirty="0">
                <a:solidFill>
                  <a:srgbClr val="0070C0"/>
                </a:solidFill>
                <a:ea typeface="仿宋_GB2312" pitchFamily="49" charset="-122"/>
              </a:rPr>
              <a:t>j</a:t>
            </a:r>
            <a:r>
              <a:rPr lang="zh-CN" altLang="en-US" dirty="0">
                <a:solidFill>
                  <a:srgbClr val="0070C0"/>
                </a:solidFill>
                <a:ea typeface="仿宋_GB2312" pitchFamily="49" charset="-122"/>
              </a:rPr>
              <a:t>号杆上</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B</a:t>
            </a:r>
            <a:r>
              <a:rPr lang="en-US" altLang="zh-CN" dirty="0">
                <a:solidFill>
                  <a:srgbClr val="0070C0"/>
                </a:solidFill>
                <a:ea typeface="仿宋_GB2312" pitchFamily="49" charset="-122"/>
              </a:rPr>
              <a:t>(</a:t>
            </a:r>
            <a:r>
              <a:rPr lang="en-US" altLang="zh-CN" i="1" dirty="0" err="1">
                <a:solidFill>
                  <a:srgbClr val="0070C0"/>
                </a:solidFill>
                <a:ea typeface="仿宋_GB2312" pitchFamily="49" charset="-122"/>
              </a:rPr>
              <a:t>i,j</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表示把</a:t>
            </a:r>
            <a:r>
              <a:rPr lang="en-US" altLang="zh-CN" i="1" dirty="0">
                <a:solidFill>
                  <a:srgbClr val="0070C0"/>
                </a:solidFill>
                <a:ea typeface="仿宋_GB2312" pitchFamily="49" charset="-122"/>
              </a:rPr>
              <a:t>B</a:t>
            </a:r>
            <a:r>
              <a:rPr lang="zh-CN" altLang="en-US" dirty="0">
                <a:solidFill>
                  <a:srgbClr val="0070C0"/>
                </a:solidFill>
                <a:ea typeface="仿宋_GB2312" pitchFamily="49" charset="-122"/>
              </a:rPr>
              <a:t>盘从第</a:t>
            </a:r>
            <a:r>
              <a:rPr lang="en-US" altLang="zh-CN" i="1" dirty="0" err="1">
                <a:solidFill>
                  <a:srgbClr val="0070C0"/>
                </a:solidFill>
                <a:ea typeface="仿宋_GB2312" pitchFamily="49" charset="-122"/>
              </a:rPr>
              <a:t>i</a:t>
            </a:r>
            <a:r>
              <a:rPr lang="zh-CN" altLang="en-US" dirty="0">
                <a:solidFill>
                  <a:srgbClr val="0070C0"/>
                </a:solidFill>
                <a:ea typeface="仿宋_GB2312" pitchFamily="49" charset="-122"/>
              </a:rPr>
              <a:t>号杆移到第</a:t>
            </a:r>
            <a:r>
              <a:rPr lang="en-US" altLang="zh-CN" i="1" dirty="0">
                <a:solidFill>
                  <a:srgbClr val="0070C0"/>
                </a:solidFill>
                <a:ea typeface="仿宋_GB2312" pitchFamily="49" charset="-122"/>
              </a:rPr>
              <a:t>j</a:t>
            </a:r>
            <a:r>
              <a:rPr lang="zh-CN" altLang="en-US" dirty="0">
                <a:solidFill>
                  <a:srgbClr val="0070C0"/>
                </a:solidFill>
                <a:ea typeface="仿宋_GB2312" pitchFamily="49" charset="-122"/>
              </a:rPr>
              <a:t>号杆上。经分析，共有</a:t>
            </a:r>
            <a:r>
              <a:rPr lang="en-US" altLang="zh-CN" dirty="0">
                <a:solidFill>
                  <a:srgbClr val="0070C0"/>
                </a:solidFill>
                <a:ea typeface="仿宋_GB2312" pitchFamily="49" charset="-122"/>
              </a:rPr>
              <a:t>12</a:t>
            </a:r>
            <a:r>
              <a:rPr lang="zh-CN" altLang="en-US" dirty="0">
                <a:solidFill>
                  <a:srgbClr val="0070C0"/>
                </a:solidFill>
                <a:ea typeface="仿宋_GB2312" pitchFamily="49" charset="-122"/>
              </a:rPr>
              <a:t>个操作，它们分别是：</a:t>
            </a:r>
          </a:p>
          <a:p>
            <a:pPr>
              <a:lnSpc>
                <a:spcPct val="120000"/>
              </a:lnSpc>
              <a:spcBef>
                <a:spcPct val="20000"/>
              </a:spcBef>
            </a:pPr>
            <a:r>
              <a:rPr lang="zh-CN" altLang="en-US" i="1" dirty="0">
                <a:solidFill>
                  <a:srgbClr val="0070C0"/>
                </a:solidFill>
              </a:rPr>
              <a:t>             </a:t>
            </a:r>
            <a:r>
              <a:rPr lang="en-US" altLang="zh-CN" i="1" dirty="0">
                <a:solidFill>
                  <a:srgbClr val="0070C0"/>
                </a:solidFill>
              </a:rPr>
              <a:t>A</a:t>
            </a:r>
            <a:r>
              <a:rPr lang="en-US" altLang="zh-CN" dirty="0">
                <a:solidFill>
                  <a:srgbClr val="0070C0"/>
                </a:solidFill>
              </a:rPr>
              <a:t>(1,2),</a:t>
            </a:r>
            <a:r>
              <a:rPr lang="zh-CN" altLang="en-US" dirty="0">
                <a:solidFill>
                  <a:srgbClr val="0070C0"/>
                </a:solidFill>
              </a:rPr>
              <a:t>　</a:t>
            </a:r>
            <a:r>
              <a:rPr lang="en-US" altLang="zh-CN" i="1" dirty="0">
                <a:solidFill>
                  <a:srgbClr val="0070C0"/>
                </a:solidFill>
              </a:rPr>
              <a:t>A</a:t>
            </a:r>
            <a:r>
              <a:rPr lang="en-US" altLang="zh-CN" dirty="0">
                <a:solidFill>
                  <a:srgbClr val="0070C0"/>
                </a:solidFill>
              </a:rPr>
              <a:t>(1,3),</a:t>
            </a:r>
            <a:r>
              <a:rPr lang="zh-CN" altLang="en-US" dirty="0">
                <a:solidFill>
                  <a:srgbClr val="0070C0"/>
                </a:solidFill>
              </a:rPr>
              <a:t>　</a:t>
            </a:r>
            <a:r>
              <a:rPr lang="en-US" altLang="zh-CN" i="1" dirty="0">
                <a:solidFill>
                  <a:srgbClr val="0070C0"/>
                </a:solidFill>
              </a:rPr>
              <a:t>A</a:t>
            </a:r>
            <a:r>
              <a:rPr lang="en-US" altLang="zh-CN" dirty="0">
                <a:solidFill>
                  <a:srgbClr val="0070C0"/>
                </a:solidFill>
              </a:rPr>
              <a:t>(2,1),</a:t>
            </a:r>
            <a:r>
              <a:rPr lang="zh-CN" altLang="en-US" dirty="0">
                <a:solidFill>
                  <a:srgbClr val="0070C0"/>
                </a:solidFill>
              </a:rPr>
              <a:t>　</a:t>
            </a:r>
            <a:r>
              <a:rPr lang="en-US" altLang="zh-CN" i="1" dirty="0">
                <a:solidFill>
                  <a:srgbClr val="0070C0"/>
                </a:solidFill>
              </a:rPr>
              <a:t>A</a:t>
            </a:r>
            <a:r>
              <a:rPr lang="en-US" altLang="zh-CN" dirty="0">
                <a:solidFill>
                  <a:srgbClr val="0070C0"/>
                </a:solidFill>
              </a:rPr>
              <a:t>(2,3),</a:t>
            </a:r>
            <a:r>
              <a:rPr lang="zh-CN" altLang="en-US" dirty="0">
                <a:solidFill>
                  <a:srgbClr val="0070C0"/>
                </a:solidFill>
              </a:rPr>
              <a:t>　</a:t>
            </a:r>
            <a:r>
              <a:rPr lang="en-US" altLang="zh-CN" i="1" dirty="0">
                <a:solidFill>
                  <a:srgbClr val="0070C0"/>
                </a:solidFill>
              </a:rPr>
              <a:t>A</a:t>
            </a:r>
            <a:r>
              <a:rPr lang="en-US" altLang="zh-CN" dirty="0">
                <a:solidFill>
                  <a:srgbClr val="0070C0"/>
                </a:solidFill>
              </a:rPr>
              <a:t>(3,1),</a:t>
            </a:r>
            <a:r>
              <a:rPr lang="zh-CN" altLang="en-US" dirty="0">
                <a:solidFill>
                  <a:srgbClr val="0070C0"/>
                </a:solidFill>
              </a:rPr>
              <a:t>　</a:t>
            </a:r>
            <a:r>
              <a:rPr lang="en-US" altLang="zh-CN" i="1" dirty="0">
                <a:solidFill>
                  <a:srgbClr val="0070C0"/>
                </a:solidFill>
              </a:rPr>
              <a:t>A</a:t>
            </a:r>
            <a:r>
              <a:rPr lang="en-US" altLang="zh-CN" dirty="0">
                <a:solidFill>
                  <a:srgbClr val="0070C0"/>
                </a:solidFill>
              </a:rPr>
              <a:t>(3,2)</a:t>
            </a:r>
          </a:p>
          <a:p>
            <a:pPr>
              <a:lnSpc>
                <a:spcPct val="120000"/>
              </a:lnSpc>
              <a:spcBef>
                <a:spcPct val="20000"/>
              </a:spcBef>
            </a:pPr>
            <a:r>
              <a:rPr lang="en-US" altLang="zh-CN" i="1" dirty="0">
                <a:solidFill>
                  <a:srgbClr val="0070C0"/>
                </a:solidFill>
              </a:rPr>
              <a:t>             B</a:t>
            </a:r>
            <a:r>
              <a:rPr lang="en-US" altLang="zh-CN" dirty="0">
                <a:solidFill>
                  <a:srgbClr val="0070C0"/>
                </a:solidFill>
              </a:rPr>
              <a:t>(1,2),</a:t>
            </a:r>
            <a:r>
              <a:rPr lang="zh-CN" altLang="en-US" dirty="0">
                <a:solidFill>
                  <a:srgbClr val="0070C0"/>
                </a:solidFill>
              </a:rPr>
              <a:t>　</a:t>
            </a:r>
            <a:r>
              <a:rPr lang="en-US" altLang="zh-CN" i="1" dirty="0">
                <a:solidFill>
                  <a:srgbClr val="0070C0"/>
                </a:solidFill>
              </a:rPr>
              <a:t>B</a:t>
            </a:r>
            <a:r>
              <a:rPr lang="en-US" altLang="zh-CN" dirty="0">
                <a:solidFill>
                  <a:srgbClr val="0070C0"/>
                </a:solidFill>
              </a:rPr>
              <a:t>(1,3),</a:t>
            </a:r>
            <a:r>
              <a:rPr lang="zh-CN" altLang="en-US" dirty="0">
                <a:solidFill>
                  <a:srgbClr val="0070C0"/>
                </a:solidFill>
              </a:rPr>
              <a:t>　</a:t>
            </a:r>
            <a:r>
              <a:rPr lang="en-US" altLang="zh-CN" i="1" dirty="0">
                <a:solidFill>
                  <a:srgbClr val="0070C0"/>
                </a:solidFill>
              </a:rPr>
              <a:t>B</a:t>
            </a:r>
            <a:r>
              <a:rPr lang="en-US" altLang="zh-CN" dirty="0">
                <a:solidFill>
                  <a:srgbClr val="0070C0"/>
                </a:solidFill>
              </a:rPr>
              <a:t>(2,1),</a:t>
            </a:r>
            <a:r>
              <a:rPr lang="zh-CN" altLang="en-US" dirty="0">
                <a:solidFill>
                  <a:srgbClr val="0070C0"/>
                </a:solidFill>
              </a:rPr>
              <a:t>　</a:t>
            </a:r>
            <a:r>
              <a:rPr lang="en-US" altLang="zh-CN" i="1" dirty="0">
                <a:solidFill>
                  <a:srgbClr val="0070C0"/>
                </a:solidFill>
              </a:rPr>
              <a:t>B</a:t>
            </a:r>
            <a:r>
              <a:rPr lang="en-US" altLang="zh-CN" dirty="0">
                <a:solidFill>
                  <a:srgbClr val="0070C0"/>
                </a:solidFill>
              </a:rPr>
              <a:t>(2,3),</a:t>
            </a:r>
            <a:r>
              <a:rPr lang="zh-CN" altLang="en-US" dirty="0">
                <a:solidFill>
                  <a:srgbClr val="0070C0"/>
                </a:solidFill>
              </a:rPr>
              <a:t>　</a:t>
            </a:r>
            <a:r>
              <a:rPr lang="en-US" altLang="zh-CN" i="1" dirty="0">
                <a:solidFill>
                  <a:srgbClr val="0070C0"/>
                </a:solidFill>
              </a:rPr>
              <a:t>B</a:t>
            </a:r>
            <a:r>
              <a:rPr lang="en-US" altLang="zh-CN" dirty="0">
                <a:solidFill>
                  <a:srgbClr val="0070C0"/>
                </a:solidFill>
              </a:rPr>
              <a:t>(3,1),</a:t>
            </a:r>
            <a:r>
              <a:rPr lang="zh-CN" altLang="en-US" dirty="0">
                <a:solidFill>
                  <a:srgbClr val="0070C0"/>
                </a:solidFill>
              </a:rPr>
              <a:t>　</a:t>
            </a:r>
            <a:r>
              <a:rPr lang="en-US" altLang="zh-CN" i="1" dirty="0">
                <a:solidFill>
                  <a:srgbClr val="0070C0"/>
                </a:solidFill>
              </a:rPr>
              <a:t>B</a:t>
            </a:r>
            <a:r>
              <a:rPr lang="en-US" altLang="zh-CN" dirty="0">
                <a:solidFill>
                  <a:srgbClr val="0070C0"/>
                </a:solidFill>
              </a:rPr>
              <a:t>(3,2)</a:t>
            </a:r>
          </a:p>
          <a:p>
            <a:pPr>
              <a:lnSpc>
                <a:spcPct val="120000"/>
              </a:lnSpc>
              <a:spcBef>
                <a:spcPct val="20000"/>
              </a:spcBef>
            </a:pPr>
            <a:r>
              <a:rPr lang="zh-CN" altLang="en-US" dirty="0">
                <a:solidFill>
                  <a:srgbClr val="0070C0"/>
                </a:solidFill>
                <a:ea typeface="仿宋_GB2312" pitchFamily="49" charset="-122"/>
              </a:rPr>
              <a:t>规则的具体形式应是</a:t>
            </a:r>
            <a:r>
              <a:rPr lang="zh-CN" altLang="en-US" dirty="0" smtClean="0">
                <a:solidFill>
                  <a:srgbClr val="0070C0"/>
                </a:solidFill>
                <a:ea typeface="仿宋_GB2312" pitchFamily="49" charset="-122"/>
              </a:rPr>
              <a:t>：</a:t>
            </a:r>
            <a:endParaRPr lang="zh-CN" altLang="en-US" dirty="0">
              <a:solidFill>
                <a:srgbClr val="0070C0"/>
              </a:solidFill>
              <a:ea typeface="仿宋_GB2312" pitchFamily="49" charset="-122"/>
            </a:endParaRPr>
          </a:p>
          <a:p>
            <a:pPr>
              <a:lnSpc>
                <a:spcPct val="120000"/>
              </a:lnSpc>
              <a:spcBef>
                <a:spcPct val="20000"/>
              </a:spcBef>
            </a:pPr>
            <a:r>
              <a:rPr lang="zh-CN" altLang="en-US" dirty="0">
                <a:solidFill>
                  <a:srgbClr val="0070C0"/>
                </a:solidFill>
                <a:ea typeface="仿宋_GB2312" pitchFamily="49" charset="-122"/>
              </a:rPr>
              <a:t>                           </a:t>
            </a:r>
            <a:r>
              <a:rPr lang="zh-CN" altLang="en-US" dirty="0" smtClean="0">
                <a:solidFill>
                  <a:srgbClr val="0070C0"/>
                </a:solidFill>
                <a:ea typeface="仿宋_GB2312" pitchFamily="49" charset="-122"/>
              </a:rPr>
              <a:t>     </a:t>
            </a:r>
            <a:r>
              <a:rPr lang="en-US" altLang="zh-CN" dirty="0" smtClean="0">
                <a:solidFill>
                  <a:srgbClr val="0070C0"/>
                </a:solidFill>
                <a:ea typeface="仿宋_GB2312" pitchFamily="49" charset="-122"/>
              </a:rPr>
              <a:t>IF</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条件</a:t>
            </a:r>
            <a:r>
              <a:rPr lang="en-US" altLang="zh-CN" dirty="0">
                <a:solidFill>
                  <a:srgbClr val="0070C0"/>
                </a:solidFill>
                <a:ea typeface="仿宋_GB2312" pitchFamily="49" charset="-122"/>
              </a:rPr>
              <a:t>〉</a:t>
            </a:r>
            <a:r>
              <a:rPr lang="en-US" altLang="zh-CN" dirty="0" smtClean="0">
                <a:solidFill>
                  <a:srgbClr val="0070C0"/>
                </a:solidFill>
                <a:ea typeface="仿宋_GB2312" pitchFamily="49" charset="-122"/>
              </a:rPr>
              <a:t>THEN </a:t>
            </a:r>
            <a:r>
              <a:rPr lang="en-US" altLang="zh-CN" i="1" dirty="0" smtClean="0">
                <a:solidFill>
                  <a:srgbClr val="0070C0"/>
                </a:solidFill>
                <a:ea typeface="仿宋_GB2312" pitchFamily="49" charset="-122"/>
              </a:rPr>
              <a:t>A</a:t>
            </a:r>
            <a:r>
              <a:rPr lang="en-US" altLang="zh-CN" dirty="0" smtClean="0">
                <a:solidFill>
                  <a:srgbClr val="0070C0"/>
                </a:solidFill>
                <a:ea typeface="仿宋_GB2312" pitchFamily="49" charset="-122"/>
              </a:rPr>
              <a:t>(</a:t>
            </a:r>
            <a:r>
              <a:rPr lang="en-US" altLang="zh-CN" i="1" dirty="0" err="1" smtClean="0">
                <a:solidFill>
                  <a:srgbClr val="0070C0"/>
                </a:solidFill>
                <a:ea typeface="仿宋_GB2312" pitchFamily="49" charset="-122"/>
              </a:rPr>
              <a:t>i</a:t>
            </a:r>
            <a:r>
              <a:rPr lang="en-US" altLang="zh-CN" dirty="0" err="1" smtClean="0">
                <a:solidFill>
                  <a:srgbClr val="0070C0"/>
                </a:solidFill>
                <a:ea typeface="仿宋_GB2312" pitchFamily="49" charset="-122"/>
              </a:rPr>
              <a:t>,</a:t>
            </a:r>
            <a:r>
              <a:rPr lang="en-US" altLang="zh-CN" i="1" dirty="0" err="1" smtClean="0">
                <a:solidFill>
                  <a:srgbClr val="0070C0"/>
                </a:solidFill>
                <a:ea typeface="仿宋_GB2312" pitchFamily="49" charset="-122"/>
              </a:rPr>
              <a:t>j</a:t>
            </a:r>
            <a:r>
              <a:rPr lang="en-US" altLang="zh-CN" dirty="0" smtClean="0">
                <a:solidFill>
                  <a:srgbClr val="0070C0"/>
                </a:solidFill>
                <a:ea typeface="仿宋_GB2312" pitchFamily="49" charset="-122"/>
              </a:rPr>
              <a:t>)</a:t>
            </a:r>
            <a:endParaRPr lang="en-US" altLang="zh-CN" dirty="0">
              <a:solidFill>
                <a:srgbClr val="0070C0"/>
              </a:solidFill>
              <a:ea typeface="仿宋_GB2312" pitchFamily="49" charset="-122"/>
            </a:endParaRPr>
          </a:p>
          <a:p>
            <a:pPr>
              <a:lnSpc>
                <a:spcPct val="120000"/>
              </a:lnSpc>
              <a:spcBef>
                <a:spcPct val="20000"/>
              </a:spcBef>
            </a:pPr>
            <a:r>
              <a:rPr lang="en-US" altLang="zh-CN" dirty="0">
                <a:solidFill>
                  <a:srgbClr val="0070C0"/>
                </a:solidFill>
                <a:ea typeface="仿宋_GB2312" pitchFamily="49" charset="-122"/>
              </a:rPr>
              <a:t>                   </a:t>
            </a:r>
            <a:r>
              <a:rPr lang="en-US" altLang="zh-CN" dirty="0" smtClean="0">
                <a:solidFill>
                  <a:srgbClr val="0070C0"/>
                </a:solidFill>
                <a:ea typeface="仿宋_GB2312" pitchFamily="49" charset="-122"/>
              </a:rPr>
              <a:t>             </a:t>
            </a:r>
            <a:r>
              <a:rPr lang="en-US" altLang="zh-CN" dirty="0">
                <a:solidFill>
                  <a:srgbClr val="0070C0"/>
                </a:solidFill>
                <a:ea typeface="仿宋_GB2312" pitchFamily="49" charset="-122"/>
              </a:rPr>
              <a:t>IF〈</a:t>
            </a:r>
            <a:r>
              <a:rPr lang="zh-CN" altLang="en-US" dirty="0">
                <a:solidFill>
                  <a:srgbClr val="0070C0"/>
                </a:solidFill>
                <a:ea typeface="仿宋_GB2312" pitchFamily="49" charset="-122"/>
              </a:rPr>
              <a:t>条件</a:t>
            </a:r>
            <a:r>
              <a:rPr lang="en-US" altLang="zh-CN" dirty="0">
                <a:solidFill>
                  <a:srgbClr val="0070C0"/>
                </a:solidFill>
                <a:ea typeface="仿宋_GB2312" pitchFamily="49" charset="-122"/>
              </a:rPr>
              <a:t>〉THEN </a:t>
            </a:r>
            <a:r>
              <a:rPr lang="en-US" altLang="zh-CN" i="1" dirty="0">
                <a:solidFill>
                  <a:srgbClr val="0070C0"/>
                </a:solidFill>
                <a:ea typeface="仿宋_GB2312" pitchFamily="49" charset="-122"/>
              </a:rPr>
              <a:t>B</a:t>
            </a:r>
            <a:r>
              <a:rPr lang="en-US" altLang="zh-CN" dirty="0">
                <a:solidFill>
                  <a:srgbClr val="0070C0"/>
                </a:solidFill>
                <a:ea typeface="仿宋_GB2312" pitchFamily="49" charset="-122"/>
              </a:rPr>
              <a:t>(</a:t>
            </a:r>
            <a:r>
              <a:rPr lang="en-US" altLang="zh-CN" i="1" dirty="0" err="1">
                <a:solidFill>
                  <a:srgbClr val="0070C0"/>
                </a:solidFill>
                <a:ea typeface="仿宋_GB2312" pitchFamily="49" charset="-122"/>
              </a:rPr>
              <a:t>i</a:t>
            </a:r>
            <a:r>
              <a:rPr lang="en-US" altLang="zh-CN" dirty="0">
                <a:solidFill>
                  <a:srgbClr val="0070C0"/>
                </a:solidFill>
                <a:ea typeface="仿宋_GB2312" pitchFamily="49" charset="-122"/>
              </a:rPr>
              <a:t>, </a:t>
            </a:r>
            <a:r>
              <a:rPr lang="en-US" altLang="zh-CN" i="1" dirty="0">
                <a:solidFill>
                  <a:srgbClr val="0070C0"/>
                </a:solidFill>
                <a:ea typeface="仿宋_GB2312" pitchFamily="49" charset="-122"/>
              </a:rPr>
              <a:t>j</a:t>
            </a:r>
            <a:r>
              <a:rPr lang="en-US" altLang="zh-CN" dirty="0" smtClean="0">
                <a:solidFill>
                  <a:srgbClr val="0070C0"/>
                </a:solidFill>
                <a:ea typeface="仿宋_GB2312" pitchFamily="49" charset="-122"/>
              </a:rPr>
              <a:t>)</a:t>
            </a:r>
            <a:endParaRPr lang="en-US" altLang="zh-CN" dirty="0">
              <a:solidFill>
                <a:srgbClr val="0070C0"/>
              </a:solidFill>
            </a:endParaRPr>
          </a:p>
          <a:p>
            <a:pPr algn="just">
              <a:lnSpc>
                <a:spcPct val="130000"/>
              </a:lnSpc>
              <a:spcBef>
                <a:spcPct val="20000"/>
              </a:spcBef>
            </a:pPr>
            <a:endParaRPr lang="en-US" altLang="zh-CN" dirty="0">
              <a:ea typeface="仿宋_GB2312" pitchFamily="49" charset="-122"/>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113093">
                                            <p:txEl>
                                              <p:pRg st="0" end="0"/>
                                            </p:txEl>
                                          </p:spTgt>
                                        </p:tgtEl>
                                        <p:attrNameLst>
                                          <p:attrName>style.visibility</p:attrName>
                                        </p:attrNameLst>
                                      </p:cBhvr>
                                      <p:to>
                                        <p:strVal val="visible"/>
                                      </p:to>
                                    </p:set>
                                    <p:animEffect transition="in" filter="blinds(horizontal)">
                                      <p:cBhvr>
                                        <p:cTn id="7" dur="500"/>
                                        <p:tgtEl>
                                          <p:spTgt spid="111309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13093">
                                            <p:txEl>
                                              <p:pRg st="1" end="1"/>
                                            </p:txEl>
                                          </p:spTgt>
                                        </p:tgtEl>
                                        <p:attrNameLst>
                                          <p:attrName>style.visibility</p:attrName>
                                        </p:attrNameLst>
                                      </p:cBhvr>
                                      <p:to>
                                        <p:strVal val="visible"/>
                                      </p:to>
                                    </p:set>
                                    <p:animEffect transition="in" filter="blinds(horizontal)">
                                      <p:cBhvr>
                                        <p:cTn id="10" dur="500"/>
                                        <p:tgtEl>
                                          <p:spTgt spid="111309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113093">
                                            <p:txEl>
                                              <p:pRg st="2" end="2"/>
                                            </p:txEl>
                                          </p:spTgt>
                                        </p:tgtEl>
                                        <p:attrNameLst>
                                          <p:attrName>style.visibility</p:attrName>
                                        </p:attrNameLst>
                                      </p:cBhvr>
                                      <p:to>
                                        <p:strVal val="visible"/>
                                      </p:to>
                                    </p:set>
                                    <p:animEffect transition="in" filter="blinds(horizontal)">
                                      <p:cBhvr>
                                        <p:cTn id="13" dur="500"/>
                                        <p:tgtEl>
                                          <p:spTgt spid="111309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13093">
                                            <p:txEl>
                                              <p:pRg st="3" end="3"/>
                                            </p:txEl>
                                          </p:spTgt>
                                        </p:tgtEl>
                                        <p:attrNameLst>
                                          <p:attrName>style.visibility</p:attrName>
                                        </p:attrNameLst>
                                      </p:cBhvr>
                                      <p:to>
                                        <p:strVal val="visible"/>
                                      </p:to>
                                    </p:set>
                                    <p:animEffect transition="in" filter="blinds(horizontal)">
                                      <p:cBhvr>
                                        <p:cTn id="18" dur="500"/>
                                        <p:tgtEl>
                                          <p:spTgt spid="111309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113093">
                                            <p:txEl>
                                              <p:pRg st="4" end="4"/>
                                            </p:txEl>
                                          </p:spTgt>
                                        </p:tgtEl>
                                        <p:attrNameLst>
                                          <p:attrName>style.visibility</p:attrName>
                                        </p:attrNameLst>
                                      </p:cBhvr>
                                      <p:to>
                                        <p:strVal val="visible"/>
                                      </p:to>
                                    </p:set>
                                    <p:animEffect transition="in" filter="blinds(horizontal)">
                                      <p:cBhvr>
                                        <p:cTn id="21" dur="500"/>
                                        <p:tgtEl>
                                          <p:spTgt spid="111309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113093">
                                            <p:txEl>
                                              <p:pRg st="5" end="5"/>
                                            </p:txEl>
                                          </p:spTgt>
                                        </p:tgtEl>
                                        <p:attrNameLst>
                                          <p:attrName>style.visibility</p:attrName>
                                        </p:attrNameLst>
                                      </p:cBhvr>
                                      <p:to>
                                        <p:strVal val="visible"/>
                                      </p:to>
                                    </p:set>
                                    <p:animEffect transition="in" filter="blinds(horizontal)">
                                      <p:cBhvr>
                                        <p:cTn id="24" dur="500"/>
                                        <p:tgtEl>
                                          <p:spTgt spid="111309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6" name="Text Box 4"/>
          <p:cNvSpPr txBox="1">
            <a:spLocks noChangeArrowheads="1"/>
          </p:cNvSpPr>
          <p:nvPr/>
        </p:nvSpPr>
        <p:spPr bwMode="auto">
          <a:xfrm>
            <a:off x="642910" y="714356"/>
            <a:ext cx="7786742" cy="1052596"/>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zh-CN" altLang="en-US" dirty="0">
                <a:latin typeface="宋体" charset="-122"/>
              </a:rPr>
              <a:t>　　</a:t>
            </a:r>
            <a:r>
              <a:rPr lang="zh-CN" altLang="en-US" dirty="0">
                <a:solidFill>
                  <a:srgbClr val="0070C0"/>
                </a:solidFill>
                <a:latin typeface="仿宋_GB2312" pitchFamily="49" charset="-122"/>
                <a:ea typeface="仿宋_GB2312" pitchFamily="49" charset="-122"/>
              </a:rPr>
              <a:t>这样由题意</a:t>
            </a:r>
            <a:r>
              <a:rPr lang="en-US" altLang="zh-CN" dirty="0">
                <a:solidFill>
                  <a:srgbClr val="0070C0"/>
                </a:solidFill>
                <a:latin typeface="仿宋_GB2312" pitchFamily="49" charset="-122"/>
                <a:ea typeface="仿宋_GB2312" pitchFamily="49" charset="-122"/>
              </a:rPr>
              <a:t>,</a:t>
            </a:r>
            <a:r>
              <a:rPr lang="zh-CN" altLang="en-US" dirty="0">
                <a:solidFill>
                  <a:srgbClr val="0070C0"/>
                </a:solidFill>
                <a:latin typeface="仿宋_GB2312" pitchFamily="49" charset="-122"/>
                <a:ea typeface="仿宋_GB2312" pitchFamily="49" charset="-122"/>
              </a:rPr>
              <a:t>问题的初始状态为</a:t>
            </a:r>
            <a:r>
              <a:rPr lang="en-US" altLang="zh-CN" dirty="0">
                <a:solidFill>
                  <a:srgbClr val="0070C0"/>
                </a:solidFill>
                <a:latin typeface="仿宋_GB2312" pitchFamily="49" charset="-122"/>
                <a:ea typeface="仿宋_GB2312" pitchFamily="49" charset="-122"/>
              </a:rPr>
              <a:t>(1, 1),</a:t>
            </a:r>
            <a:r>
              <a:rPr lang="zh-CN" altLang="en-US" dirty="0">
                <a:solidFill>
                  <a:srgbClr val="0070C0"/>
                </a:solidFill>
                <a:latin typeface="仿宋_GB2312" pitchFamily="49" charset="-122"/>
                <a:ea typeface="仿宋_GB2312" pitchFamily="49" charset="-122"/>
              </a:rPr>
              <a:t>目标状态为</a:t>
            </a:r>
            <a:r>
              <a:rPr lang="en-US" altLang="zh-CN" dirty="0">
                <a:solidFill>
                  <a:srgbClr val="0070C0"/>
                </a:solidFill>
                <a:latin typeface="仿宋_GB2312" pitchFamily="49" charset="-122"/>
                <a:ea typeface="仿宋_GB2312" pitchFamily="49" charset="-122"/>
              </a:rPr>
              <a:t>(3, 3), </a:t>
            </a:r>
            <a:r>
              <a:rPr lang="zh-CN" altLang="en-US" dirty="0">
                <a:solidFill>
                  <a:srgbClr val="0070C0"/>
                </a:solidFill>
                <a:latin typeface="仿宋_GB2312" pitchFamily="49" charset="-122"/>
                <a:ea typeface="仿宋_GB2312" pitchFamily="49" charset="-122"/>
              </a:rPr>
              <a:t>则二阶梵塔问题可用状态图表示为 </a:t>
            </a:r>
          </a:p>
        </p:txBody>
      </p:sp>
      <p:sp>
        <p:nvSpPr>
          <p:cNvPr id="1114117" name="Text Box 5"/>
          <p:cNvSpPr txBox="1">
            <a:spLocks noChangeArrowheads="1"/>
          </p:cNvSpPr>
          <p:nvPr/>
        </p:nvSpPr>
        <p:spPr bwMode="auto">
          <a:xfrm>
            <a:off x="1643042" y="1857364"/>
            <a:ext cx="5471370" cy="461665"/>
          </a:xfrm>
          <a:prstGeom prst="rect">
            <a:avLst/>
          </a:prstGeom>
          <a:noFill/>
          <a:ln w="9525">
            <a:noFill/>
            <a:miter lim="800000"/>
            <a:headEnd/>
            <a:tailEnd/>
          </a:ln>
          <a:effectLst/>
        </p:spPr>
        <p:txBody>
          <a:bodyPr wrap="none">
            <a:spAutoFit/>
          </a:bodyPr>
          <a:lstStyle/>
          <a:p>
            <a:r>
              <a:rPr lang="en-US" altLang="zh-CN" dirty="0">
                <a:solidFill>
                  <a:srgbClr val="0070C0"/>
                </a:solidFill>
              </a:rPr>
              <a:t>({(1, 1)},  {</a:t>
            </a:r>
            <a:r>
              <a:rPr lang="en-US" altLang="zh-CN" i="1" dirty="0">
                <a:solidFill>
                  <a:srgbClr val="0070C0"/>
                </a:solidFill>
              </a:rPr>
              <a:t>A</a:t>
            </a:r>
            <a:r>
              <a:rPr lang="en-US" altLang="zh-CN" dirty="0">
                <a:solidFill>
                  <a:srgbClr val="0070C0"/>
                </a:solidFill>
              </a:rPr>
              <a:t>(1, 2), </a:t>
            </a:r>
            <a:r>
              <a:rPr lang="en-US" altLang="zh-CN" dirty="0">
                <a:solidFill>
                  <a:srgbClr val="0070C0"/>
                </a:solidFill>
                <a:latin typeface="Times New Roman"/>
              </a:rPr>
              <a:t>…</a:t>
            </a:r>
            <a:r>
              <a:rPr lang="en-US" altLang="zh-CN" dirty="0">
                <a:solidFill>
                  <a:srgbClr val="0070C0"/>
                </a:solidFill>
              </a:rPr>
              <a:t>, </a:t>
            </a:r>
            <a:r>
              <a:rPr lang="en-US" altLang="zh-CN" i="1" dirty="0">
                <a:solidFill>
                  <a:srgbClr val="0070C0"/>
                </a:solidFill>
              </a:rPr>
              <a:t>B</a:t>
            </a:r>
            <a:r>
              <a:rPr lang="en-US" altLang="zh-CN" dirty="0">
                <a:solidFill>
                  <a:srgbClr val="0070C0"/>
                </a:solidFill>
              </a:rPr>
              <a:t>(3, 2)},  {(3, 3)}) </a:t>
            </a:r>
          </a:p>
        </p:txBody>
      </p:sp>
      <p:sp>
        <p:nvSpPr>
          <p:cNvPr id="1114118" name="Text Box 6"/>
          <p:cNvSpPr txBox="1">
            <a:spLocks noChangeArrowheads="1"/>
          </p:cNvSpPr>
          <p:nvPr/>
        </p:nvSpPr>
        <p:spPr bwMode="auto">
          <a:xfrm>
            <a:off x="714348" y="2428868"/>
            <a:ext cx="7953372" cy="1274195"/>
          </a:xfrm>
          <a:prstGeom prst="rect">
            <a:avLst/>
          </a:prstGeom>
          <a:noFill/>
          <a:ln w="9525">
            <a:noFill/>
            <a:miter lim="800000"/>
            <a:headEnd/>
            <a:tailEnd/>
          </a:ln>
          <a:effectLst/>
        </p:spPr>
        <p:txBody>
          <a:bodyPr wrap="square">
            <a:spAutoFit/>
          </a:bodyPr>
          <a:lstStyle/>
          <a:p>
            <a:pPr>
              <a:lnSpc>
                <a:spcPct val="160000"/>
              </a:lnSpc>
            </a:pPr>
            <a:r>
              <a:rPr lang="zh-CN" altLang="en-US" dirty="0">
                <a:latin typeface="宋体" charset="-122"/>
              </a:rPr>
              <a:t>　　</a:t>
            </a:r>
            <a:r>
              <a:rPr lang="zh-CN" altLang="en-US" dirty="0">
                <a:solidFill>
                  <a:srgbClr val="0070C0"/>
                </a:solidFill>
                <a:latin typeface="宋体" charset="-122"/>
              </a:rPr>
              <a:t>由这</a:t>
            </a:r>
            <a:r>
              <a:rPr lang="en-US" altLang="zh-CN" dirty="0">
                <a:solidFill>
                  <a:srgbClr val="0070C0"/>
                </a:solidFill>
              </a:rPr>
              <a:t>9</a:t>
            </a:r>
            <a:r>
              <a:rPr lang="zh-CN" altLang="en-US" dirty="0">
                <a:solidFill>
                  <a:srgbClr val="0070C0"/>
                </a:solidFill>
                <a:latin typeface="宋体" charset="-122"/>
              </a:rPr>
              <a:t>种可能的状态和</a:t>
            </a:r>
            <a:r>
              <a:rPr lang="en-US" altLang="zh-CN" dirty="0">
                <a:solidFill>
                  <a:srgbClr val="0070C0"/>
                </a:solidFill>
              </a:rPr>
              <a:t>12</a:t>
            </a:r>
            <a:r>
              <a:rPr lang="zh-CN" altLang="en-US" dirty="0">
                <a:solidFill>
                  <a:srgbClr val="0070C0"/>
                </a:solidFill>
                <a:latin typeface="宋体" charset="-122"/>
              </a:rPr>
              <a:t>种操作</a:t>
            </a:r>
            <a:r>
              <a:rPr lang="en-US" altLang="zh-CN" dirty="0">
                <a:solidFill>
                  <a:srgbClr val="0070C0"/>
                </a:solidFill>
              </a:rPr>
              <a:t>, </a:t>
            </a:r>
            <a:r>
              <a:rPr lang="zh-CN" altLang="en-US" dirty="0">
                <a:solidFill>
                  <a:srgbClr val="0070C0"/>
                </a:solidFill>
                <a:latin typeface="宋体" charset="-122"/>
              </a:rPr>
              <a:t>二阶梵塔问题的状态空间图如图</a:t>
            </a:r>
            <a:r>
              <a:rPr lang="en-US" altLang="zh-CN" dirty="0" smtClean="0">
                <a:solidFill>
                  <a:srgbClr val="0070C0"/>
                </a:solidFill>
              </a:rPr>
              <a:t>3-12</a:t>
            </a:r>
            <a:r>
              <a:rPr lang="zh-CN" altLang="en-US" dirty="0" smtClean="0">
                <a:solidFill>
                  <a:srgbClr val="0070C0"/>
                </a:solidFill>
                <a:latin typeface="宋体" charset="-122"/>
              </a:rPr>
              <a:t>所</a:t>
            </a:r>
            <a:r>
              <a:rPr lang="zh-CN" altLang="en-US" dirty="0">
                <a:solidFill>
                  <a:srgbClr val="0070C0"/>
                </a:solidFill>
                <a:latin typeface="宋体" charset="-122"/>
              </a:rPr>
              <a:t>示。</a:t>
            </a:r>
            <a:r>
              <a:rPr lang="zh-CN" altLang="en-US" dirty="0">
                <a:solidFill>
                  <a:srgbClr val="0070C0"/>
                </a:solidFill>
              </a:rPr>
              <a:t> </a:t>
            </a:r>
          </a:p>
        </p:txBody>
      </p:sp>
    </p:spTree>
  </p:cSld>
  <p:clrMapOvr>
    <a:masterClrMapping/>
  </p:clrMapOvr>
  <p:transition spd="med">
    <p:zo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2" name="Text Box 4"/>
          <p:cNvSpPr txBox="1">
            <a:spLocks noChangeArrowheads="1"/>
          </p:cNvSpPr>
          <p:nvPr/>
        </p:nvSpPr>
        <p:spPr bwMode="auto">
          <a:xfrm>
            <a:off x="3143240" y="4357694"/>
            <a:ext cx="3257550" cy="457200"/>
          </a:xfrm>
          <a:prstGeom prst="rect">
            <a:avLst/>
          </a:prstGeom>
          <a:noFill/>
          <a:ln w="9525">
            <a:noFill/>
            <a:miter lim="800000"/>
            <a:headEnd/>
            <a:tailEnd/>
          </a:ln>
          <a:effectLst/>
        </p:spPr>
        <p:txBody>
          <a:bodyPr wrap="none">
            <a:spAutoFit/>
          </a:bodyPr>
          <a:lstStyle/>
          <a:p>
            <a:r>
              <a:rPr lang="zh-CN" altLang="en-US" dirty="0">
                <a:solidFill>
                  <a:srgbClr val="0070C0"/>
                </a:solidFill>
                <a:latin typeface="宋体" charset="-122"/>
              </a:rPr>
              <a:t>图</a:t>
            </a:r>
            <a:r>
              <a:rPr lang="zh-CN" altLang="en-US" dirty="0">
                <a:solidFill>
                  <a:srgbClr val="0070C0"/>
                </a:solidFill>
              </a:rPr>
              <a:t> </a:t>
            </a:r>
            <a:r>
              <a:rPr lang="en-US" altLang="zh-CN" dirty="0">
                <a:solidFill>
                  <a:srgbClr val="0070C0"/>
                </a:solidFill>
              </a:rPr>
              <a:t>3-3 </a:t>
            </a:r>
            <a:r>
              <a:rPr lang="zh-CN" altLang="en-US" dirty="0">
                <a:solidFill>
                  <a:srgbClr val="0070C0"/>
                </a:solidFill>
                <a:latin typeface="宋体" charset="-122"/>
              </a:rPr>
              <a:t>八数码问题示例</a:t>
            </a:r>
            <a:r>
              <a:rPr lang="zh-CN" altLang="en-US" dirty="0">
                <a:solidFill>
                  <a:srgbClr val="0070C0"/>
                </a:solidFill>
              </a:rPr>
              <a:t> </a:t>
            </a:r>
          </a:p>
        </p:txBody>
      </p:sp>
      <p:sp>
        <p:nvSpPr>
          <p:cNvPr id="662534" name="Rectangle 6"/>
          <p:cNvSpPr>
            <a:spLocks noChangeArrowheads="1"/>
          </p:cNvSpPr>
          <p:nvPr/>
        </p:nvSpPr>
        <p:spPr bwMode="auto">
          <a:xfrm>
            <a:off x="755650" y="776288"/>
            <a:ext cx="3887788" cy="476669"/>
          </a:xfrm>
          <a:prstGeom prst="rect">
            <a:avLst/>
          </a:prstGeom>
          <a:noFill/>
          <a:ln w="9525">
            <a:noFill/>
            <a:miter lim="800000"/>
            <a:headEnd/>
            <a:tailEnd/>
          </a:ln>
          <a:effectLst/>
        </p:spPr>
        <p:txBody>
          <a:bodyPr>
            <a:spAutoFit/>
          </a:bodyPr>
          <a:lstStyle/>
          <a:p>
            <a:pPr>
              <a:lnSpc>
                <a:spcPct val="120000"/>
              </a:lnSpc>
              <a:spcBef>
                <a:spcPct val="50000"/>
              </a:spcBef>
            </a:pPr>
            <a:r>
              <a:rPr lang="zh-CN" altLang="en-US" b="1" dirty="0" smtClean="0">
                <a:solidFill>
                  <a:srgbClr val="0070C0"/>
                </a:solidFill>
                <a:latin typeface="楷体" pitchFamily="49" charset="-122"/>
                <a:ea typeface="楷体" pitchFamily="49" charset="-122"/>
              </a:rPr>
              <a:t>八</a:t>
            </a:r>
            <a:r>
              <a:rPr lang="zh-CN" altLang="en-US" b="1" dirty="0">
                <a:solidFill>
                  <a:srgbClr val="0070C0"/>
                </a:solidFill>
                <a:latin typeface="楷体" pitchFamily="49" charset="-122"/>
                <a:ea typeface="楷体" pitchFamily="49" charset="-122"/>
              </a:rPr>
              <a:t>数码</a:t>
            </a:r>
            <a:r>
              <a:rPr lang="zh-CN" altLang="en-US" b="1" dirty="0" smtClean="0">
                <a:solidFill>
                  <a:srgbClr val="0070C0"/>
                </a:solidFill>
                <a:latin typeface="楷体" pitchFamily="49" charset="-122"/>
                <a:ea typeface="楷体" pitchFamily="49" charset="-122"/>
              </a:rPr>
              <a:t>问题</a:t>
            </a:r>
            <a:endParaRPr lang="zh-CN" altLang="en-US" b="1" dirty="0">
              <a:solidFill>
                <a:srgbClr val="0070C0"/>
              </a:solidFill>
              <a:latin typeface="楷体" pitchFamily="49" charset="-122"/>
              <a:ea typeface="楷体" pitchFamily="49" charset="-122"/>
            </a:endParaRPr>
          </a:p>
        </p:txBody>
      </p:sp>
      <p:pic>
        <p:nvPicPr>
          <p:cNvPr id="1293313" name="Picture 1" descr="E:\人工智能导论\085054-01 人工智能导论(图)\tu\RG3-3.tif"/>
          <p:cNvPicPr>
            <a:picLocks noChangeAspect="1" noChangeArrowheads="1"/>
          </p:cNvPicPr>
          <p:nvPr/>
        </p:nvPicPr>
        <p:blipFill>
          <a:blip r:embed="rId2"/>
          <a:srcRect/>
          <a:stretch>
            <a:fillRect/>
          </a:stretch>
        </p:blipFill>
        <p:spPr bwMode="auto">
          <a:xfrm>
            <a:off x="2000232" y="1785926"/>
            <a:ext cx="5572164" cy="2137778"/>
          </a:xfrm>
          <a:prstGeom prst="rect">
            <a:avLst/>
          </a:prstGeom>
          <a:noFill/>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62534"/>
                                        </p:tgtEl>
                                        <p:attrNameLst>
                                          <p:attrName>style.visibility</p:attrName>
                                        </p:attrNameLst>
                                      </p:cBhvr>
                                      <p:to>
                                        <p:strVal val="visible"/>
                                      </p:to>
                                    </p:set>
                                    <p:animEffect transition="in" filter="blinds(horizontal)">
                                      <p:cBhvr>
                                        <p:cTn id="7" dur="500"/>
                                        <p:tgtEl>
                                          <p:spTgt spid="66253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293313"/>
                                        </p:tgtEl>
                                        <p:attrNameLst>
                                          <p:attrName>style.visibility</p:attrName>
                                        </p:attrNameLst>
                                      </p:cBhvr>
                                      <p:to>
                                        <p:strVal val="visible"/>
                                      </p:to>
                                    </p:set>
                                    <p:animEffect transition="in" filter="checkerboard(across)">
                                      <p:cBhvr>
                                        <p:cTn id="12" dur="500"/>
                                        <p:tgtEl>
                                          <p:spTgt spid="1293313"/>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662532"/>
                                        </p:tgtEl>
                                        <p:attrNameLst>
                                          <p:attrName>style.visibility</p:attrName>
                                        </p:attrNameLst>
                                      </p:cBhvr>
                                      <p:to>
                                        <p:strVal val="visible"/>
                                      </p:to>
                                    </p:set>
                                    <p:animEffect transition="in" filter="checkerboard(across)">
                                      <p:cBhvr>
                                        <p:cTn id="15" dur="500"/>
                                        <p:tgtEl>
                                          <p:spTgt spid="662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2532" grpId="0"/>
      <p:bldP spid="66253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140" name="Text Box 4"/>
          <p:cNvSpPr txBox="1">
            <a:spLocks noChangeArrowheads="1"/>
          </p:cNvSpPr>
          <p:nvPr/>
        </p:nvSpPr>
        <p:spPr bwMode="auto">
          <a:xfrm>
            <a:off x="2643174" y="4929198"/>
            <a:ext cx="4019550" cy="457200"/>
          </a:xfrm>
          <a:prstGeom prst="rect">
            <a:avLst/>
          </a:prstGeom>
          <a:noFill/>
          <a:ln w="9525">
            <a:noFill/>
            <a:miter lim="800000"/>
            <a:headEnd/>
            <a:tailEnd/>
          </a:ln>
          <a:effectLst/>
        </p:spPr>
        <p:txBody>
          <a:bodyPr wrap="none">
            <a:spAutoFit/>
          </a:bodyPr>
          <a:lstStyle/>
          <a:p>
            <a:r>
              <a:rPr lang="zh-CN" altLang="en-US" dirty="0">
                <a:solidFill>
                  <a:srgbClr val="0070C0"/>
                </a:solidFill>
                <a:latin typeface="宋体" charset="-122"/>
              </a:rPr>
              <a:t>图</a:t>
            </a:r>
            <a:r>
              <a:rPr lang="zh-CN" altLang="en-US" dirty="0">
                <a:solidFill>
                  <a:srgbClr val="0070C0"/>
                </a:solidFill>
              </a:rPr>
              <a:t> </a:t>
            </a:r>
            <a:r>
              <a:rPr lang="en-US" altLang="zh-CN" dirty="0" smtClean="0">
                <a:solidFill>
                  <a:srgbClr val="0070C0"/>
                </a:solidFill>
              </a:rPr>
              <a:t>3-12 </a:t>
            </a:r>
            <a:r>
              <a:rPr lang="zh-CN" altLang="en-US" dirty="0">
                <a:solidFill>
                  <a:srgbClr val="0070C0"/>
                </a:solidFill>
                <a:latin typeface="宋体" charset="-122"/>
              </a:rPr>
              <a:t>二阶梵塔状态空间图</a:t>
            </a:r>
            <a:r>
              <a:rPr lang="zh-CN" altLang="en-US" dirty="0">
                <a:solidFill>
                  <a:srgbClr val="0070C0"/>
                </a:solidFill>
              </a:rPr>
              <a:t> </a:t>
            </a:r>
          </a:p>
        </p:txBody>
      </p:sp>
      <p:pic>
        <p:nvPicPr>
          <p:cNvPr id="1249281" name="Picture 1" descr="E:\人工智能导论\085054-01 人工智能导论(图)\tu\RG3-12.tif"/>
          <p:cNvPicPr>
            <a:picLocks noChangeAspect="1" noChangeArrowheads="1"/>
          </p:cNvPicPr>
          <p:nvPr/>
        </p:nvPicPr>
        <p:blipFill>
          <a:blip r:embed="rId2"/>
          <a:srcRect/>
          <a:stretch>
            <a:fillRect/>
          </a:stretch>
        </p:blipFill>
        <p:spPr bwMode="auto">
          <a:xfrm>
            <a:off x="2643174" y="1142958"/>
            <a:ext cx="3852000" cy="3253967"/>
          </a:xfrm>
          <a:prstGeom prst="rect">
            <a:avLst/>
          </a:prstGeom>
          <a:noFill/>
        </p:spPr>
      </p:pic>
      <p:sp>
        <p:nvSpPr>
          <p:cNvPr id="4" name="Text Box 4"/>
          <p:cNvSpPr txBox="1">
            <a:spLocks noChangeArrowheads="1"/>
          </p:cNvSpPr>
          <p:nvPr/>
        </p:nvSpPr>
        <p:spPr bwMode="auto">
          <a:xfrm>
            <a:off x="6786578" y="4572008"/>
            <a:ext cx="1928858" cy="1015663"/>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sz="1600" dirty="0" smtClean="0">
                <a:solidFill>
                  <a:srgbClr val="FF0000"/>
                </a:solidFill>
                <a:latin typeface="Times New Roman"/>
                <a:cs typeface="Times New Roman"/>
              </a:rPr>
              <a:t>■</a:t>
            </a:r>
            <a:r>
              <a:rPr lang="zh-CN" altLang="en-US" sz="2000" dirty="0" smtClean="0">
                <a:solidFill>
                  <a:srgbClr val="0070C0"/>
                </a:solidFill>
                <a:latin typeface="华文行楷" pitchFamily="2" charset="-122"/>
                <a:ea typeface="华文行楷" pitchFamily="2" charset="-122"/>
              </a:rPr>
              <a:t>教材的微</a:t>
            </a:r>
            <a:r>
              <a:rPr lang="zh-CN" altLang="en-US" sz="2000" dirty="0" smtClean="0">
                <a:solidFill>
                  <a:srgbClr val="0070C0"/>
                </a:solidFill>
                <a:latin typeface="华文行楷" pitchFamily="2" charset="-122"/>
                <a:ea typeface="华文行楷" pitchFamily="2" charset="-122"/>
              </a:rPr>
              <a:t>课视频中</a:t>
            </a:r>
            <a:r>
              <a:rPr lang="zh-CN" altLang="en-US" sz="2000" dirty="0" smtClean="0">
                <a:solidFill>
                  <a:srgbClr val="0070C0"/>
                </a:solidFill>
                <a:latin typeface="华文行楷" pitchFamily="2" charset="-122"/>
                <a:ea typeface="华文行楷" pitchFamily="2" charset="-122"/>
              </a:rPr>
              <a:t>有</a:t>
            </a:r>
            <a:r>
              <a:rPr lang="zh-CN" altLang="en-US" sz="2000" dirty="0" smtClean="0">
                <a:solidFill>
                  <a:srgbClr val="0070C0"/>
                </a:solidFill>
                <a:latin typeface="华文行楷" pitchFamily="2" charset="-122"/>
                <a:ea typeface="华文行楷" pitchFamily="2" charset="-122"/>
              </a:rPr>
              <a:t>盘子移动</a:t>
            </a:r>
            <a:r>
              <a:rPr lang="zh-CN" altLang="en-US" sz="2000" dirty="0" smtClean="0">
                <a:solidFill>
                  <a:srgbClr val="0070C0"/>
                </a:solidFill>
                <a:latin typeface="华文行楷" pitchFamily="2" charset="-122"/>
                <a:ea typeface="华文行楷" pitchFamily="2" charset="-122"/>
              </a:rPr>
              <a:t>过程</a:t>
            </a:r>
            <a:r>
              <a:rPr lang="zh-CN" altLang="en-US" sz="2000" dirty="0" smtClean="0">
                <a:solidFill>
                  <a:srgbClr val="0070C0"/>
                </a:solidFill>
                <a:latin typeface="华文行楷" pitchFamily="2" charset="-122"/>
                <a:ea typeface="华文行楷" pitchFamily="2" charset="-122"/>
              </a:rPr>
              <a:t>的动画 </a:t>
            </a:r>
            <a:endParaRPr lang="zh-CN" altLang="en-US" sz="2300" dirty="0">
              <a:solidFill>
                <a:srgbClr val="0070C0"/>
              </a:solidFill>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64" name="Text Box 4"/>
          <p:cNvSpPr txBox="1">
            <a:spLocks noChangeArrowheads="1"/>
          </p:cNvSpPr>
          <p:nvPr/>
        </p:nvSpPr>
        <p:spPr bwMode="auto">
          <a:xfrm>
            <a:off x="785786" y="857232"/>
            <a:ext cx="7715304" cy="4555799"/>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zh-CN" altLang="en-US" dirty="0">
                <a:latin typeface="宋体" charset="-122"/>
              </a:rPr>
              <a:t>　 </a:t>
            </a:r>
            <a:r>
              <a:rPr lang="zh-CN" altLang="en-US" dirty="0">
                <a:solidFill>
                  <a:srgbClr val="0070C0"/>
                </a:solidFill>
                <a:latin typeface="黑体" pitchFamily="49" charset="-122"/>
                <a:ea typeface="黑体" pitchFamily="49" charset="-122"/>
              </a:rPr>
              <a:t>例</a:t>
            </a:r>
            <a:r>
              <a:rPr lang="en-US" altLang="zh-CN" dirty="0" smtClean="0">
                <a:solidFill>
                  <a:srgbClr val="0070C0"/>
                </a:solidFill>
                <a:latin typeface="黑体" pitchFamily="49" charset="-122"/>
                <a:ea typeface="黑体" pitchFamily="49" charset="-122"/>
              </a:rPr>
              <a:t>3-7 </a:t>
            </a:r>
            <a:r>
              <a:rPr lang="zh-CN" altLang="en-US" dirty="0">
                <a:solidFill>
                  <a:srgbClr val="0070C0"/>
                </a:solidFill>
                <a:ea typeface="仿宋_GB2312" pitchFamily="49" charset="-122"/>
              </a:rPr>
              <a:t>旅行商问题</a:t>
            </a:r>
            <a:r>
              <a:rPr lang="en-US" altLang="zh-CN" dirty="0">
                <a:solidFill>
                  <a:srgbClr val="0070C0"/>
                </a:solidFill>
                <a:ea typeface="仿宋_GB2312" pitchFamily="49" charset="-122"/>
              </a:rPr>
              <a:t>(Traveling-Salesman </a:t>
            </a:r>
            <a:r>
              <a:rPr lang="en-US" altLang="zh-CN" dirty="0" err="1">
                <a:solidFill>
                  <a:srgbClr val="0070C0"/>
                </a:solidFill>
                <a:ea typeface="仿宋_GB2312" pitchFamily="49" charset="-122"/>
              </a:rPr>
              <a:t>Problem,TSP</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 设有</a:t>
            </a:r>
            <a:r>
              <a:rPr lang="en-US" altLang="zh-CN" i="1" dirty="0">
                <a:solidFill>
                  <a:srgbClr val="0070C0"/>
                </a:solidFill>
                <a:ea typeface="仿宋_GB2312" pitchFamily="49" charset="-122"/>
              </a:rPr>
              <a:t>n</a:t>
            </a:r>
            <a:r>
              <a:rPr lang="zh-CN" altLang="en-US" dirty="0">
                <a:solidFill>
                  <a:srgbClr val="0070C0"/>
                </a:solidFill>
                <a:ea typeface="仿宋_GB2312" pitchFamily="49" charset="-122"/>
              </a:rPr>
              <a:t>个互相可直达的城市</a:t>
            </a:r>
            <a:r>
              <a:rPr lang="en-US" altLang="zh-CN" dirty="0">
                <a:solidFill>
                  <a:srgbClr val="0070C0"/>
                </a:solidFill>
                <a:ea typeface="仿宋_GB2312" pitchFamily="49" charset="-122"/>
              </a:rPr>
              <a:t>, </a:t>
            </a:r>
            <a:r>
              <a:rPr lang="zh-CN" altLang="en-US" dirty="0">
                <a:solidFill>
                  <a:srgbClr val="0070C0"/>
                </a:solidFill>
                <a:ea typeface="仿宋_GB2312" pitchFamily="49" charset="-122"/>
              </a:rPr>
              <a:t>某推销商准备从其中的</a:t>
            </a:r>
            <a:r>
              <a:rPr lang="en-US" altLang="zh-CN" i="1" dirty="0">
                <a:solidFill>
                  <a:srgbClr val="0070C0"/>
                </a:solidFill>
                <a:ea typeface="仿宋_GB2312" pitchFamily="49" charset="-122"/>
              </a:rPr>
              <a:t>A</a:t>
            </a:r>
            <a:r>
              <a:rPr lang="zh-CN" altLang="en-US" dirty="0">
                <a:solidFill>
                  <a:srgbClr val="0070C0"/>
                </a:solidFill>
                <a:ea typeface="仿宋_GB2312" pitchFamily="49" charset="-122"/>
              </a:rPr>
              <a:t>城出发</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周游各城市一遍</a:t>
            </a:r>
            <a:r>
              <a:rPr lang="en-US" altLang="zh-CN" dirty="0">
                <a:solidFill>
                  <a:srgbClr val="0070C0"/>
                </a:solidFill>
                <a:ea typeface="仿宋_GB2312" pitchFamily="49" charset="-122"/>
              </a:rPr>
              <a:t>, </a:t>
            </a:r>
            <a:r>
              <a:rPr lang="zh-CN" altLang="en-US" dirty="0">
                <a:solidFill>
                  <a:srgbClr val="0070C0"/>
                </a:solidFill>
                <a:ea typeface="仿宋_GB2312" pitchFamily="49" charset="-122"/>
              </a:rPr>
              <a:t>最后又回到</a:t>
            </a:r>
            <a:r>
              <a:rPr lang="en-US" altLang="zh-CN" dirty="0">
                <a:solidFill>
                  <a:srgbClr val="0070C0"/>
                </a:solidFill>
                <a:ea typeface="仿宋_GB2312" pitchFamily="49" charset="-122"/>
              </a:rPr>
              <a:t>A</a:t>
            </a:r>
            <a:r>
              <a:rPr lang="zh-CN" altLang="en-US" dirty="0">
                <a:solidFill>
                  <a:srgbClr val="0070C0"/>
                </a:solidFill>
                <a:ea typeface="仿宋_GB2312" pitchFamily="49" charset="-122"/>
              </a:rPr>
              <a:t>城。要求为该推销商规划一条最短的旅行路线。</a:t>
            </a:r>
          </a:p>
          <a:p>
            <a:pPr algn="just">
              <a:lnSpc>
                <a:spcPct val="120000"/>
              </a:lnSpc>
              <a:spcBef>
                <a:spcPct val="20000"/>
              </a:spcBef>
            </a:pPr>
            <a:r>
              <a:rPr lang="zh-CN" altLang="en-US" dirty="0" smtClean="0">
                <a:solidFill>
                  <a:srgbClr val="0070C0"/>
                </a:solidFill>
              </a:rPr>
              <a:t>        </a:t>
            </a:r>
            <a:r>
              <a:rPr lang="zh-CN" altLang="en-US" dirty="0" smtClean="0">
                <a:solidFill>
                  <a:srgbClr val="0070C0"/>
                </a:solidFill>
                <a:ea typeface="仿宋_GB2312" pitchFamily="49" charset="-122"/>
              </a:rPr>
              <a:t>该</a:t>
            </a:r>
            <a:r>
              <a:rPr lang="zh-CN" altLang="en-US" dirty="0">
                <a:solidFill>
                  <a:srgbClr val="0070C0"/>
                </a:solidFill>
                <a:ea typeface="仿宋_GB2312" pitchFamily="49" charset="-122"/>
              </a:rPr>
              <a:t>问题的状态为以</a:t>
            </a:r>
            <a:r>
              <a:rPr lang="en-US" altLang="zh-CN" dirty="0">
                <a:solidFill>
                  <a:srgbClr val="0070C0"/>
                </a:solidFill>
                <a:ea typeface="仿宋_GB2312" pitchFamily="49" charset="-122"/>
              </a:rPr>
              <a:t>A</a:t>
            </a:r>
            <a:r>
              <a:rPr lang="zh-CN" altLang="en-US" dirty="0">
                <a:solidFill>
                  <a:srgbClr val="0070C0"/>
                </a:solidFill>
                <a:ea typeface="仿宋_GB2312" pitchFamily="49" charset="-122"/>
              </a:rPr>
              <a:t>打头的已访问过的城市序列</a:t>
            </a:r>
            <a:r>
              <a:rPr lang="en-US" altLang="zh-CN" dirty="0">
                <a:solidFill>
                  <a:srgbClr val="0070C0"/>
                </a:solidFill>
                <a:ea typeface="仿宋_GB2312" pitchFamily="49" charset="-122"/>
              </a:rPr>
              <a:t>:                </a:t>
            </a:r>
          </a:p>
          <a:p>
            <a:pPr algn="just">
              <a:lnSpc>
                <a:spcPct val="120000"/>
              </a:lnSpc>
              <a:spcBef>
                <a:spcPct val="20000"/>
              </a:spcBef>
            </a:pPr>
            <a:r>
              <a:rPr lang="en-US" altLang="zh-CN" dirty="0">
                <a:solidFill>
                  <a:srgbClr val="0070C0"/>
                </a:solidFill>
                <a:ea typeface="仿宋_GB2312" pitchFamily="49" charset="-122"/>
              </a:rPr>
              <a:t>                                       A </a:t>
            </a:r>
            <a:r>
              <a:rPr lang="en-US" altLang="zh-CN" dirty="0" smtClean="0">
                <a:solidFill>
                  <a:srgbClr val="0070C0"/>
                </a:solidFill>
                <a:ea typeface="仿宋_GB2312" pitchFamily="49" charset="-122"/>
              </a:rPr>
              <a:t>…</a:t>
            </a:r>
            <a:endParaRPr lang="en-US" altLang="zh-CN" dirty="0">
              <a:solidFill>
                <a:srgbClr val="0070C0"/>
              </a:solidFill>
              <a:ea typeface="仿宋_GB2312" pitchFamily="49" charset="-122"/>
            </a:endParaRPr>
          </a:p>
          <a:p>
            <a:pPr algn="just">
              <a:lnSpc>
                <a:spcPct val="120000"/>
              </a:lnSpc>
              <a:spcBef>
                <a:spcPct val="20000"/>
              </a:spcBef>
            </a:pPr>
            <a:r>
              <a:rPr lang="en-US" altLang="zh-CN" dirty="0">
                <a:solidFill>
                  <a:srgbClr val="0070C0"/>
                </a:solidFill>
                <a:ea typeface="仿宋_GB2312" pitchFamily="49" charset="-122"/>
              </a:rPr>
              <a:t>      </a:t>
            </a:r>
            <a:r>
              <a:rPr lang="en-US" altLang="zh-CN" dirty="0" smtClean="0">
                <a:solidFill>
                  <a:srgbClr val="0070C0"/>
                </a:solidFill>
                <a:ea typeface="仿宋_GB2312" pitchFamily="49" charset="-122"/>
              </a:rPr>
              <a:t>        </a:t>
            </a:r>
            <a:r>
              <a:rPr lang="en-US" altLang="zh-CN" i="1" dirty="0">
                <a:solidFill>
                  <a:srgbClr val="0070C0"/>
                </a:solidFill>
                <a:ea typeface="仿宋_GB2312" pitchFamily="49" charset="-122"/>
              </a:rPr>
              <a:t>S</a:t>
            </a:r>
            <a:r>
              <a:rPr lang="en-US" altLang="zh-CN" baseline="-25000" dirty="0">
                <a:solidFill>
                  <a:srgbClr val="0070C0"/>
                </a:solidFill>
                <a:ea typeface="仿宋_GB2312" pitchFamily="49" charset="-122"/>
              </a:rPr>
              <a:t>o</a:t>
            </a:r>
            <a:r>
              <a:rPr lang="en-US" altLang="zh-CN" dirty="0">
                <a:solidFill>
                  <a:srgbClr val="0070C0"/>
                </a:solidFill>
                <a:ea typeface="仿宋_GB2312" pitchFamily="49" charset="-122"/>
              </a:rPr>
              <a:t>:  A</a:t>
            </a:r>
            <a:r>
              <a:rPr lang="zh-CN" altLang="en-US" dirty="0" smtClean="0">
                <a:solidFill>
                  <a:srgbClr val="0070C0"/>
                </a:solidFill>
                <a:ea typeface="仿宋_GB2312" pitchFamily="49" charset="-122"/>
              </a:rPr>
              <a:t>。</a:t>
            </a:r>
            <a:endParaRPr lang="zh-CN" altLang="en-US" dirty="0">
              <a:solidFill>
                <a:srgbClr val="0070C0"/>
              </a:solidFill>
              <a:ea typeface="仿宋_GB2312" pitchFamily="49" charset="-122"/>
            </a:endParaRPr>
          </a:p>
          <a:p>
            <a:pPr>
              <a:lnSpc>
                <a:spcPct val="120000"/>
              </a:lnSpc>
              <a:spcBef>
                <a:spcPct val="20000"/>
              </a:spcBef>
            </a:pPr>
            <a:r>
              <a:rPr lang="zh-CN" altLang="en-US" dirty="0">
                <a:solidFill>
                  <a:srgbClr val="0070C0"/>
                </a:solidFill>
                <a:ea typeface="仿宋_GB2312" pitchFamily="49" charset="-122"/>
              </a:rPr>
              <a:t>              </a:t>
            </a:r>
            <a:r>
              <a:rPr lang="en-US" altLang="zh-CN" i="1" dirty="0" err="1">
                <a:solidFill>
                  <a:srgbClr val="0070C0"/>
                </a:solidFill>
                <a:ea typeface="仿宋_GB2312" pitchFamily="49" charset="-122"/>
              </a:rPr>
              <a:t>S</a:t>
            </a:r>
            <a:r>
              <a:rPr lang="en-US" altLang="zh-CN" i="1" baseline="-25000" dirty="0" err="1">
                <a:solidFill>
                  <a:srgbClr val="0070C0"/>
                </a:solidFill>
                <a:ea typeface="仿宋_GB2312" pitchFamily="49" charset="-122"/>
              </a:rPr>
              <a:t>g</a:t>
            </a:r>
            <a:r>
              <a:rPr lang="en-US" altLang="zh-CN" dirty="0">
                <a:solidFill>
                  <a:srgbClr val="0070C0"/>
                </a:solidFill>
                <a:ea typeface="仿宋_GB2312" pitchFamily="49" charset="-122"/>
              </a:rPr>
              <a:t>:  A, …, A</a:t>
            </a:r>
            <a:r>
              <a:rPr lang="zh-CN" altLang="en-US" dirty="0">
                <a:solidFill>
                  <a:srgbClr val="0070C0"/>
                </a:solidFill>
                <a:ea typeface="仿宋_GB2312" pitchFamily="49" charset="-122"/>
              </a:rPr>
              <a:t>。</a:t>
            </a:r>
          </a:p>
          <a:p>
            <a:pPr>
              <a:lnSpc>
                <a:spcPct val="120000"/>
              </a:lnSpc>
              <a:spcBef>
                <a:spcPct val="20000"/>
              </a:spcBef>
            </a:pPr>
            <a:r>
              <a:rPr lang="zh-CN" altLang="en-US" dirty="0">
                <a:solidFill>
                  <a:srgbClr val="0070C0"/>
                </a:solidFill>
                <a:ea typeface="仿宋_GB2312" pitchFamily="49" charset="-122"/>
              </a:rPr>
              <a:t>             其中“</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为其余</a:t>
            </a:r>
            <a:r>
              <a:rPr lang="en-US" altLang="zh-CN" i="1" dirty="0">
                <a:solidFill>
                  <a:srgbClr val="0070C0"/>
                </a:solidFill>
                <a:ea typeface="仿宋_GB2312" pitchFamily="49" charset="-122"/>
              </a:rPr>
              <a:t>n</a:t>
            </a:r>
            <a:r>
              <a:rPr lang="en-US" altLang="zh-CN" dirty="0">
                <a:solidFill>
                  <a:srgbClr val="0070C0"/>
                </a:solidFill>
                <a:ea typeface="仿宋_GB2312" pitchFamily="49" charset="-122"/>
              </a:rPr>
              <a:t>-1</a:t>
            </a:r>
            <a:r>
              <a:rPr lang="zh-CN" altLang="en-US" dirty="0">
                <a:solidFill>
                  <a:srgbClr val="0070C0"/>
                </a:solidFill>
                <a:ea typeface="仿宋_GB2312" pitchFamily="49" charset="-122"/>
              </a:rPr>
              <a:t>个城市的一个序列。</a:t>
            </a:r>
            <a:r>
              <a:rPr lang="zh-CN" altLang="en-US" dirty="0">
                <a:solidFill>
                  <a:srgbClr val="0070C0"/>
                </a:solidFill>
              </a:rPr>
              <a:t> </a:t>
            </a: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116164">
                                            <p:txEl>
                                              <p:pRg st="0" end="0"/>
                                            </p:txEl>
                                          </p:spTgt>
                                        </p:tgtEl>
                                        <p:attrNameLst>
                                          <p:attrName>style.visibility</p:attrName>
                                        </p:attrNameLst>
                                      </p:cBhvr>
                                      <p:to>
                                        <p:strVal val="visible"/>
                                      </p:to>
                                    </p:set>
                                    <p:animEffect transition="in" filter="blinds(horizontal)">
                                      <p:cBhvr>
                                        <p:cTn id="7" dur="500"/>
                                        <p:tgtEl>
                                          <p:spTgt spid="11161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16164">
                                            <p:txEl>
                                              <p:pRg st="1" end="1"/>
                                            </p:txEl>
                                          </p:spTgt>
                                        </p:tgtEl>
                                        <p:attrNameLst>
                                          <p:attrName>style.visibility</p:attrName>
                                        </p:attrNameLst>
                                      </p:cBhvr>
                                      <p:to>
                                        <p:strVal val="visible"/>
                                      </p:to>
                                    </p:set>
                                    <p:animEffect transition="in" filter="blinds(horizontal)">
                                      <p:cBhvr>
                                        <p:cTn id="12" dur="500"/>
                                        <p:tgtEl>
                                          <p:spTgt spid="111616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116164">
                                            <p:txEl>
                                              <p:pRg st="2" end="2"/>
                                            </p:txEl>
                                          </p:spTgt>
                                        </p:tgtEl>
                                        <p:attrNameLst>
                                          <p:attrName>style.visibility</p:attrName>
                                        </p:attrNameLst>
                                      </p:cBhvr>
                                      <p:to>
                                        <p:strVal val="visible"/>
                                      </p:to>
                                    </p:set>
                                    <p:animEffect transition="in" filter="blinds(horizontal)">
                                      <p:cBhvr>
                                        <p:cTn id="15" dur="500"/>
                                        <p:tgtEl>
                                          <p:spTgt spid="111616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116164">
                                            <p:txEl>
                                              <p:pRg st="3" end="3"/>
                                            </p:txEl>
                                          </p:spTgt>
                                        </p:tgtEl>
                                        <p:attrNameLst>
                                          <p:attrName>style.visibility</p:attrName>
                                        </p:attrNameLst>
                                      </p:cBhvr>
                                      <p:to>
                                        <p:strVal val="visible"/>
                                      </p:to>
                                    </p:set>
                                    <p:animEffect transition="in" filter="blinds(horizontal)">
                                      <p:cBhvr>
                                        <p:cTn id="18" dur="500"/>
                                        <p:tgtEl>
                                          <p:spTgt spid="111616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116164">
                                            <p:txEl>
                                              <p:pRg st="4" end="4"/>
                                            </p:txEl>
                                          </p:spTgt>
                                        </p:tgtEl>
                                        <p:attrNameLst>
                                          <p:attrName>style.visibility</p:attrName>
                                        </p:attrNameLst>
                                      </p:cBhvr>
                                      <p:to>
                                        <p:strVal val="visible"/>
                                      </p:to>
                                    </p:set>
                                    <p:animEffect transition="in" filter="blinds(horizontal)">
                                      <p:cBhvr>
                                        <p:cTn id="21" dur="500"/>
                                        <p:tgtEl>
                                          <p:spTgt spid="111616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116164">
                                            <p:txEl>
                                              <p:pRg st="5" end="5"/>
                                            </p:txEl>
                                          </p:spTgt>
                                        </p:tgtEl>
                                        <p:attrNameLst>
                                          <p:attrName>style.visibility</p:attrName>
                                        </p:attrNameLst>
                                      </p:cBhvr>
                                      <p:to>
                                        <p:strVal val="visible"/>
                                      </p:to>
                                    </p:set>
                                    <p:animEffect transition="in" filter="blinds(horizontal)">
                                      <p:cBhvr>
                                        <p:cTn id="24" dur="500"/>
                                        <p:tgtEl>
                                          <p:spTgt spid="111616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8" name="Text Box 4"/>
          <p:cNvSpPr txBox="1">
            <a:spLocks noChangeArrowheads="1"/>
          </p:cNvSpPr>
          <p:nvPr/>
        </p:nvSpPr>
        <p:spPr bwMode="auto">
          <a:xfrm>
            <a:off x="785786" y="914400"/>
            <a:ext cx="7643866" cy="3046988"/>
          </a:xfrm>
          <a:prstGeom prst="rect">
            <a:avLst/>
          </a:prstGeom>
          <a:noFill/>
          <a:ln w="9525">
            <a:noFill/>
            <a:miter lim="800000"/>
            <a:headEnd/>
            <a:tailEnd/>
          </a:ln>
          <a:effectLst/>
        </p:spPr>
        <p:txBody>
          <a:bodyPr wrap="square">
            <a:spAutoFit/>
          </a:bodyPr>
          <a:lstStyle/>
          <a:p>
            <a:pPr algn="just">
              <a:spcBef>
                <a:spcPct val="50000"/>
              </a:spcBef>
            </a:pPr>
            <a:r>
              <a:rPr lang="zh-CN" altLang="en-US" dirty="0">
                <a:latin typeface="宋体" charset="-122"/>
              </a:rPr>
              <a:t>　　</a:t>
            </a:r>
            <a:r>
              <a:rPr lang="zh-CN" altLang="en-US" dirty="0">
                <a:solidFill>
                  <a:srgbClr val="0070C0"/>
                </a:solidFill>
                <a:latin typeface="黑体" pitchFamily="49" charset="-122"/>
                <a:ea typeface="黑体" pitchFamily="49" charset="-122"/>
              </a:rPr>
              <a:t>状态转换规则</a:t>
            </a:r>
            <a:r>
              <a:rPr lang="zh-CN" altLang="en-US" b="1" dirty="0" smtClean="0">
                <a:solidFill>
                  <a:srgbClr val="0070C0"/>
                </a:solidFill>
                <a:latin typeface="宋体" charset="-122"/>
              </a:rPr>
              <a:t>：</a:t>
            </a:r>
            <a:endParaRPr lang="zh-CN" altLang="en-US" dirty="0">
              <a:solidFill>
                <a:srgbClr val="0070C0"/>
              </a:solidFill>
              <a:latin typeface="宋体" charset="-122"/>
            </a:endParaRPr>
          </a:p>
          <a:p>
            <a:pPr algn="just">
              <a:lnSpc>
                <a:spcPct val="150000"/>
              </a:lnSpc>
              <a:spcBef>
                <a:spcPct val="50000"/>
              </a:spcBef>
            </a:pPr>
            <a:r>
              <a:rPr lang="zh-CN" altLang="en-US" dirty="0">
                <a:solidFill>
                  <a:srgbClr val="0070C0"/>
                </a:solidFill>
                <a:latin typeface="宋体" charset="-122"/>
              </a:rPr>
              <a:t>　　</a:t>
            </a:r>
            <a:r>
              <a:rPr lang="zh-CN" altLang="en-US" dirty="0">
                <a:solidFill>
                  <a:srgbClr val="0070C0"/>
                </a:solidFill>
                <a:latin typeface="方正姚体" pitchFamily="2" charset="-122"/>
                <a:ea typeface="方正姚体" pitchFamily="2" charset="-122"/>
              </a:rPr>
              <a:t>规则</a:t>
            </a:r>
            <a:r>
              <a:rPr lang="en-US" altLang="zh-CN" b="1" dirty="0">
                <a:solidFill>
                  <a:srgbClr val="0070C0"/>
                </a:solidFill>
                <a:latin typeface="方正姚体" pitchFamily="2" charset="-122"/>
                <a:ea typeface="方正姚体" pitchFamily="2" charset="-122"/>
              </a:rPr>
              <a:t>1</a:t>
            </a:r>
            <a:r>
              <a:rPr lang="en-US" altLang="zh-CN" dirty="0">
                <a:solidFill>
                  <a:srgbClr val="0070C0"/>
                </a:solidFill>
                <a:latin typeface="仿宋_GB2312" pitchFamily="49" charset="-122"/>
                <a:ea typeface="仿宋_GB2312" pitchFamily="49" charset="-122"/>
              </a:rPr>
              <a:t> </a:t>
            </a:r>
            <a:r>
              <a:rPr lang="zh-CN" altLang="en-US" dirty="0">
                <a:solidFill>
                  <a:srgbClr val="0070C0"/>
                </a:solidFill>
                <a:latin typeface="仿宋_GB2312" pitchFamily="49" charset="-122"/>
                <a:ea typeface="仿宋_GB2312" pitchFamily="49" charset="-122"/>
              </a:rPr>
              <a:t>如果当前城市的下一个城市还未去过</a:t>
            </a:r>
            <a:r>
              <a:rPr lang="en-US" altLang="zh-CN" dirty="0">
                <a:solidFill>
                  <a:srgbClr val="0070C0"/>
                </a:solidFill>
                <a:latin typeface="仿宋_GB2312" pitchFamily="49" charset="-122"/>
                <a:ea typeface="仿宋_GB2312" pitchFamily="49" charset="-122"/>
              </a:rPr>
              <a:t>, </a:t>
            </a:r>
            <a:r>
              <a:rPr lang="zh-CN" altLang="en-US" dirty="0">
                <a:solidFill>
                  <a:srgbClr val="0070C0"/>
                </a:solidFill>
                <a:latin typeface="仿宋_GB2312" pitchFamily="49" charset="-122"/>
                <a:ea typeface="仿宋_GB2312" pitchFamily="49" charset="-122"/>
              </a:rPr>
              <a:t>则去该城市</a:t>
            </a:r>
            <a:r>
              <a:rPr lang="en-US" altLang="zh-CN" dirty="0">
                <a:solidFill>
                  <a:srgbClr val="0070C0"/>
                </a:solidFill>
                <a:latin typeface="仿宋_GB2312" pitchFamily="49" charset="-122"/>
                <a:ea typeface="仿宋_GB2312" pitchFamily="49" charset="-122"/>
              </a:rPr>
              <a:t>,</a:t>
            </a:r>
            <a:r>
              <a:rPr lang="zh-CN" altLang="en-US" dirty="0">
                <a:solidFill>
                  <a:srgbClr val="0070C0"/>
                </a:solidFill>
                <a:latin typeface="仿宋_GB2312" pitchFamily="49" charset="-122"/>
                <a:ea typeface="仿宋_GB2312" pitchFamily="49" charset="-122"/>
              </a:rPr>
              <a:t>并把该城市名排在已去过的城市名序列后端</a:t>
            </a:r>
            <a:r>
              <a:rPr lang="zh-CN" altLang="en-US" dirty="0" smtClean="0">
                <a:solidFill>
                  <a:srgbClr val="0070C0"/>
                </a:solidFill>
                <a:latin typeface="仿宋_GB2312" pitchFamily="49" charset="-122"/>
                <a:ea typeface="仿宋_GB2312" pitchFamily="49" charset="-122"/>
              </a:rPr>
              <a:t>。</a:t>
            </a:r>
            <a:endParaRPr lang="zh-CN" altLang="en-US" dirty="0">
              <a:solidFill>
                <a:srgbClr val="0070C0"/>
              </a:solidFill>
              <a:latin typeface="仿宋_GB2312" pitchFamily="49" charset="-122"/>
              <a:ea typeface="仿宋_GB2312" pitchFamily="49" charset="-122"/>
            </a:endParaRPr>
          </a:p>
          <a:p>
            <a:pPr algn="just">
              <a:lnSpc>
                <a:spcPct val="150000"/>
              </a:lnSpc>
              <a:spcBef>
                <a:spcPct val="50000"/>
              </a:spcBef>
            </a:pPr>
            <a:r>
              <a:rPr lang="zh-CN" altLang="en-US" dirty="0">
                <a:solidFill>
                  <a:srgbClr val="0070C0"/>
                </a:solidFill>
                <a:latin typeface="仿宋_GB2312" pitchFamily="49" charset="-122"/>
                <a:ea typeface="仿宋_GB2312" pitchFamily="49" charset="-122"/>
              </a:rPr>
              <a:t>　　</a:t>
            </a:r>
            <a:r>
              <a:rPr lang="zh-CN" altLang="en-US" dirty="0">
                <a:solidFill>
                  <a:srgbClr val="0070C0"/>
                </a:solidFill>
                <a:latin typeface="方正姚体" pitchFamily="2" charset="-122"/>
                <a:ea typeface="方正姚体" pitchFamily="2" charset="-122"/>
              </a:rPr>
              <a:t>规则</a:t>
            </a:r>
            <a:r>
              <a:rPr lang="en-US" altLang="zh-CN" b="1" dirty="0">
                <a:solidFill>
                  <a:srgbClr val="0070C0"/>
                </a:solidFill>
                <a:latin typeface="方正姚体" pitchFamily="2" charset="-122"/>
                <a:ea typeface="方正姚体" pitchFamily="2" charset="-122"/>
              </a:rPr>
              <a:t>2</a:t>
            </a:r>
            <a:r>
              <a:rPr lang="en-US" altLang="zh-CN" dirty="0">
                <a:solidFill>
                  <a:srgbClr val="0070C0"/>
                </a:solidFill>
                <a:latin typeface="仿宋_GB2312" pitchFamily="49" charset="-122"/>
                <a:ea typeface="仿宋_GB2312" pitchFamily="49" charset="-122"/>
              </a:rPr>
              <a:t> </a:t>
            </a:r>
            <a:r>
              <a:rPr lang="zh-CN" altLang="en-US" dirty="0">
                <a:solidFill>
                  <a:srgbClr val="0070C0"/>
                </a:solidFill>
                <a:latin typeface="仿宋_GB2312" pitchFamily="49" charset="-122"/>
                <a:ea typeface="仿宋_GB2312" pitchFamily="49" charset="-122"/>
              </a:rPr>
              <a:t>如果所有城市都去过一次</a:t>
            </a:r>
            <a:r>
              <a:rPr lang="en-US" altLang="zh-CN" dirty="0">
                <a:solidFill>
                  <a:srgbClr val="0070C0"/>
                </a:solidFill>
                <a:latin typeface="仿宋_GB2312" pitchFamily="49" charset="-122"/>
                <a:ea typeface="仿宋_GB2312" pitchFamily="49" charset="-122"/>
              </a:rPr>
              <a:t>, </a:t>
            </a:r>
            <a:r>
              <a:rPr lang="zh-CN" altLang="en-US" dirty="0">
                <a:solidFill>
                  <a:srgbClr val="0070C0"/>
                </a:solidFill>
                <a:latin typeface="仿宋_GB2312" pitchFamily="49" charset="-122"/>
                <a:ea typeface="仿宋_GB2312" pitchFamily="49" charset="-122"/>
              </a:rPr>
              <a:t>则从当前城市返回</a:t>
            </a:r>
            <a:r>
              <a:rPr lang="en-US" altLang="zh-CN" i="1" dirty="0">
                <a:solidFill>
                  <a:srgbClr val="0070C0"/>
                </a:solidFill>
                <a:latin typeface="仿宋_GB2312" pitchFamily="49" charset="-122"/>
                <a:ea typeface="仿宋_GB2312" pitchFamily="49" charset="-122"/>
              </a:rPr>
              <a:t>A</a:t>
            </a:r>
            <a:r>
              <a:rPr lang="zh-CN" altLang="en-US" dirty="0">
                <a:solidFill>
                  <a:srgbClr val="0070C0"/>
                </a:solidFill>
                <a:latin typeface="仿宋_GB2312" pitchFamily="49" charset="-122"/>
                <a:ea typeface="仿宋_GB2312" pitchFamily="49" charset="-122"/>
              </a:rPr>
              <a:t>城</a:t>
            </a:r>
            <a:r>
              <a:rPr lang="en-US" altLang="zh-CN" dirty="0">
                <a:solidFill>
                  <a:srgbClr val="0070C0"/>
                </a:solidFill>
                <a:latin typeface="仿宋_GB2312" pitchFamily="49" charset="-122"/>
                <a:ea typeface="仿宋_GB2312" pitchFamily="49" charset="-122"/>
              </a:rPr>
              <a:t>, </a:t>
            </a:r>
            <a:r>
              <a:rPr lang="zh-CN" altLang="en-US" dirty="0">
                <a:solidFill>
                  <a:srgbClr val="0070C0"/>
                </a:solidFill>
                <a:latin typeface="仿宋_GB2312" pitchFamily="49" charset="-122"/>
                <a:ea typeface="仿宋_GB2312" pitchFamily="49" charset="-122"/>
              </a:rPr>
              <a:t>把</a:t>
            </a:r>
            <a:r>
              <a:rPr lang="en-US" altLang="zh-CN" i="1" dirty="0">
                <a:solidFill>
                  <a:srgbClr val="0070C0"/>
                </a:solidFill>
                <a:latin typeface="仿宋_GB2312" pitchFamily="49" charset="-122"/>
                <a:ea typeface="仿宋_GB2312" pitchFamily="49" charset="-122"/>
              </a:rPr>
              <a:t>A</a:t>
            </a:r>
            <a:r>
              <a:rPr lang="zh-CN" altLang="en-US" dirty="0">
                <a:solidFill>
                  <a:srgbClr val="0070C0"/>
                </a:solidFill>
                <a:latin typeface="仿宋_GB2312" pitchFamily="49" charset="-122"/>
                <a:ea typeface="仿宋_GB2312" pitchFamily="49" charset="-122"/>
              </a:rPr>
              <a:t>也添在去过的城市名序列后端。</a:t>
            </a:r>
            <a:r>
              <a:rPr lang="zh-CN" altLang="en-US" dirty="0">
                <a:solidFill>
                  <a:srgbClr val="0070C0"/>
                </a:solidFill>
              </a:rPr>
              <a:t> </a:t>
            </a:r>
          </a:p>
        </p:txBody>
      </p:sp>
    </p:spTree>
  </p:cSld>
  <p:clrMapOvr>
    <a:masterClrMapping/>
  </p:clrMapOvr>
  <p:transition spd="med">
    <p:zo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212" name="Text Box 4"/>
          <p:cNvSpPr txBox="1">
            <a:spLocks noChangeArrowheads="1"/>
          </p:cNvSpPr>
          <p:nvPr/>
        </p:nvSpPr>
        <p:spPr bwMode="auto">
          <a:xfrm>
            <a:off x="857224" y="692150"/>
            <a:ext cx="7500990" cy="2566857"/>
          </a:xfrm>
          <a:prstGeom prst="rect">
            <a:avLst/>
          </a:prstGeom>
          <a:noFill/>
          <a:ln w="9525">
            <a:noFill/>
            <a:miter lim="800000"/>
            <a:headEnd/>
            <a:tailEnd/>
          </a:ln>
          <a:effectLst/>
        </p:spPr>
        <p:txBody>
          <a:bodyPr wrap="square">
            <a:spAutoFit/>
          </a:bodyPr>
          <a:lstStyle/>
          <a:p>
            <a:pPr algn="just">
              <a:lnSpc>
                <a:spcPct val="150000"/>
              </a:lnSpc>
              <a:spcBef>
                <a:spcPct val="20000"/>
              </a:spcBef>
            </a:pPr>
            <a:r>
              <a:rPr lang="en-US" altLang="zh-CN" dirty="0">
                <a:solidFill>
                  <a:srgbClr val="0070C0"/>
                </a:solidFill>
                <a:latin typeface="黑体" pitchFamily="2" charset="-122"/>
                <a:ea typeface="黑体" pitchFamily="2" charset="-122"/>
              </a:rPr>
              <a:t>3.2.2 </a:t>
            </a:r>
            <a:r>
              <a:rPr lang="zh-CN" altLang="en-US" dirty="0">
                <a:solidFill>
                  <a:srgbClr val="0070C0"/>
                </a:solidFill>
                <a:latin typeface="黑体" pitchFamily="2" charset="-122"/>
                <a:ea typeface="黑体" pitchFamily="2" charset="-122"/>
              </a:rPr>
              <a:t>状态图问题求解程序举例</a:t>
            </a:r>
          </a:p>
          <a:p>
            <a:pPr algn="just">
              <a:lnSpc>
                <a:spcPct val="130000"/>
              </a:lnSpc>
              <a:spcBef>
                <a:spcPct val="20000"/>
              </a:spcBef>
            </a:pPr>
            <a:r>
              <a:rPr lang="zh-CN" altLang="en-US" dirty="0">
                <a:solidFill>
                  <a:srgbClr val="0070C0"/>
                </a:solidFill>
              </a:rPr>
              <a:t>        </a:t>
            </a:r>
            <a:r>
              <a:rPr lang="zh-CN" altLang="en-US" dirty="0">
                <a:solidFill>
                  <a:srgbClr val="0070C0"/>
                </a:solidFill>
                <a:latin typeface="黑体" pitchFamily="49" charset="-122"/>
                <a:ea typeface="黑体" pitchFamily="49" charset="-122"/>
              </a:rPr>
              <a:t>例</a:t>
            </a:r>
            <a:r>
              <a:rPr lang="en-US" altLang="zh-CN" dirty="0" smtClean="0">
                <a:solidFill>
                  <a:srgbClr val="0070C0"/>
                </a:solidFill>
                <a:latin typeface="黑体" pitchFamily="49" charset="-122"/>
                <a:ea typeface="黑体" pitchFamily="49" charset="-122"/>
              </a:rPr>
              <a:t>3-8 </a:t>
            </a:r>
            <a:r>
              <a:rPr lang="zh-CN" altLang="en-US" dirty="0">
                <a:solidFill>
                  <a:srgbClr val="0070C0"/>
                </a:solidFill>
                <a:latin typeface="仿宋_GB2312" pitchFamily="49" charset="-122"/>
                <a:ea typeface="仿宋_GB2312" pitchFamily="49" charset="-122"/>
              </a:rPr>
              <a:t>下面是一个通用的状态图搜索程序。对于求解的具体问题，只需将其状态图的程序表示并入该程序即可。 </a:t>
            </a:r>
          </a:p>
          <a:p>
            <a:pPr algn="just">
              <a:lnSpc>
                <a:spcPct val="90000"/>
              </a:lnSpc>
              <a:spcBef>
                <a:spcPct val="20000"/>
              </a:spcBef>
            </a:pPr>
            <a:r>
              <a:rPr lang="zh-CN" altLang="en-US" dirty="0"/>
              <a:t>           </a:t>
            </a:r>
            <a:endParaRPr lang="zh-CN" altLang="en-US" baseline="-25000"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118212">
                                            <p:txEl>
                                              <p:pRg st="0" end="0"/>
                                            </p:txEl>
                                          </p:spTgt>
                                        </p:tgtEl>
                                        <p:attrNameLst>
                                          <p:attrName>style.visibility</p:attrName>
                                        </p:attrNameLst>
                                      </p:cBhvr>
                                      <p:to>
                                        <p:strVal val="visible"/>
                                      </p:to>
                                    </p:set>
                                    <p:animEffect transition="in" filter="blinds(horizontal)">
                                      <p:cBhvr>
                                        <p:cTn id="7" dur="500"/>
                                        <p:tgtEl>
                                          <p:spTgt spid="111821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18212">
                                            <p:txEl>
                                              <p:pRg st="1" end="1"/>
                                            </p:txEl>
                                          </p:spTgt>
                                        </p:tgtEl>
                                        <p:attrNameLst>
                                          <p:attrName>style.visibility</p:attrName>
                                        </p:attrNameLst>
                                      </p:cBhvr>
                                      <p:to>
                                        <p:strVal val="visible"/>
                                      </p:to>
                                    </p:set>
                                    <p:animEffect transition="in" filter="blinds(horizontal)">
                                      <p:cBhvr>
                                        <p:cTn id="10" dur="500"/>
                                        <p:tgtEl>
                                          <p:spTgt spid="11182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2819" name="Rectangle 3"/>
          <p:cNvSpPr>
            <a:spLocks noGrp="1" noChangeArrowheads="1"/>
          </p:cNvSpPr>
          <p:nvPr>
            <p:ph idx="1"/>
          </p:nvPr>
        </p:nvSpPr>
        <p:spPr bwMode="auto">
          <a:xfrm>
            <a:off x="500034" y="857232"/>
            <a:ext cx="8229600" cy="5434013"/>
          </a:xfrm>
          <a:noFill/>
          <a:ln>
            <a:miter lim="800000"/>
            <a:headEnd/>
            <a:tailEnd/>
          </a:ln>
        </p:spPr>
        <p:txBody>
          <a:bodyPr vert="horz" wrap="square" lIns="91440" tIns="45720" rIns="91440" bIns="45720" numCol="1" anchor="t" anchorCtr="0" compatLnSpc="1">
            <a:prstTxWarp prst="textNoShape">
              <a:avLst/>
            </a:prstTxWarp>
          </a:bodyPr>
          <a:lstStyle/>
          <a:p>
            <a:pPr>
              <a:buFontTx/>
              <a:buNone/>
            </a:pPr>
            <a:r>
              <a:rPr lang="en-US" altLang="zh-CN" sz="2400" dirty="0">
                <a:solidFill>
                  <a:srgbClr val="0070C0"/>
                </a:solidFill>
              </a:rPr>
              <a:t>                        /*</a:t>
            </a:r>
            <a:r>
              <a:rPr lang="zh-CN" altLang="en-US" sz="2400" dirty="0">
                <a:solidFill>
                  <a:srgbClr val="0070C0"/>
                </a:solidFill>
                <a:latin typeface="仿宋" pitchFamily="49" charset="-122"/>
                <a:ea typeface="仿宋" pitchFamily="49" charset="-122"/>
              </a:rPr>
              <a:t>状态图搜索通用程序</a:t>
            </a:r>
            <a:r>
              <a:rPr lang="zh-CN" altLang="en-US" sz="2400" dirty="0">
                <a:solidFill>
                  <a:srgbClr val="0070C0"/>
                </a:solidFill>
              </a:rPr>
              <a:t>*</a:t>
            </a:r>
            <a:r>
              <a:rPr lang="en-US" altLang="zh-CN" sz="2400" dirty="0">
                <a:solidFill>
                  <a:srgbClr val="0070C0"/>
                </a:solidFill>
              </a:rPr>
              <a:t>/</a:t>
            </a:r>
          </a:p>
          <a:p>
            <a:pPr>
              <a:buFontTx/>
              <a:buNone/>
            </a:pPr>
            <a:r>
              <a:rPr lang="en-US" altLang="zh-CN" sz="2400" dirty="0">
                <a:latin typeface="Arial Unicode MS" pitchFamily="34" charset="-122"/>
                <a:ea typeface="Arial Unicode MS" pitchFamily="34" charset="-122"/>
                <a:cs typeface="Arial Unicode MS" pitchFamily="34" charset="-122"/>
              </a:rPr>
              <a:t>    </a:t>
            </a:r>
            <a:r>
              <a:rPr lang="en-US" altLang="zh-CN" sz="2400" dirty="0">
                <a:solidFill>
                  <a:srgbClr val="0070C0"/>
                </a:solidFill>
                <a:latin typeface="Arial Unicode MS" pitchFamily="34" charset="-122"/>
                <a:ea typeface="Arial Unicode MS" pitchFamily="34" charset="-122"/>
                <a:cs typeface="Arial Unicode MS" pitchFamily="34" charset="-122"/>
              </a:rPr>
              <a:t>DOMAINS</a:t>
            </a:r>
          </a:p>
          <a:p>
            <a:pPr>
              <a:buFontTx/>
              <a:buNone/>
            </a:pPr>
            <a:r>
              <a:rPr lang="en-US" altLang="zh-CN" sz="2400" dirty="0">
                <a:solidFill>
                  <a:srgbClr val="0070C0"/>
                </a:solidFill>
                <a:latin typeface="Arial Unicode MS" pitchFamily="34" charset="-122"/>
                <a:ea typeface="Arial Unicode MS" pitchFamily="34" charset="-122"/>
                <a:cs typeface="Arial Unicode MS" pitchFamily="34" charset="-122"/>
              </a:rPr>
              <a:t>       state=&lt;</a:t>
            </a:r>
            <a:r>
              <a:rPr lang="zh-CN" altLang="en-US" sz="2400" dirty="0">
                <a:solidFill>
                  <a:srgbClr val="0070C0"/>
                </a:solidFill>
                <a:latin typeface="Arial Unicode MS" pitchFamily="34" charset="-122"/>
                <a:ea typeface="Arial Unicode MS" pitchFamily="34" charset="-122"/>
                <a:cs typeface="Arial Unicode MS" pitchFamily="34" charset="-122"/>
              </a:rPr>
              <a:t>领域说明</a:t>
            </a:r>
            <a:r>
              <a:rPr lang="en-US" altLang="zh-CN" sz="2400" dirty="0">
                <a:solidFill>
                  <a:srgbClr val="0070C0"/>
                </a:solidFill>
                <a:latin typeface="Arial Unicode MS" pitchFamily="34" charset="-122"/>
                <a:ea typeface="Arial Unicode MS" pitchFamily="34" charset="-122"/>
                <a:cs typeface="Arial Unicode MS" pitchFamily="34" charset="-122"/>
              </a:rPr>
              <a:t>&gt; %</a:t>
            </a:r>
            <a:r>
              <a:rPr lang="zh-CN" altLang="en-US" sz="2400" dirty="0">
                <a:solidFill>
                  <a:srgbClr val="0070C0"/>
                </a:solidFill>
                <a:latin typeface="Arial Unicode MS" pitchFamily="34" charset="-122"/>
                <a:ea typeface="Arial Unicode MS" pitchFamily="34" charset="-122"/>
                <a:cs typeface="Arial Unicode MS" pitchFamily="34" charset="-122"/>
              </a:rPr>
              <a:t>例如</a:t>
            </a:r>
            <a:r>
              <a:rPr lang="en-US" altLang="zh-CN" sz="2400" dirty="0">
                <a:solidFill>
                  <a:srgbClr val="0070C0"/>
                </a:solidFill>
                <a:latin typeface="Arial Unicode MS" pitchFamily="34" charset="-122"/>
                <a:ea typeface="Arial Unicode MS" pitchFamily="34" charset="-122"/>
                <a:cs typeface="Arial Unicode MS" pitchFamily="34" charset="-122"/>
              </a:rPr>
              <a:t>:state=symbol</a:t>
            </a:r>
          </a:p>
          <a:p>
            <a:pPr>
              <a:buFontTx/>
              <a:buNone/>
            </a:pPr>
            <a:r>
              <a:rPr lang="en-US" altLang="zh-CN" sz="2400" dirty="0">
                <a:solidFill>
                  <a:srgbClr val="0070C0"/>
                </a:solidFill>
                <a:latin typeface="Arial Unicode MS" pitchFamily="34" charset="-122"/>
                <a:ea typeface="Arial Unicode MS" pitchFamily="34" charset="-122"/>
                <a:cs typeface="Arial Unicode MS" pitchFamily="34" charset="-122"/>
              </a:rPr>
              <a:t>  </a:t>
            </a:r>
            <a:r>
              <a:rPr lang="en-US" altLang="zh-CN" sz="2400" dirty="0" smtClean="0">
                <a:solidFill>
                  <a:srgbClr val="0070C0"/>
                </a:solidFill>
                <a:latin typeface="Arial Unicode MS" pitchFamily="34" charset="-122"/>
                <a:ea typeface="Arial Unicode MS" pitchFamily="34" charset="-122"/>
                <a:cs typeface="Arial Unicode MS" pitchFamily="34" charset="-122"/>
              </a:rPr>
              <a:t>  DATABASE-</a:t>
            </a:r>
            <a:r>
              <a:rPr lang="en-US" altLang="zh-CN" sz="2400" dirty="0" err="1" smtClean="0">
                <a:solidFill>
                  <a:srgbClr val="0070C0"/>
                </a:solidFill>
                <a:latin typeface="Arial Unicode MS" pitchFamily="34" charset="-122"/>
                <a:ea typeface="Arial Unicode MS" pitchFamily="34" charset="-122"/>
                <a:cs typeface="Arial Unicode MS" pitchFamily="34" charset="-122"/>
              </a:rPr>
              <a:t>mydatabase</a:t>
            </a:r>
            <a:endParaRPr lang="en-US" altLang="zh-CN" sz="2400" dirty="0">
              <a:solidFill>
                <a:srgbClr val="0070C0"/>
              </a:solidFill>
              <a:latin typeface="Arial Unicode MS" pitchFamily="34" charset="-122"/>
              <a:ea typeface="Arial Unicode MS" pitchFamily="34" charset="-122"/>
              <a:cs typeface="Arial Unicode MS" pitchFamily="34" charset="-122"/>
            </a:endParaRPr>
          </a:p>
          <a:p>
            <a:pPr>
              <a:buFontTx/>
              <a:buNone/>
            </a:pPr>
            <a:r>
              <a:rPr lang="zh-CN" altLang="en-US" sz="2400" dirty="0">
                <a:solidFill>
                  <a:srgbClr val="0070C0"/>
                </a:solidFill>
                <a:latin typeface="Arial Unicode MS" pitchFamily="34" charset="-122"/>
                <a:ea typeface="Arial Unicode MS" pitchFamily="34" charset="-122"/>
                <a:cs typeface="Arial Unicode MS" pitchFamily="34" charset="-122"/>
              </a:rPr>
              <a:t>　　 </a:t>
            </a:r>
            <a:r>
              <a:rPr lang="en-US" altLang="zh-CN" sz="2400" dirty="0">
                <a:solidFill>
                  <a:srgbClr val="0070C0"/>
                </a:solidFill>
                <a:latin typeface="Arial Unicode MS" pitchFamily="34" charset="-122"/>
                <a:ea typeface="Arial Unicode MS" pitchFamily="34" charset="-122"/>
                <a:cs typeface="Arial Unicode MS" pitchFamily="34" charset="-122"/>
              </a:rPr>
              <a:t>open(</a:t>
            </a:r>
            <a:r>
              <a:rPr lang="en-US" altLang="zh-CN" sz="2400" dirty="0" err="1">
                <a:solidFill>
                  <a:srgbClr val="0070C0"/>
                </a:solidFill>
                <a:latin typeface="Arial Unicode MS" pitchFamily="34" charset="-122"/>
                <a:ea typeface="Arial Unicode MS" pitchFamily="34" charset="-122"/>
                <a:cs typeface="Arial Unicode MS" pitchFamily="34" charset="-122"/>
              </a:rPr>
              <a:t>state,integer</a:t>
            </a:r>
            <a:r>
              <a:rPr lang="en-US" altLang="zh-CN" sz="2400" dirty="0">
                <a:solidFill>
                  <a:srgbClr val="0070C0"/>
                </a:solidFill>
                <a:latin typeface="Arial Unicode MS" pitchFamily="34" charset="-122"/>
                <a:ea typeface="Arial Unicode MS" pitchFamily="34" charset="-122"/>
                <a:cs typeface="Arial Unicode MS" pitchFamily="34" charset="-122"/>
              </a:rPr>
              <a:t>)   </a:t>
            </a:r>
            <a:r>
              <a:rPr lang="zh-CN" altLang="en-US" sz="2400" dirty="0">
                <a:solidFill>
                  <a:srgbClr val="0070C0"/>
                </a:solidFill>
                <a:latin typeface="Arial Unicode MS" pitchFamily="34" charset="-122"/>
                <a:ea typeface="Arial Unicode MS" pitchFamily="34" charset="-122"/>
                <a:cs typeface="Arial Unicode MS" pitchFamily="34" charset="-122"/>
              </a:rPr>
              <a:t>　</a:t>
            </a:r>
            <a:r>
              <a:rPr lang="en-US" altLang="zh-CN" sz="2400" dirty="0">
                <a:solidFill>
                  <a:srgbClr val="0070C0"/>
                </a:solidFill>
                <a:latin typeface="Arial Unicode MS" pitchFamily="34" charset="-122"/>
                <a:ea typeface="Arial Unicode MS" pitchFamily="34" charset="-122"/>
                <a:cs typeface="Arial Unicode MS" pitchFamily="34" charset="-122"/>
              </a:rPr>
              <a:t>%</a:t>
            </a:r>
            <a:r>
              <a:rPr lang="zh-CN" altLang="en-US" sz="2400" dirty="0">
                <a:solidFill>
                  <a:srgbClr val="0070C0"/>
                </a:solidFill>
                <a:latin typeface="Arial Unicode MS" pitchFamily="34" charset="-122"/>
                <a:ea typeface="Arial Unicode MS" pitchFamily="34" charset="-122"/>
                <a:cs typeface="Arial Unicode MS" pitchFamily="34" charset="-122"/>
              </a:rPr>
              <a:t>用动态数据库实现</a:t>
            </a:r>
            <a:r>
              <a:rPr lang="en-US" altLang="zh-CN" sz="2400" dirty="0">
                <a:solidFill>
                  <a:srgbClr val="0070C0"/>
                </a:solidFill>
                <a:latin typeface="Arial Unicode MS" pitchFamily="34" charset="-122"/>
                <a:ea typeface="Arial Unicode MS" pitchFamily="34" charset="-122"/>
                <a:cs typeface="Arial Unicode MS" pitchFamily="34" charset="-122"/>
              </a:rPr>
              <a:t>OPEN</a:t>
            </a:r>
            <a:r>
              <a:rPr lang="zh-CN" altLang="en-US" sz="2400" dirty="0">
                <a:solidFill>
                  <a:srgbClr val="0070C0"/>
                </a:solidFill>
                <a:latin typeface="Arial Unicode MS" pitchFamily="34" charset="-122"/>
                <a:ea typeface="Arial Unicode MS" pitchFamily="34" charset="-122"/>
                <a:cs typeface="Arial Unicode MS" pitchFamily="34" charset="-122"/>
              </a:rPr>
              <a:t>表</a:t>
            </a:r>
          </a:p>
          <a:p>
            <a:pPr>
              <a:buFontTx/>
              <a:buNone/>
            </a:pPr>
            <a:r>
              <a:rPr lang="zh-CN" altLang="en-US" sz="2400" dirty="0">
                <a:solidFill>
                  <a:srgbClr val="0070C0"/>
                </a:solidFill>
                <a:latin typeface="Arial Unicode MS" pitchFamily="34" charset="-122"/>
                <a:ea typeface="Arial Unicode MS" pitchFamily="34" charset="-122"/>
                <a:cs typeface="Arial Unicode MS" pitchFamily="34" charset="-122"/>
              </a:rPr>
              <a:t> 　　</a:t>
            </a:r>
            <a:r>
              <a:rPr lang="en-US" altLang="zh-CN" sz="2400" dirty="0">
                <a:solidFill>
                  <a:srgbClr val="0070C0"/>
                </a:solidFill>
                <a:latin typeface="Arial Unicode MS" pitchFamily="34" charset="-122"/>
                <a:ea typeface="Arial Unicode MS" pitchFamily="34" charset="-122"/>
                <a:cs typeface="Arial Unicode MS" pitchFamily="34" charset="-122"/>
              </a:rPr>
              <a:t>closed(</a:t>
            </a:r>
            <a:r>
              <a:rPr lang="en-US" altLang="zh-CN" sz="2400" dirty="0" err="1">
                <a:solidFill>
                  <a:srgbClr val="0070C0"/>
                </a:solidFill>
                <a:latin typeface="Arial Unicode MS" pitchFamily="34" charset="-122"/>
                <a:ea typeface="Arial Unicode MS" pitchFamily="34" charset="-122"/>
                <a:cs typeface="Arial Unicode MS" pitchFamily="34" charset="-122"/>
              </a:rPr>
              <a:t>integer,state,integer</a:t>
            </a:r>
            <a:r>
              <a:rPr lang="en-US" altLang="zh-CN" sz="2400" dirty="0">
                <a:solidFill>
                  <a:srgbClr val="0070C0"/>
                </a:solidFill>
                <a:latin typeface="Arial Unicode MS" pitchFamily="34" charset="-122"/>
                <a:ea typeface="Arial Unicode MS" pitchFamily="34" charset="-122"/>
                <a:cs typeface="Arial Unicode MS" pitchFamily="34" charset="-122"/>
              </a:rPr>
              <a:t>)  %</a:t>
            </a:r>
            <a:r>
              <a:rPr lang="zh-CN" altLang="en-US" sz="2400" dirty="0">
                <a:solidFill>
                  <a:srgbClr val="0070C0"/>
                </a:solidFill>
                <a:latin typeface="Arial Unicode MS" pitchFamily="34" charset="-122"/>
                <a:ea typeface="Arial Unicode MS" pitchFamily="34" charset="-122"/>
                <a:cs typeface="Arial Unicode MS" pitchFamily="34" charset="-122"/>
              </a:rPr>
              <a:t>和</a:t>
            </a:r>
            <a:r>
              <a:rPr lang="en-US" altLang="zh-CN" sz="2400" dirty="0">
                <a:solidFill>
                  <a:srgbClr val="0070C0"/>
                </a:solidFill>
                <a:latin typeface="Arial Unicode MS" pitchFamily="34" charset="-122"/>
                <a:ea typeface="Arial Unicode MS" pitchFamily="34" charset="-122"/>
                <a:cs typeface="Arial Unicode MS" pitchFamily="34" charset="-122"/>
              </a:rPr>
              <a:t>CLOSED</a:t>
            </a:r>
            <a:r>
              <a:rPr lang="zh-CN" altLang="en-US" sz="2400" dirty="0">
                <a:solidFill>
                  <a:srgbClr val="0070C0"/>
                </a:solidFill>
                <a:latin typeface="Arial Unicode MS" pitchFamily="34" charset="-122"/>
                <a:ea typeface="Arial Unicode MS" pitchFamily="34" charset="-122"/>
                <a:cs typeface="Arial Unicode MS" pitchFamily="34" charset="-122"/>
              </a:rPr>
              <a:t>表</a:t>
            </a:r>
          </a:p>
          <a:p>
            <a:pPr>
              <a:buFontTx/>
              <a:buNone/>
            </a:pPr>
            <a:r>
              <a:rPr lang="zh-CN" altLang="en-US" sz="2400" dirty="0">
                <a:solidFill>
                  <a:srgbClr val="0070C0"/>
                </a:solidFill>
                <a:latin typeface="Arial Unicode MS" pitchFamily="34" charset="-122"/>
                <a:ea typeface="Arial Unicode MS" pitchFamily="34" charset="-122"/>
                <a:cs typeface="Arial Unicode MS" pitchFamily="34" charset="-122"/>
              </a:rPr>
              <a:t>　　 </a:t>
            </a:r>
            <a:r>
              <a:rPr lang="en-US" altLang="zh-CN" sz="2400" dirty="0">
                <a:solidFill>
                  <a:srgbClr val="0070C0"/>
                </a:solidFill>
                <a:latin typeface="Arial Unicode MS" pitchFamily="34" charset="-122"/>
                <a:ea typeface="Arial Unicode MS" pitchFamily="34" charset="-122"/>
                <a:cs typeface="Arial Unicode MS" pitchFamily="34" charset="-122"/>
              </a:rPr>
              <a:t>res(state)</a:t>
            </a:r>
          </a:p>
          <a:p>
            <a:pPr>
              <a:buFontTx/>
              <a:buNone/>
            </a:pPr>
            <a:r>
              <a:rPr lang="zh-CN" altLang="en-US" sz="2400" dirty="0">
                <a:solidFill>
                  <a:srgbClr val="0070C0"/>
                </a:solidFill>
                <a:latin typeface="Arial Unicode MS" pitchFamily="34" charset="-122"/>
                <a:ea typeface="Arial Unicode MS" pitchFamily="34" charset="-122"/>
                <a:cs typeface="Arial Unicode MS" pitchFamily="34" charset="-122"/>
              </a:rPr>
              <a:t>　　 </a:t>
            </a:r>
            <a:r>
              <a:rPr lang="en-US" altLang="zh-CN" sz="2400" dirty="0">
                <a:solidFill>
                  <a:srgbClr val="0070C0"/>
                </a:solidFill>
                <a:latin typeface="Arial Unicode MS" pitchFamily="34" charset="-122"/>
                <a:ea typeface="Arial Unicode MS" pitchFamily="34" charset="-122"/>
                <a:cs typeface="Arial Unicode MS" pitchFamily="34" charset="-122"/>
              </a:rPr>
              <a:t>open1(</a:t>
            </a:r>
            <a:r>
              <a:rPr lang="en-US" altLang="zh-CN" sz="2400" dirty="0" err="1">
                <a:solidFill>
                  <a:srgbClr val="0070C0"/>
                </a:solidFill>
                <a:latin typeface="Arial Unicode MS" pitchFamily="34" charset="-122"/>
                <a:ea typeface="Arial Unicode MS" pitchFamily="34" charset="-122"/>
                <a:cs typeface="Arial Unicode MS" pitchFamily="34" charset="-122"/>
              </a:rPr>
              <a:t>state,integer</a:t>
            </a:r>
            <a:r>
              <a:rPr lang="en-US" altLang="zh-CN" sz="2400" dirty="0">
                <a:solidFill>
                  <a:srgbClr val="0070C0"/>
                </a:solidFill>
                <a:latin typeface="Arial Unicode MS" pitchFamily="34" charset="-122"/>
                <a:ea typeface="Arial Unicode MS" pitchFamily="34" charset="-122"/>
                <a:cs typeface="Arial Unicode MS" pitchFamily="34" charset="-122"/>
              </a:rPr>
              <a:t>)</a:t>
            </a:r>
          </a:p>
          <a:p>
            <a:pPr>
              <a:buFontTx/>
              <a:buNone/>
            </a:pPr>
            <a:r>
              <a:rPr lang="en-US" altLang="zh-CN" sz="2400" dirty="0">
                <a:solidFill>
                  <a:srgbClr val="0070C0"/>
                </a:solidFill>
                <a:latin typeface="Arial Unicode MS" pitchFamily="34" charset="-122"/>
                <a:ea typeface="Arial Unicode MS" pitchFamily="34" charset="-122"/>
                <a:cs typeface="Arial Unicode MS" pitchFamily="34" charset="-122"/>
              </a:rPr>
              <a:t> </a:t>
            </a:r>
            <a:r>
              <a:rPr lang="zh-CN" altLang="en-US" sz="2400" dirty="0">
                <a:solidFill>
                  <a:srgbClr val="0070C0"/>
                </a:solidFill>
                <a:latin typeface="Arial Unicode MS" pitchFamily="34" charset="-122"/>
                <a:ea typeface="Arial Unicode MS" pitchFamily="34" charset="-122"/>
                <a:cs typeface="Arial Unicode MS" pitchFamily="34" charset="-122"/>
              </a:rPr>
              <a:t>　　</a:t>
            </a:r>
            <a:r>
              <a:rPr lang="en-US" altLang="zh-CN" sz="2400" dirty="0">
                <a:solidFill>
                  <a:srgbClr val="0070C0"/>
                </a:solidFill>
                <a:latin typeface="Arial Unicode MS" pitchFamily="34" charset="-122"/>
                <a:ea typeface="Arial Unicode MS" pitchFamily="34" charset="-122"/>
                <a:cs typeface="Arial Unicode MS" pitchFamily="34" charset="-122"/>
              </a:rPr>
              <a:t>min(</a:t>
            </a:r>
            <a:r>
              <a:rPr lang="en-US" altLang="zh-CN" sz="2400" dirty="0" err="1">
                <a:solidFill>
                  <a:srgbClr val="0070C0"/>
                </a:solidFill>
                <a:latin typeface="Arial Unicode MS" pitchFamily="34" charset="-122"/>
                <a:ea typeface="Arial Unicode MS" pitchFamily="34" charset="-122"/>
                <a:cs typeface="Arial Unicode MS" pitchFamily="34" charset="-122"/>
              </a:rPr>
              <a:t>state,integer</a:t>
            </a:r>
            <a:r>
              <a:rPr lang="en-US" altLang="zh-CN" sz="2400" dirty="0">
                <a:solidFill>
                  <a:srgbClr val="0070C0"/>
                </a:solidFill>
                <a:latin typeface="Arial Unicode MS" pitchFamily="34" charset="-122"/>
                <a:ea typeface="Arial Unicode MS" pitchFamily="34" charset="-122"/>
                <a:cs typeface="Arial Unicode MS" pitchFamily="34" charset="-122"/>
              </a:rPr>
              <a:t>)</a:t>
            </a:r>
          </a:p>
          <a:p>
            <a:pPr>
              <a:buFontTx/>
              <a:buNone/>
            </a:pPr>
            <a:r>
              <a:rPr lang="en-US" altLang="zh-CN" sz="2400" dirty="0">
                <a:solidFill>
                  <a:srgbClr val="0070C0"/>
                </a:solidFill>
                <a:latin typeface="Arial Unicode MS" pitchFamily="34" charset="-122"/>
                <a:ea typeface="Arial Unicode MS" pitchFamily="34" charset="-122"/>
                <a:cs typeface="Arial Unicode MS" pitchFamily="34" charset="-122"/>
              </a:rPr>
              <a:t> </a:t>
            </a:r>
            <a:r>
              <a:rPr lang="zh-CN" altLang="en-US" sz="2400" dirty="0">
                <a:solidFill>
                  <a:srgbClr val="0070C0"/>
                </a:solidFill>
                <a:latin typeface="Arial Unicode MS" pitchFamily="34" charset="-122"/>
                <a:ea typeface="Arial Unicode MS" pitchFamily="34" charset="-122"/>
                <a:cs typeface="Arial Unicode MS" pitchFamily="34" charset="-122"/>
              </a:rPr>
              <a:t>　　</a:t>
            </a:r>
            <a:r>
              <a:rPr lang="en-US" altLang="zh-CN" sz="2400" dirty="0">
                <a:solidFill>
                  <a:srgbClr val="0070C0"/>
                </a:solidFill>
                <a:latin typeface="Arial Unicode MS" pitchFamily="34" charset="-122"/>
                <a:ea typeface="Arial Unicode MS" pitchFamily="34" charset="-122"/>
                <a:cs typeface="Arial Unicode MS" pitchFamily="34" charset="-122"/>
              </a:rPr>
              <a:t>mark(state)</a:t>
            </a:r>
          </a:p>
          <a:p>
            <a:pPr>
              <a:buFontTx/>
              <a:buNone/>
            </a:pPr>
            <a:r>
              <a:rPr lang="zh-CN" altLang="en-US" sz="2400" dirty="0">
                <a:solidFill>
                  <a:srgbClr val="0070C0"/>
                </a:solidFill>
                <a:latin typeface="Arial Unicode MS" pitchFamily="34" charset="-122"/>
                <a:ea typeface="Arial Unicode MS" pitchFamily="34" charset="-122"/>
                <a:cs typeface="Arial Unicode MS" pitchFamily="34" charset="-122"/>
              </a:rPr>
              <a:t>　　 </a:t>
            </a:r>
            <a:r>
              <a:rPr lang="en-US" altLang="zh-CN" sz="2400" dirty="0">
                <a:solidFill>
                  <a:srgbClr val="0070C0"/>
                </a:solidFill>
                <a:latin typeface="Arial Unicode MS" pitchFamily="34" charset="-122"/>
                <a:ea typeface="Arial Unicode MS" pitchFamily="34" charset="-122"/>
                <a:cs typeface="Arial Unicode MS" pitchFamily="34" charset="-122"/>
              </a:rPr>
              <a:t>fail_</a:t>
            </a:r>
          </a:p>
        </p:txBody>
      </p:sp>
    </p:spTree>
  </p:cSld>
  <p:clrMapOvr>
    <a:masterClrMapping/>
  </p:clrMapOvr>
  <p:transition>
    <p:checke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236" name="Text Box 4"/>
          <p:cNvSpPr txBox="1">
            <a:spLocks noChangeArrowheads="1"/>
          </p:cNvSpPr>
          <p:nvPr/>
        </p:nvSpPr>
        <p:spPr bwMode="auto">
          <a:xfrm>
            <a:off x="1071538" y="1000108"/>
            <a:ext cx="3348994" cy="4534383"/>
          </a:xfrm>
          <a:prstGeom prst="rect">
            <a:avLst/>
          </a:prstGeom>
          <a:noFill/>
          <a:ln w="9525">
            <a:noFill/>
            <a:miter lim="800000"/>
            <a:headEnd/>
            <a:tailEnd/>
          </a:ln>
          <a:effectLst/>
        </p:spPr>
        <p:txBody>
          <a:bodyPr wrap="none">
            <a:spAutoFit/>
          </a:bodyPr>
          <a:lstStyle/>
          <a:p>
            <a:pPr>
              <a:lnSpc>
                <a:spcPct val="110000"/>
              </a:lnSpc>
            </a:pPr>
            <a:r>
              <a:rPr lang="en-US" altLang="zh-CN" dirty="0" smtClean="0">
                <a:solidFill>
                  <a:srgbClr val="0070C0"/>
                </a:solidFill>
                <a:latin typeface="Arial Unicode MS" pitchFamily="34" charset="-122"/>
                <a:ea typeface="Arial Unicode MS" pitchFamily="34" charset="-122"/>
                <a:cs typeface="Arial Unicode MS" pitchFamily="34" charset="-122"/>
              </a:rPr>
              <a:t>PREDICATES</a:t>
            </a:r>
            <a:endParaRPr lang="en-US" altLang="zh-CN" dirty="0">
              <a:solidFill>
                <a:srgbClr val="0070C0"/>
              </a:solidFill>
              <a:latin typeface="Arial Unicode MS" pitchFamily="34" charset="-122"/>
              <a:ea typeface="Arial Unicode MS" pitchFamily="34" charset="-122"/>
              <a:cs typeface="Arial Unicode MS" pitchFamily="34" charset="-122"/>
            </a:endParaRPr>
          </a:p>
          <a:p>
            <a:pPr>
              <a:lnSpc>
                <a:spcPct val="110000"/>
              </a:lnSpc>
            </a:pPr>
            <a:r>
              <a:rPr lang="en-US" altLang="zh-CN" dirty="0">
                <a:solidFill>
                  <a:srgbClr val="0070C0"/>
                </a:solidFill>
                <a:latin typeface="Arial Unicode MS" pitchFamily="34" charset="-122"/>
                <a:ea typeface="Arial Unicode MS" pitchFamily="34" charset="-122"/>
                <a:cs typeface="Arial Unicode MS" pitchFamily="34" charset="-122"/>
              </a:rPr>
              <a:t>    </a:t>
            </a:r>
            <a:r>
              <a:rPr lang="en-US" altLang="zh-CN" dirty="0" smtClean="0">
                <a:solidFill>
                  <a:srgbClr val="0070C0"/>
                </a:solidFill>
                <a:latin typeface="Arial Unicode MS" pitchFamily="34" charset="-122"/>
                <a:ea typeface="Arial Unicode MS" pitchFamily="34" charset="-122"/>
                <a:cs typeface="Arial Unicode MS" pitchFamily="34" charset="-122"/>
              </a:rPr>
              <a:t>solve</a:t>
            </a:r>
            <a:endParaRPr lang="en-US" altLang="zh-CN" dirty="0">
              <a:solidFill>
                <a:srgbClr val="0070C0"/>
              </a:solidFill>
              <a:latin typeface="Arial Unicode MS" pitchFamily="34" charset="-122"/>
              <a:ea typeface="Arial Unicode MS" pitchFamily="34" charset="-122"/>
              <a:cs typeface="Arial Unicode MS" pitchFamily="34" charset="-122"/>
            </a:endParaRPr>
          </a:p>
          <a:p>
            <a:pPr>
              <a:lnSpc>
                <a:spcPct val="110000"/>
              </a:lnSpc>
            </a:pPr>
            <a:r>
              <a:rPr lang="en-US" altLang="zh-CN" dirty="0">
                <a:solidFill>
                  <a:srgbClr val="0070C0"/>
                </a:solidFill>
                <a:latin typeface="Arial Unicode MS" pitchFamily="34" charset="-122"/>
                <a:ea typeface="Arial Unicode MS" pitchFamily="34" charset="-122"/>
                <a:cs typeface="Arial Unicode MS" pitchFamily="34" charset="-122"/>
              </a:rPr>
              <a:t>    search(</a:t>
            </a:r>
            <a:r>
              <a:rPr lang="en-US" altLang="zh-CN" dirty="0" err="1">
                <a:solidFill>
                  <a:srgbClr val="0070C0"/>
                </a:solidFill>
                <a:latin typeface="Arial Unicode MS" pitchFamily="34" charset="-122"/>
                <a:ea typeface="Arial Unicode MS" pitchFamily="34" charset="-122"/>
                <a:cs typeface="Arial Unicode MS" pitchFamily="34" charset="-122"/>
              </a:rPr>
              <a:t>state,state</a:t>
            </a:r>
            <a:r>
              <a:rPr lang="en-US" altLang="zh-CN" dirty="0" smtClean="0">
                <a:solidFill>
                  <a:srgbClr val="0070C0"/>
                </a:solidFill>
                <a:latin typeface="Arial Unicode MS" pitchFamily="34" charset="-122"/>
                <a:ea typeface="Arial Unicode MS" pitchFamily="34" charset="-122"/>
                <a:cs typeface="Arial Unicode MS" pitchFamily="34" charset="-122"/>
              </a:rPr>
              <a:t>)</a:t>
            </a:r>
            <a:endParaRPr lang="en-US" altLang="zh-CN" dirty="0">
              <a:solidFill>
                <a:srgbClr val="0070C0"/>
              </a:solidFill>
              <a:latin typeface="Arial Unicode MS" pitchFamily="34" charset="-122"/>
              <a:ea typeface="Arial Unicode MS" pitchFamily="34" charset="-122"/>
              <a:cs typeface="Arial Unicode MS" pitchFamily="34" charset="-122"/>
            </a:endParaRPr>
          </a:p>
          <a:p>
            <a:pPr>
              <a:lnSpc>
                <a:spcPct val="110000"/>
              </a:lnSpc>
            </a:pPr>
            <a:r>
              <a:rPr lang="en-US" altLang="zh-CN" dirty="0">
                <a:solidFill>
                  <a:srgbClr val="0070C0"/>
                </a:solidFill>
                <a:latin typeface="Arial Unicode MS" pitchFamily="34" charset="-122"/>
                <a:ea typeface="Arial Unicode MS" pitchFamily="34" charset="-122"/>
                <a:cs typeface="Arial Unicode MS" pitchFamily="34" charset="-122"/>
              </a:rPr>
              <a:t>    </a:t>
            </a:r>
            <a:r>
              <a:rPr lang="en-US" altLang="zh-CN" dirty="0" smtClean="0">
                <a:solidFill>
                  <a:srgbClr val="0070C0"/>
                </a:solidFill>
                <a:latin typeface="Arial Unicode MS" pitchFamily="34" charset="-122"/>
                <a:ea typeface="Arial Unicode MS" pitchFamily="34" charset="-122"/>
                <a:cs typeface="Arial Unicode MS" pitchFamily="34" charset="-122"/>
              </a:rPr>
              <a:t>result</a:t>
            </a:r>
            <a:endParaRPr lang="en-US" altLang="zh-CN" dirty="0">
              <a:solidFill>
                <a:srgbClr val="0070C0"/>
              </a:solidFill>
              <a:latin typeface="Arial Unicode MS" pitchFamily="34" charset="-122"/>
              <a:ea typeface="Arial Unicode MS" pitchFamily="34" charset="-122"/>
              <a:cs typeface="Arial Unicode MS" pitchFamily="34" charset="-122"/>
            </a:endParaRPr>
          </a:p>
          <a:p>
            <a:pPr>
              <a:lnSpc>
                <a:spcPct val="110000"/>
              </a:lnSpc>
            </a:pPr>
            <a:r>
              <a:rPr lang="en-US" altLang="zh-CN" dirty="0">
                <a:solidFill>
                  <a:srgbClr val="0070C0"/>
                </a:solidFill>
                <a:latin typeface="Arial Unicode MS" pitchFamily="34" charset="-122"/>
                <a:ea typeface="Arial Unicode MS" pitchFamily="34" charset="-122"/>
                <a:cs typeface="Arial Unicode MS" pitchFamily="34" charset="-122"/>
              </a:rPr>
              <a:t>    </a:t>
            </a:r>
            <a:r>
              <a:rPr lang="en-US" altLang="zh-CN" dirty="0" smtClean="0">
                <a:solidFill>
                  <a:srgbClr val="0070C0"/>
                </a:solidFill>
                <a:latin typeface="Arial Unicode MS" pitchFamily="34" charset="-122"/>
                <a:ea typeface="Arial Unicode MS" pitchFamily="34" charset="-122"/>
                <a:cs typeface="Arial Unicode MS" pitchFamily="34" charset="-122"/>
              </a:rPr>
              <a:t>searching</a:t>
            </a:r>
            <a:endParaRPr lang="en-US" altLang="zh-CN" dirty="0">
              <a:solidFill>
                <a:srgbClr val="0070C0"/>
              </a:solidFill>
              <a:latin typeface="Arial Unicode MS" pitchFamily="34" charset="-122"/>
              <a:ea typeface="Arial Unicode MS" pitchFamily="34" charset="-122"/>
              <a:cs typeface="Arial Unicode MS" pitchFamily="34" charset="-122"/>
            </a:endParaRPr>
          </a:p>
          <a:p>
            <a:pPr>
              <a:lnSpc>
                <a:spcPct val="110000"/>
              </a:lnSpc>
            </a:pPr>
            <a:r>
              <a:rPr lang="en-US" altLang="zh-CN" dirty="0">
                <a:solidFill>
                  <a:srgbClr val="0070C0"/>
                </a:solidFill>
                <a:latin typeface="Arial Unicode MS" pitchFamily="34" charset="-122"/>
                <a:ea typeface="Arial Unicode MS" pitchFamily="34" charset="-122"/>
                <a:cs typeface="Arial Unicode MS" pitchFamily="34" charset="-122"/>
              </a:rPr>
              <a:t>    step4(</a:t>
            </a:r>
            <a:r>
              <a:rPr lang="en-US" altLang="zh-CN" dirty="0" err="1">
                <a:solidFill>
                  <a:srgbClr val="0070C0"/>
                </a:solidFill>
                <a:latin typeface="Arial Unicode MS" pitchFamily="34" charset="-122"/>
                <a:ea typeface="Arial Unicode MS" pitchFamily="34" charset="-122"/>
                <a:cs typeface="Arial Unicode MS" pitchFamily="34" charset="-122"/>
              </a:rPr>
              <a:t>integer,state</a:t>
            </a:r>
            <a:r>
              <a:rPr lang="en-US" altLang="zh-CN" dirty="0" smtClean="0">
                <a:solidFill>
                  <a:srgbClr val="0070C0"/>
                </a:solidFill>
                <a:latin typeface="Arial Unicode MS" pitchFamily="34" charset="-122"/>
                <a:ea typeface="Arial Unicode MS" pitchFamily="34" charset="-122"/>
                <a:cs typeface="Arial Unicode MS" pitchFamily="34" charset="-122"/>
              </a:rPr>
              <a:t>)</a:t>
            </a:r>
            <a:endParaRPr lang="en-US" altLang="zh-CN" dirty="0">
              <a:solidFill>
                <a:srgbClr val="0070C0"/>
              </a:solidFill>
              <a:latin typeface="Arial Unicode MS" pitchFamily="34" charset="-122"/>
              <a:ea typeface="Arial Unicode MS" pitchFamily="34" charset="-122"/>
              <a:cs typeface="Arial Unicode MS" pitchFamily="34" charset="-122"/>
            </a:endParaRPr>
          </a:p>
          <a:p>
            <a:pPr>
              <a:lnSpc>
                <a:spcPct val="110000"/>
              </a:lnSpc>
            </a:pPr>
            <a:r>
              <a:rPr lang="en-US" altLang="zh-CN" dirty="0">
                <a:solidFill>
                  <a:srgbClr val="0070C0"/>
                </a:solidFill>
                <a:latin typeface="Arial Unicode MS" pitchFamily="34" charset="-122"/>
                <a:ea typeface="Arial Unicode MS" pitchFamily="34" charset="-122"/>
                <a:cs typeface="Arial Unicode MS" pitchFamily="34" charset="-122"/>
              </a:rPr>
              <a:t>    step56(</a:t>
            </a:r>
            <a:r>
              <a:rPr lang="en-US" altLang="zh-CN" dirty="0" err="1">
                <a:solidFill>
                  <a:srgbClr val="0070C0"/>
                </a:solidFill>
                <a:latin typeface="Arial Unicode MS" pitchFamily="34" charset="-122"/>
                <a:ea typeface="Arial Unicode MS" pitchFamily="34" charset="-122"/>
                <a:cs typeface="Arial Unicode MS" pitchFamily="34" charset="-122"/>
              </a:rPr>
              <a:t>integer,state</a:t>
            </a:r>
            <a:r>
              <a:rPr lang="en-US" altLang="zh-CN" dirty="0" smtClean="0">
                <a:solidFill>
                  <a:srgbClr val="0070C0"/>
                </a:solidFill>
                <a:latin typeface="Arial Unicode MS" pitchFamily="34" charset="-122"/>
                <a:ea typeface="Arial Unicode MS" pitchFamily="34" charset="-122"/>
                <a:cs typeface="Arial Unicode MS" pitchFamily="34" charset="-122"/>
              </a:rPr>
              <a:t>)</a:t>
            </a:r>
            <a:endParaRPr lang="en-US" altLang="zh-CN" dirty="0">
              <a:solidFill>
                <a:srgbClr val="0070C0"/>
              </a:solidFill>
              <a:latin typeface="Arial Unicode MS" pitchFamily="34" charset="-122"/>
              <a:ea typeface="Arial Unicode MS" pitchFamily="34" charset="-122"/>
              <a:cs typeface="Arial Unicode MS" pitchFamily="34" charset="-122"/>
            </a:endParaRPr>
          </a:p>
          <a:p>
            <a:pPr>
              <a:lnSpc>
                <a:spcPct val="110000"/>
              </a:lnSpc>
            </a:pPr>
            <a:r>
              <a:rPr lang="en-US" altLang="zh-CN" dirty="0">
                <a:solidFill>
                  <a:srgbClr val="0070C0"/>
                </a:solidFill>
                <a:latin typeface="Arial Unicode MS" pitchFamily="34" charset="-122"/>
                <a:ea typeface="Arial Unicode MS" pitchFamily="34" charset="-122"/>
                <a:cs typeface="Arial Unicode MS" pitchFamily="34" charset="-122"/>
              </a:rPr>
              <a:t>    equal(</a:t>
            </a:r>
            <a:r>
              <a:rPr lang="en-US" altLang="zh-CN" dirty="0" err="1">
                <a:solidFill>
                  <a:srgbClr val="0070C0"/>
                </a:solidFill>
                <a:latin typeface="Arial Unicode MS" pitchFamily="34" charset="-122"/>
                <a:ea typeface="Arial Unicode MS" pitchFamily="34" charset="-122"/>
                <a:cs typeface="Arial Unicode MS" pitchFamily="34" charset="-122"/>
              </a:rPr>
              <a:t>state,state</a:t>
            </a:r>
            <a:r>
              <a:rPr lang="en-US" altLang="zh-CN" dirty="0" smtClean="0">
                <a:solidFill>
                  <a:srgbClr val="0070C0"/>
                </a:solidFill>
                <a:latin typeface="Arial Unicode MS" pitchFamily="34" charset="-122"/>
                <a:ea typeface="Arial Unicode MS" pitchFamily="34" charset="-122"/>
                <a:cs typeface="Arial Unicode MS" pitchFamily="34" charset="-122"/>
              </a:rPr>
              <a:t>)</a:t>
            </a:r>
            <a:endParaRPr lang="en-US" altLang="zh-CN" dirty="0">
              <a:solidFill>
                <a:srgbClr val="0070C0"/>
              </a:solidFill>
              <a:latin typeface="Arial Unicode MS" pitchFamily="34" charset="-122"/>
              <a:ea typeface="Arial Unicode MS" pitchFamily="34" charset="-122"/>
              <a:cs typeface="Arial Unicode MS" pitchFamily="34" charset="-122"/>
            </a:endParaRPr>
          </a:p>
          <a:p>
            <a:pPr>
              <a:lnSpc>
                <a:spcPct val="110000"/>
              </a:lnSpc>
            </a:pPr>
            <a:r>
              <a:rPr lang="en-US" altLang="zh-CN" dirty="0">
                <a:solidFill>
                  <a:srgbClr val="0070C0"/>
                </a:solidFill>
                <a:latin typeface="Arial Unicode MS" pitchFamily="34" charset="-122"/>
                <a:ea typeface="Arial Unicode MS" pitchFamily="34" charset="-122"/>
                <a:cs typeface="Arial Unicode MS" pitchFamily="34" charset="-122"/>
              </a:rPr>
              <a:t>    </a:t>
            </a:r>
            <a:r>
              <a:rPr lang="en-US" altLang="zh-CN" dirty="0" smtClean="0">
                <a:solidFill>
                  <a:srgbClr val="0070C0"/>
                </a:solidFill>
                <a:latin typeface="Arial Unicode MS" pitchFamily="34" charset="-122"/>
                <a:ea typeface="Arial Unicode MS" pitchFamily="34" charset="-122"/>
                <a:cs typeface="Arial Unicode MS" pitchFamily="34" charset="-122"/>
              </a:rPr>
              <a:t>repeat</a:t>
            </a:r>
            <a:endParaRPr lang="en-US" altLang="zh-CN" dirty="0">
              <a:solidFill>
                <a:srgbClr val="0070C0"/>
              </a:solidFill>
              <a:latin typeface="Arial Unicode MS" pitchFamily="34" charset="-122"/>
              <a:ea typeface="Arial Unicode MS" pitchFamily="34" charset="-122"/>
              <a:cs typeface="Arial Unicode MS" pitchFamily="34" charset="-122"/>
            </a:endParaRPr>
          </a:p>
          <a:p>
            <a:pPr>
              <a:lnSpc>
                <a:spcPct val="110000"/>
              </a:lnSpc>
            </a:pPr>
            <a:r>
              <a:rPr lang="en-US" altLang="zh-CN" dirty="0">
                <a:solidFill>
                  <a:srgbClr val="0070C0"/>
                </a:solidFill>
                <a:latin typeface="Arial Unicode MS" pitchFamily="34" charset="-122"/>
                <a:ea typeface="Arial Unicode MS" pitchFamily="34" charset="-122"/>
                <a:cs typeface="Arial Unicode MS" pitchFamily="34" charset="-122"/>
              </a:rPr>
              <a:t>    resulting(integer</a:t>
            </a:r>
            <a:r>
              <a:rPr lang="en-US" altLang="zh-CN" dirty="0" smtClean="0">
                <a:solidFill>
                  <a:srgbClr val="0070C0"/>
                </a:solidFill>
                <a:latin typeface="Arial Unicode MS" pitchFamily="34" charset="-122"/>
                <a:ea typeface="Arial Unicode MS" pitchFamily="34" charset="-122"/>
                <a:cs typeface="Arial Unicode MS" pitchFamily="34" charset="-122"/>
              </a:rPr>
              <a:t>)</a:t>
            </a:r>
            <a:endParaRPr lang="en-US" altLang="zh-CN" dirty="0">
              <a:solidFill>
                <a:srgbClr val="0070C0"/>
              </a:solidFill>
              <a:latin typeface="Arial Unicode MS" pitchFamily="34" charset="-122"/>
              <a:ea typeface="Arial Unicode MS" pitchFamily="34" charset="-122"/>
              <a:cs typeface="Arial Unicode MS" pitchFamily="34" charset="-122"/>
            </a:endParaRPr>
          </a:p>
          <a:p>
            <a:pPr>
              <a:lnSpc>
                <a:spcPct val="110000"/>
              </a:lnSpc>
            </a:pPr>
            <a:r>
              <a:rPr lang="en-US" altLang="zh-CN" dirty="0">
                <a:solidFill>
                  <a:srgbClr val="0070C0"/>
                </a:solidFill>
                <a:latin typeface="Arial Unicode MS" pitchFamily="34" charset="-122"/>
                <a:ea typeface="Arial Unicode MS" pitchFamily="34" charset="-122"/>
                <a:cs typeface="Arial Unicode MS" pitchFamily="34" charset="-122"/>
              </a:rPr>
              <a:t>    rule(</a:t>
            </a:r>
            <a:r>
              <a:rPr lang="en-US" altLang="zh-CN" dirty="0" err="1">
                <a:solidFill>
                  <a:srgbClr val="0070C0"/>
                </a:solidFill>
                <a:latin typeface="Arial Unicode MS" pitchFamily="34" charset="-122"/>
                <a:ea typeface="Arial Unicode MS" pitchFamily="34" charset="-122"/>
                <a:cs typeface="Arial Unicode MS" pitchFamily="34" charset="-122"/>
              </a:rPr>
              <a:t>state,state</a:t>
            </a:r>
            <a:r>
              <a:rPr lang="en-US" altLang="zh-CN" dirty="0">
                <a:solidFill>
                  <a:srgbClr val="0070C0"/>
                </a:solidFill>
                <a:latin typeface="Arial Unicode MS" pitchFamily="34" charset="-122"/>
                <a:ea typeface="Arial Unicode MS" pitchFamily="34" charset="-122"/>
                <a:cs typeface="Arial Unicode MS" pitchFamily="34" charset="-122"/>
              </a:rPr>
              <a:t>) </a:t>
            </a:r>
          </a:p>
        </p:txBody>
      </p:sp>
    </p:spTree>
  </p:cSld>
  <p:clrMapOvr>
    <a:masterClrMapping/>
  </p:clrMapOvr>
  <p:transition spd="med">
    <p:zo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260" name="Text Box 4"/>
          <p:cNvSpPr txBox="1">
            <a:spLocks noChangeArrowheads="1"/>
          </p:cNvSpPr>
          <p:nvPr/>
        </p:nvSpPr>
        <p:spPr bwMode="auto">
          <a:xfrm>
            <a:off x="714348" y="642918"/>
            <a:ext cx="7961340" cy="5315301"/>
          </a:xfrm>
          <a:prstGeom prst="rect">
            <a:avLst/>
          </a:prstGeom>
          <a:noFill/>
          <a:ln w="9525">
            <a:noFill/>
            <a:miter lim="800000"/>
            <a:headEnd/>
            <a:tailEnd/>
          </a:ln>
          <a:effectLst/>
        </p:spPr>
        <p:txBody>
          <a:bodyPr wrap="square">
            <a:spAutoFit/>
          </a:bodyPr>
          <a:lstStyle/>
          <a:p>
            <a:pPr>
              <a:lnSpc>
                <a:spcPct val="110000"/>
              </a:lnSpc>
            </a:pPr>
            <a:r>
              <a:rPr lang="en-US" altLang="zh-CN" dirty="0" smtClean="0">
                <a:solidFill>
                  <a:srgbClr val="0070C0"/>
                </a:solidFill>
                <a:latin typeface="Arial Unicode MS" pitchFamily="34" charset="-122"/>
                <a:ea typeface="Arial Unicode MS" pitchFamily="34" charset="-122"/>
                <a:cs typeface="Arial Unicode MS" pitchFamily="34" charset="-122"/>
              </a:rPr>
              <a:t>GOAL</a:t>
            </a:r>
            <a:endParaRPr lang="en-US" altLang="zh-CN" dirty="0">
              <a:solidFill>
                <a:srgbClr val="0070C0"/>
              </a:solidFill>
              <a:latin typeface="Arial Unicode MS" pitchFamily="34" charset="-122"/>
              <a:ea typeface="Arial Unicode MS" pitchFamily="34" charset="-122"/>
              <a:cs typeface="Arial Unicode MS" pitchFamily="34" charset="-122"/>
            </a:endParaRPr>
          </a:p>
          <a:p>
            <a:pPr>
              <a:lnSpc>
                <a:spcPct val="110000"/>
              </a:lnSpc>
            </a:pPr>
            <a:r>
              <a:rPr lang="en-US" altLang="zh-CN" dirty="0">
                <a:solidFill>
                  <a:srgbClr val="0070C0"/>
                </a:solidFill>
                <a:latin typeface="Arial Unicode MS" pitchFamily="34" charset="-122"/>
                <a:ea typeface="Arial Unicode MS" pitchFamily="34" charset="-122"/>
                <a:cs typeface="Arial Unicode MS" pitchFamily="34" charset="-122"/>
              </a:rPr>
              <a:t>    solve</a:t>
            </a:r>
            <a:r>
              <a:rPr lang="en-US" altLang="zh-CN" dirty="0" smtClean="0">
                <a:solidFill>
                  <a:srgbClr val="0070C0"/>
                </a:solidFill>
                <a:latin typeface="Arial Unicode MS" pitchFamily="34" charset="-122"/>
                <a:ea typeface="Arial Unicode MS" pitchFamily="34" charset="-122"/>
                <a:cs typeface="Arial Unicode MS" pitchFamily="34" charset="-122"/>
              </a:rPr>
              <a:t>.</a:t>
            </a:r>
            <a:endParaRPr lang="en-US" altLang="zh-CN" dirty="0">
              <a:solidFill>
                <a:srgbClr val="0070C0"/>
              </a:solidFill>
              <a:latin typeface="Arial Unicode MS" pitchFamily="34" charset="-122"/>
              <a:ea typeface="Arial Unicode MS" pitchFamily="34" charset="-122"/>
              <a:cs typeface="Arial Unicode MS" pitchFamily="34" charset="-122"/>
            </a:endParaRPr>
          </a:p>
          <a:p>
            <a:pPr>
              <a:lnSpc>
                <a:spcPct val="110000"/>
              </a:lnSpc>
            </a:pPr>
            <a:r>
              <a:rPr lang="en-US" altLang="zh-CN" dirty="0" smtClean="0">
                <a:solidFill>
                  <a:srgbClr val="0070C0"/>
                </a:solidFill>
                <a:latin typeface="Arial Unicode MS" pitchFamily="34" charset="-122"/>
                <a:ea typeface="Arial Unicode MS" pitchFamily="34" charset="-122"/>
                <a:cs typeface="Arial Unicode MS" pitchFamily="34" charset="-122"/>
              </a:rPr>
              <a:t>CLAUSES</a:t>
            </a:r>
            <a:endParaRPr lang="en-US" altLang="zh-CN" dirty="0">
              <a:solidFill>
                <a:srgbClr val="0070C0"/>
              </a:solidFill>
              <a:latin typeface="Arial Unicode MS" pitchFamily="34" charset="-122"/>
              <a:ea typeface="Arial Unicode MS" pitchFamily="34" charset="-122"/>
              <a:cs typeface="Arial Unicode MS" pitchFamily="34" charset="-122"/>
            </a:endParaRPr>
          </a:p>
          <a:p>
            <a:pPr>
              <a:lnSpc>
                <a:spcPct val="110000"/>
              </a:lnSpc>
            </a:pPr>
            <a:r>
              <a:rPr lang="en-US" altLang="zh-CN" dirty="0">
                <a:solidFill>
                  <a:srgbClr val="0070C0"/>
                </a:solidFill>
                <a:latin typeface="Arial Unicode MS" pitchFamily="34" charset="-122"/>
                <a:ea typeface="Arial Unicode MS" pitchFamily="34" charset="-122"/>
                <a:cs typeface="Arial Unicode MS" pitchFamily="34" charset="-122"/>
              </a:rPr>
              <a:t>    solve: -search(&lt;</a:t>
            </a:r>
            <a:r>
              <a:rPr lang="zh-CN" altLang="en-US" sz="2200" dirty="0">
                <a:solidFill>
                  <a:srgbClr val="0070C0"/>
                </a:solidFill>
                <a:latin typeface="Arial Unicode MS" pitchFamily="34" charset="-122"/>
                <a:ea typeface="Arial Unicode MS" pitchFamily="34" charset="-122"/>
                <a:cs typeface="Arial Unicode MS" pitchFamily="34" charset="-122"/>
              </a:rPr>
              <a:t>初始状态</a:t>
            </a:r>
            <a:r>
              <a:rPr lang="en-US" altLang="zh-CN" dirty="0">
                <a:solidFill>
                  <a:srgbClr val="0070C0"/>
                </a:solidFill>
                <a:latin typeface="Arial Unicode MS" pitchFamily="34" charset="-122"/>
                <a:ea typeface="Arial Unicode MS" pitchFamily="34" charset="-122"/>
                <a:cs typeface="Arial Unicode MS" pitchFamily="34" charset="-122"/>
              </a:rPr>
              <a:t>&gt;,&lt;</a:t>
            </a:r>
            <a:r>
              <a:rPr lang="zh-CN" altLang="en-US" sz="2200" dirty="0">
                <a:solidFill>
                  <a:srgbClr val="0070C0"/>
                </a:solidFill>
                <a:latin typeface="Arial Unicode MS" pitchFamily="34" charset="-122"/>
                <a:ea typeface="Arial Unicode MS" pitchFamily="34" charset="-122"/>
                <a:cs typeface="Arial Unicode MS" pitchFamily="34" charset="-122"/>
              </a:rPr>
              <a:t>目标状态</a:t>
            </a:r>
            <a:r>
              <a:rPr lang="en-US" altLang="zh-CN" dirty="0">
                <a:solidFill>
                  <a:srgbClr val="0070C0"/>
                </a:solidFill>
                <a:latin typeface="Arial Unicode MS" pitchFamily="34" charset="-122"/>
                <a:ea typeface="Arial Unicode MS" pitchFamily="34" charset="-122"/>
                <a:cs typeface="Arial Unicode MS" pitchFamily="34" charset="-122"/>
              </a:rPr>
              <a:t>&gt;),result</a:t>
            </a:r>
            <a:r>
              <a:rPr lang="en-US" altLang="zh-CN" dirty="0" smtClean="0">
                <a:solidFill>
                  <a:srgbClr val="0070C0"/>
                </a:solidFill>
                <a:latin typeface="Arial Unicode MS" pitchFamily="34" charset="-122"/>
                <a:ea typeface="Arial Unicode MS" pitchFamily="34" charset="-122"/>
                <a:cs typeface="Arial Unicode MS" pitchFamily="34" charset="-122"/>
              </a:rPr>
              <a:t>.</a:t>
            </a:r>
            <a:endParaRPr lang="en-US" altLang="zh-CN" dirty="0">
              <a:solidFill>
                <a:srgbClr val="0070C0"/>
              </a:solidFill>
              <a:latin typeface="Arial Unicode MS" pitchFamily="34" charset="-122"/>
              <a:ea typeface="Arial Unicode MS" pitchFamily="34" charset="-122"/>
              <a:cs typeface="Arial Unicode MS" pitchFamily="34" charset="-122"/>
            </a:endParaRPr>
          </a:p>
          <a:p>
            <a:pPr>
              <a:lnSpc>
                <a:spcPct val="110000"/>
              </a:lnSpc>
              <a:spcBef>
                <a:spcPts val="600"/>
              </a:spcBef>
            </a:pPr>
            <a:r>
              <a:rPr lang="en-US" altLang="zh-CN" sz="2000" dirty="0" smtClean="0">
                <a:solidFill>
                  <a:srgbClr val="0070C0"/>
                </a:solidFill>
                <a:latin typeface="Arial Unicode MS" pitchFamily="34" charset="-122"/>
                <a:ea typeface="Arial Unicode MS" pitchFamily="34" charset="-122"/>
                <a:cs typeface="Arial Unicode MS" pitchFamily="34" charset="-122"/>
              </a:rPr>
              <a:t> /*  </a:t>
            </a:r>
            <a:r>
              <a:rPr lang="zh-CN" altLang="en-US" sz="2000" dirty="0">
                <a:solidFill>
                  <a:srgbClr val="0070C0"/>
                </a:solidFill>
                <a:latin typeface="Arial Unicode MS" pitchFamily="34" charset="-122"/>
                <a:ea typeface="Arial Unicode MS" pitchFamily="34" charset="-122"/>
                <a:cs typeface="Arial Unicode MS" pitchFamily="34" charset="-122"/>
              </a:rPr>
              <a:t>例如  </a:t>
            </a:r>
          </a:p>
          <a:p>
            <a:pPr>
              <a:lnSpc>
                <a:spcPct val="110000"/>
              </a:lnSpc>
            </a:pPr>
            <a:r>
              <a:rPr lang="zh-CN" altLang="en-US" sz="2000" dirty="0">
                <a:solidFill>
                  <a:srgbClr val="0070C0"/>
                </a:solidFill>
                <a:latin typeface="Arial Unicode MS" pitchFamily="34" charset="-122"/>
                <a:ea typeface="Arial Unicode MS" pitchFamily="34" charset="-122"/>
                <a:cs typeface="Arial Unicode MS" pitchFamily="34" charset="-122"/>
              </a:rPr>
              <a:t> 　 </a:t>
            </a:r>
            <a:r>
              <a:rPr lang="en-US" altLang="zh-CN" sz="2000" dirty="0">
                <a:solidFill>
                  <a:srgbClr val="0070C0"/>
                </a:solidFill>
                <a:latin typeface="Arial Unicode MS" pitchFamily="34" charset="-122"/>
                <a:ea typeface="Arial Unicode MS" pitchFamily="34" charset="-122"/>
                <a:cs typeface="Arial Unicode MS" pitchFamily="34" charset="-122"/>
              </a:rPr>
              <a:t>solve: </a:t>
            </a:r>
            <a:r>
              <a:rPr lang="en-US" altLang="zh-CN" sz="2000" dirty="0" smtClean="0">
                <a:solidFill>
                  <a:srgbClr val="0070C0"/>
                </a:solidFill>
                <a:latin typeface="Arial Unicode MS" pitchFamily="34" charset="-122"/>
                <a:ea typeface="Arial Unicode MS" pitchFamily="34" charset="-122"/>
                <a:cs typeface="Arial Unicode MS" pitchFamily="34" charset="-122"/>
              </a:rPr>
              <a:t>-search(</a:t>
            </a:r>
            <a:r>
              <a:rPr lang="en-US" altLang="zh-CN" sz="2000" dirty="0" err="1" smtClean="0">
                <a:solidFill>
                  <a:srgbClr val="0070C0"/>
                </a:solidFill>
                <a:latin typeface="Arial Unicode MS" pitchFamily="34" charset="-122"/>
                <a:ea typeface="Arial Unicode MS" pitchFamily="34" charset="-122"/>
                <a:cs typeface="Arial Unicode MS" pitchFamily="34" charset="-122"/>
              </a:rPr>
              <a:t>st</a:t>
            </a:r>
            <a:r>
              <a:rPr lang="en-US" altLang="zh-CN" sz="2000" dirty="0" smtClean="0">
                <a:solidFill>
                  <a:srgbClr val="0070C0"/>
                </a:solidFill>
                <a:latin typeface="Arial Unicode MS" pitchFamily="34" charset="-122"/>
                <a:ea typeface="Arial Unicode MS" pitchFamily="34" charset="-122"/>
                <a:cs typeface="Arial Unicode MS" pitchFamily="34" charset="-122"/>
              </a:rPr>
              <a:t>(0,1,2,3,4,5,6,7,8</a:t>
            </a:r>
            <a:r>
              <a:rPr lang="en-US" altLang="zh-CN" sz="2000" dirty="0">
                <a:solidFill>
                  <a:srgbClr val="0070C0"/>
                </a:solidFill>
                <a:latin typeface="Arial Unicode MS" pitchFamily="34" charset="-122"/>
                <a:ea typeface="Arial Unicode MS" pitchFamily="34" charset="-122"/>
                <a:cs typeface="Arial Unicode MS" pitchFamily="34" charset="-122"/>
              </a:rPr>
              <a:t>),</a:t>
            </a:r>
            <a:r>
              <a:rPr lang="en-US" altLang="zh-CN" sz="2000" dirty="0" err="1">
                <a:solidFill>
                  <a:srgbClr val="0070C0"/>
                </a:solidFill>
                <a:latin typeface="Arial Unicode MS" pitchFamily="34" charset="-122"/>
                <a:ea typeface="Arial Unicode MS" pitchFamily="34" charset="-122"/>
                <a:cs typeface="Arial Unicode MS" pitchFamily="34" charset="-122"/>
              </a:rPr>
              <a:t>st</a:t>
            </a:r>
            <a:r>
              <a:rPr lang="en-US" altLang="zh-CN" sz="2000" dirty="0">
                <a:solidFill>
                  <a:srgbClr val="0070C0"/>
                </a:solidFill>
                <a:latin typeface="Arial Unicode MS" pitchFamily="34" charset="-122"/>
                <a:ea typeface="Arial Unicode MS" pitchFamily="34" charset="-122"/>
                <a:cs typeface="Arial Unicode MS" pitchFamily="34" charset="-122"/>
              </a:rPr>
              <a:t>(0,2,8,3,4,5,6,7,1)),result</a:t>
            </a:r>
            <a:r>
              <a:rPr lang="en-US" altLang="zh-CN" sz="2000" dirty="0" smtClean="0">
                <a:solidFill>
                  <a:srgbClr val="0070C0"/>
                </a:solidFill>
                <a:latin typeface="Arial Unicode MS" pitchFamily="34" charset="-122"/>
                <a:ea typeface="Arial Unicode MS" pitchFamily="34" charset="-122"/>
                <a:cs typeface="Arial Unicode MS" pitchFamily="34" charset="-122"/>
              </a:rPr>
              <a:t>. */</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ts val="3000"/>
              </a:lnSpc>
              <a:spcBef>
                <a:spcPts val="1200"/>
              </a:spcBef>
            </a:pPr>
            <a:r>
              <a:rPr lang="en-US" altLang="zh-CN" dirty="0" smtClean="0">
                <a:solidFill>
                  <a:srgbClr val="0070C0"/>
                </a:solidFill>
                <a:latin typeface="Arial Unicode MS" pitchFamily="34" charset="-122"/>
                <a:ea typeface="Arial Unicode MS" pitchFamily="34" charset="-122"/>
                <a:cs typeface="Arial Unicode MS" pitchFamily="34" charset="-122"/>
              </a:rPr>
              <a:t>    search(</a:t>
            </a:r>
            <a:r>
              <a:rPr lang="en-US" altLang="zh-CN" dirty="0" err="1" smtClean="0">
                <a:solidFill>
                  <a:srgbClr val="0070C0"/>
                </a:solidFill>
                <a:latin typeface="Arial Unicode MS" pitchFamily="34" charset="-122"/>
                <a:ea typeface="Arial Unicode MS" pitchFamily="34" charset="-122"/>
                <a:cs typeface="Arial Unicode MS" pitchFamily="34" charset="-122"/>
              </a:rPr>
              <a:t>Begin,End</a:t>
            </a:r>
            <a:r>
              <a:rPr lang="en-US" altLang="zh-CN" dirty="0">
                <a:solidFill>
                  <a:srgbClr val="0070C0"/>
                </a:solidFill>
                <a:latin typeface="Arial Unicode MS" pitchFamily="34" charset="-122"/>
                <a:ea typeface="Arial Unicode MS" pitchFamily="34" charset="-122"/>
                <a:cs typeface="Arial Unicode MS" pitchFamily="34" charset="-122"/>
              </a:rPr>
              <a:t>):-      </a:t>
            </a:r>
            <a:r>
              <a:rPr lang="en-US" altLang="zh-CN" sz="2000" dirty="0">
                <a:solidFill>
                  <a:srgbClr val="0070C0"/>
                </a:solidFill>
                <a:latin typeface="Arial Unicode MS" pitchFamily="34" charset="-122"/>
                <a:ea typeface="Arial Unicode MS" pitchFamily="34" charset="-122"/>
                <a:cs typeface="Arial Unicode MS" pitchFamily="34" charset="-122"/>
              </a:rPr>
              <a:t>% </a:t>
            </a:r>
            <a:r>
              <a:rPr lang="zh-CN" altLang="en-US" sz="2000" dirty="0" smtClean="0">
                <a:solidFill>
                  <a:srgbClr val="0070C0"/>
                </a:solidFill>
                <a:latin typeface="Arial Unicode MS" pitchFamily="34" charset="-122"/>
                <a:ea typeface="Arial Unicode MS" pitchFamily="34" charset="-122"/>
                <a:cs typeface="Arial Unicode MS" pitchFamily="34" charset="-122"/>
              </a:rPr>
              <a:t>搜索</a:t>
            </a:r>
            <a:endParaRPr lang="zh-CN" altLang="en-US" sz="2000" dirty="0">
              <a:solidFill>
                <a:srgbClr val="0070C0"/>
              </a:solidFill>
              <a:latin typeface="Arial Unicode MS" pitchFamily="34" charset="-122"/>
              <a:ea typeface="Arial Unicode MS" pitchFamily="34" charset="-122"/>
              <a:cs typeface="Arial Unicode MS" pitchFamily="34" charset="-122"/>
            </a:endParaRPr>
          </a:p>
          <a:p>
            <a:pPr>
              <a:lnSpc>
                <a:spcPts val="3000"/>
              </a:lnSpc>
            </a:pPr>
            <a:r>
              <a:rPr lang="zh-CN" altLang="en-US" dirty="0">
                <a:solidFill>
                  <a:srgbClr val="0070C0"/>
                </a:solidFill>
                <a:latin typeface="Arial Unicode MS" pitchFamily="34" charset="-122"/>
                <a:ea typeface="Arial Unicode MS" pitchFamily="34" charset="-122"/>
                <a:cs typeface="Arial Unicode MS" pitchFamily="34" charset="-122"/>
              </a:rPr>
              <a:t>   </a:t>
            </a:r>
            <a:r>
              <a:rPr lang="zh-CN" altLang="en-US" dirty="0" smtClean="0">
                <a:solidFill>
                  <a:srgbClr val="0070C0"/>
                </a:solidFill>
                <a:latin typeface="Arial Unicode MS" pitchFamily="34" charset="-122"/>
                <a:ea typeface="Arial Unicode MS" pitchFamily="34" charset="-122"/>
                <a:cs typeface="Arial Unicode MS" pitchFamily="34" charset="-122"/>
              </a:rPr>
              <a:t>     </a:t>
            </a:r>
            <a:r>
              <a:rPr lang="en-US" altLang="zh-CN" dirty="0" err="1">
                <a:solidFill>
                  <a:srgbClr val="0070C0"/>
                </a:solidFill>
                <a:latin typeface="Arial Unicode MS" pitchFamily="34" charset="-122"/>
                <a:ea typeface="Arial Unicode MS" pitchFamily="34" charset="-122"/>
                <a:cs typeface="Arial Unicode MS" pitchFamily="34" charset="-122"/>
              </a:rPr>
              <a:t>retractall</a:t>
            </a:r>
            <a:r>
              <a:rPr lang="en-US" altLang="zh-CN" dirty="0">
                <a:solidFill>
                  <a:srgbClr val="0070C0"/>
                </a:solidFill>
                <a:latin typeface="Arial Unicode MS" pitchFamily="34" charset="-122"/>
                <a:ea typeface="Arial Unicode MS" pitchFamily="34" charset="-122"/>
                <a:cs typeface="Arial Unicode MS" pitchFamily="34" charset="-122"/>
              </a:rPr>
              <a:t>(_,</a:t>
            </a:r>
            <a:r>
              <a:rPr lang="en-US" altLang="zh-CN" dirty="0" err="1">
                <a:solidFill>
                  <a:srgbClr val="0070C0"/>
                </a:solidFill>
                <a:latin typeface="Arial Unicode MS" pitchFamily="34" charset="-122"/>
                <a:ea typeface="Arial Unicode MS" pitchFamily="34" charset="-122"/>
                <a:cs typeface="Arial Unicode MS" pitchFamily="34" charset="-122"/>
              </a:rPr>
              <a:t>mydatabase</a:t>
            </a:r>
            <a:r>
              <a:rPr lang="en-US" altLang="zh-CN" dirty="0" smtClean="0">
                <a:solidFill>
                  <a:srgbClr val="0070C0"/>
                </a:solidFill>
                <a:latin typeface="Arial Unicode MS" pitchFamily="34" charset="-122"/>
                <a:ea typeface="Arial Unicode MS" pitchFamily="34" charset="-122"/>
                <a:cs typeface="Arial Unicode MS" pitchFamily="34" charset="-122"/>
              </a:rPr>
              <a:t>),</a:t>
            </a:r>
            <a:endParaRPr lang="en-US" altLang="zh-CN" dirty="0">
              <a:solidFill>
                <a:srgbClr val="0070C0"/>
              </a:solidFill>
              <a:latin typeface="Arial Unicode MS" pitchFamily="34" charset="-122"/>
              <a:ea typeface="Arial Unicode MS" pitchFamily="34" charset="-122"/>
              <a:cs typeface="Arial Unicode MS" pitchFamily="34" charset="-122"/>
            </a:endParaRPr>
          </a:p>
          <a:p>
            <a:pPr>
              <a:lnSpc>
                <a:spcPts val="3000"/>
              </a:lnSpc>
            </a:pPr>
            <a:r>
              <a:rPr lang="en-US" altLang="zh-CN" dirty="0">
                <a:solidFill>
                  <a:srgbClr val="0070C0"/>
                </a:solidFill>
                <a:latin typeface="Arial Unicode MS" pitchFamily="34" charset="-122"/>
                <a:ea typeface="Arial Unicode MS" pitchFamily="34" charset="-122"/>
                <a:cs typeface="Arial Unicode MS" pitchFamily="34" charset="-122"/>
              </a:rPr>
              <a:t>  </a:t>
            </a:r>
            <a:r>
              <a:rPr lang="en-US" altLang="zh-CN" dirty="0" smtClean="0">
                <a:solidFill>
                  <a:srgbClr val="0070C0"/>
                </a:solidFill>
                <a:latin typeface="Arial Unicode MS" pitchFamily="34" charset="-122"/>
                <a:ea typeface="Arial Unicode MS" pitchFamily="34" charset="-122"/>
                <a:cs typeface="Arial Unicode MS" pitchFamily="34" charset="-122"/>
              </a:rPr>
              <a:t>      </a:t>
            </a:r>
            <a:r>
              <a:rPr lang="en-US" altLang="zh-CN" dirty="0">
                <a:solidFill>
                  <a:srgbClr val="0070C0"/>
                </a:solidFill>
                <a:latin typeface="Arial Unicode MS" pitchFamily="34" charset="-122"/>
                <a:ea typeface="Arial Unicode MS" pitchFamily="34" charset="-122"/>
                <a:cs typeface="Arial Unicode MS" pitchFamily="34" charset="-122"/>
              </a:rPr>
              <a:t>assert(closed(0,Begin,0</a:t>
            </a:r>
            <a:r>
              <a:rPr lang="en-US" altLang="zh-CN" dirty="0" smtClean="0">
                <a:solidFill>
                  <a:srgbClr val="0070C0"/>
                </a:solidFill>
                <a:latin typeface="Arial Unicode MS" pitchFamily="34" charset="-122"/>
                <a:ea typeface="Arial Unicode MS" pitchFamily="34" charset="-122"/>
                <a:cs typeface="Arial Unicode MS" pitchFamily="34" charset="-122"/>
              </a:rPr>
              <a:t>)),</a:t>
            </a:r>
            <a:endParaRPr lang="en-US" altLang="zh-CN" dirty="0">
              <a:solidFill>
                <a:srgbClr val="0070C0"/>
              </a:solidFill>
              <a:latin typeface="Arial Unicode MS" pitchFamily="34" charset="-122"/>
              <a:ea typeface="Arial Unicode MS" pitchFamily="34" charset="-122"/>
              <a:cs typeface="Arial Unicode MS" pitchFamily="34" charset="-122"/>
            </a:endParaRPr>
          </a:p>
          <a:p>
            <a:pPr>
              <a:lnSpc>
                <a:spcPts val="3000"/>
              </a:lnSpc>
            </a:pPr>
            <a:r>
              <a:rPr lang="en-US" altLang="zh-CN" dirty="0">
                <a:solidFill>
                  <a:srgbClr val="0070C0"/>
                </a:solidFill>
                <a:latin typeface="Arial Unicode MS" pitchFamily="34" charset="-122"/>
                <a:ea typeface="Arial Unicode MS" pitchFamily="34" charset="-122"/>
                <a:cs typeface="Arial Unicode MS" pitchFamily="34" charset="-122"/>
              </a:rPr>
              <a:t> </a:t>
            </a:r>
            <a:r>
              <a:rPr lang="en-US" altLang="zh-CN" dirty="0" smtClean="0">
                <a:solidFill>
                  <a:srgbClr val="0070C0"/>
                </a:solidFill>
                <a:latin typeface="Arial Unicode MS" pitchFamily="34" charset="-122"/>
                <a:ea typeface="Arial Unicode MS" pitchFamily="34" charset="-122"/>
                <a:cs typeface="Arial Unicode MS" pitchFamily="34" charset="-122"/>
              </a:rPr>
              <a:t>       </a:t>
            </a:r>
            <a:r>
              <a:rPr lang="en-US" altLang="zh-CN" dirty="0">
                <a:solidFill>
                  <a:srgbClr val="0070C0"/>
                </a:solidFill>
                <a:latin typeface="Arial Unicode MS" pitchFamily="34" charset="-122"/>
                <a:ea typeface="Arial Unicode MS" pitchFamily="34" charset="-122"/>
                <a:cs typeface="Arial Unicode MS" pitchFamily="34" charset="-122"/>
              </a:rPr>
              <a:t>assert(open(Begin,0)), </a:t>
            </a:r>
            <a:r>
              <a:rPr lang="en-US" altLang="zh-CN" sz="2000" dirty="0">
                <a:solidFill>
                  <a:srgbClr val="0070C0"/>
                </a:solidFill>
                <a:latin typeface="Arial Unicode MS" pitchFamily="34" charset="-122"/>
                <a:ea typeface="Arial Unicode MS" pitchFamily="34" charset="-122"/>
                <a:cs typeface="Arial Unicode MS" pitchFamily="34" charset="-122"/>
              </a:rPr>
              <a:t>%</a:t>
            </a:r>
            <a:r>
              <a:rPr lang="zh-CN" altLang="en-US" sz="2000" dirty="0">
                <a:solidFill>
                  <a:srgbClr val="0070C0"/>
                </a:solidFill>
                <a:latin typeface="Arial Unicode MS" pitchFamily="34" charset="-122"/>
                <a:ea typeface="Arial Unicode MS" pitchFamily="34" charset="-122"/>
                <a:cs typeface="Arial Unicode MS" pitchFamily="34" charset="-122"/>
              </a:rPr>
              <a:t>步</a:t>
            </a:r>
            <a:r>
              <a:rPr lang="en-US" altLang="zh-CN" sz="2000" dirty="0">
                <a:solidFill>
                  <a:srgbClr val="0070C0"/>
                </a:solidFill>
                <a:latin typeface="Arial Unicode MS" pitchFamily="34" charset="-122"/>
                <a:ea typeface="Arial Unicode MS" pitchFamily="34" charset="-122"/>
                <a:cs typeface="Arial Unicode MS" pitchFamily="34" charset="-122"/>
              </a:rPr>
              <a:t>1 </a:t>
            </a:r>
            <a:r>
              <a:rPr lang="zh-CN" altLang="en-US" sz="2000" dirty="0">
                <a:solidFill>
                  <a:srgbClr val="0070C0"/>
                </a:solidFill>
                <a:latin typeface="Arial Unicode MS" pitchFamily="34" charset="-122"/>
                <a:ea typeface="Arial Unicode MS" pitchFamily="34" charset="-122"/>
                <a:cs typeface="Arial Unicode MS" pitchFamily="34" charset="-122"/>
              </a:rPr>
              <a:t>将初始节点放入</a:t>
            </a:r>
            <a:r>
              <a:rPr lang="en-US" altLang="zh-CN" sz="2000" dirty="0">
                <a:solidFill>
                  <a:srgbClr val="0070C0"/>
                </a:solidFill>
                <a:latin typeface="Arial Unicode MS" pitchFamily="34" charset="-122"/>
                <a:ea typeface="Arial Unicode MS" pitchFamily="34" charset="-122"/>
                <a:cs typeface="Arial Unicode MS" pitchFamily="34" charset="-122"/>
              </a:rPr>
              <a:t>OPEN</a:t>
            </a:r>
            <a:r>
              <a:rPr lang="zh-CN" altLang="en-US" sz="2000" dirty="0" smtClean="0">
                <a:solidFill>
                  <a:srgbClr val="0070C0"/>
                </a:solidFill>
                <a:latin typeface="Arial Unicode MS" pitchFamily="34" charset="-122"/>
                <a:ea typeface="Arial Unicode MS" pitchFamily="34" charset="-122"/>
                <a:cs typeface="Arial Unicode MS" pitchFamily="34" charset="-122"/>
              </a:rPr>
              <a:t>表</a:t>
            </a:r>
            <a:endParaRPr lang="en-US" altLang="zh-CN" sz="2000" dirty="0" smtClean="0">
              <a:solidFill>
                <a:srgbClr val="0070C0"/>
              </a:solidFill>
              <a:latin typeface="Arial Unicode MS" pitchFamily="34" charset="-122"/>
              <a:ea typeface="Arial Unicode MS" pitchFamily="34" charset="-122"/>
              <a:cs typeface="Arial Unicode MS" pitchFamily="34" charset="-122"/>
            </a:endParaRPr>
          </a:p>
          <a:p>
            <a:pPr>
              <a:lnSpc>
                <a:spcPts val="3000"/>
              </a:lnSpc>
            </a:pPr>
            <a:r>
              <a:rPr lang="zh-CN" altLang="en-US" sz="2000" dirty="0" smtClean="0">
                <a:solidFill>
                  <a:srgbClr val="0070C0"/>
                </a:solidFill>
                <a:latin typeface="Arial Unicode MS" pitchFamily="34" charset="-122"/>
                <a:ea typeface="Arial Unicode MS" pitchFamily="34" charset="-122"/>
                <a:cs typeface="Arial Unicode MS" pitchFamily="34" charset="-122"/>
              </a:rPr>
              <a:t>          </a:t>
            </a:r>
            <a:r>
              <a:rPr lang="en-US" altLang="zh-CN" dirty="0" smtClean="0">
                <a:solidFill>
                  <a:srgbClr val="0070C0"/>
                </a:solidFill>
                <a:latin typeface="Arial Unicode MS" pitchFamily="34" charset="-122"/>
                <a:ea typeface="Arial Unicode MS" pitchFamily="34" charset="-122"/>
                <a:cs typeface="Arial Unicode MS" pitchFamily="34" charset="-122"/>
              </a:rPr>
              <a:t>assert(mark(End)),</a:t>
            </a:r>
            <a:endParaRPr lang="en-US" altLang="zh-CN" dirty="0">
              <a:solidFill>
                <a:srgbClr val="0070C0"/>
              </a:solidFill>
              <a:latin typeface="Arial Unicode MS" pitchFamily="34" charset="-122"/>
              <a:ea typeface="Arial Unicode MS" pitchFamily="34" charset="-122"/>
              <a:cs typeface="Arial Unicode MS" pitchFamily="34" charset="-122"/>
            </a:endParaRPr>
          </a:p>
          <a:p>
            <a:pPr>
              <a:lnSpc>
                <a:spcPts val="3000"/>
              </a:lnSpc>
            </a:pPr>
            <a:r>
              <a:rPr lang="en-US" altLang="zh-CN" dirty="0">
                <a:solidFill>
                  <a:srgbClr val="0070C0"/>
                </a:solidFill>
                <a:latin typeface="Arial Unicode MS" pitchFamily="34" charset="-122"/>
                <a:ea typeface="Arial Unicode MS" pitchFamily="34" charset="-122"/>
                <a:cs typeface="Arial Unicode MS" pitchFamily="34" charset="-122"/>
              </a:rPr>
              <a:t>  </a:t>
            </a:r>
            <a:r>
              <a:rPr lang="en-US" altLang="zh-CN" dirty="0" smtClean="0">
                <a:solidFill>
                  <a:srgbClr val="0070C0"/>
                </a:solidFill>
                <a:latin typeface="Arial Unicode MS" pitchFamily="34" charset="-122"/>
                <a:ea typeface="Arial Unicode MS" pitchFamily="34" charset="-122"/>
                <a:cs typeface="Arial Unicode MS" pitchFamily="34" charset="-122"/>
              </a:rPr>
              <a:t>      </a:t>
            </a:r>
            <a:r>
              <a:rPr lang="en-US" altLang="zh-CN" dirty="0">
                <a:solidFill>
                  <a:srgbClr val="0070C0"/>
                </a:solidFill>
                <a:latin typeface="Arial Unicode MS" pitchFamily="34" charset="-122"/>
                <a:ea typeface="Arial Unicode MS" pitchFamily="34" charset="-122"/>
                <a:cs typeface="Arial Unicode MS" pitchFamily="34" charset="-122"/>
              </a:rPr>
              <a:t>repeat</a:t>
            </a:r>
            <a:r>
              <a:rPr lang="en-US" altLang="zh-CN" dirty="0" smtClean="0">
                <a:solidFill>
                  <a:srgbClr val="0070C0"/>
                </a:solidFill>
                <a:latin typeface="Arial Unicode MS" pitchFamily="34" charset="-122"/>
                <a:ea typeface="Arial Unicode MS" pitchFamily="34" charset="-122"/>
                <a:cs typeface="Arial Unicode MS" pitchFamily="34" charset="-122"/>
              </a:rPr>
              <a:t>,</a:t>
            </a:r>
            <a:endParaRPr lang="en-US" altLang="zh-CN" dirty="0">
              <a:solidFill>
                <a:srgbClr val="0070C0"/>
              </a:solidFill>
              <a:latin typeface="Arial Unicode MS" pitchFamily="34" charset="-122"/>
              <a:ea typeface="Arial Unicode MS" pitchFamily="34" charset="-122"/>
              <a:cs typeface="Arial Unicode MS" pitchFamily="34" charset="-122"/>
            </a:endParaRPr>
          </a:p>
          <a:p>
            <a:pPr>
              <a:lnSpc>
                <a:spcPts val="3000"/>
              </a:lnSpc>
            </a:pPr>
            <a:r>
              <a:rPr lang="en-US" altLang="zh-CN" dirty="0">
                <a:solidFill>
                  <a:srgbClr val="0070C0"/>
                </a:solidFill>
                <a:latin typeface="Arial Unicode MS" pitchFamily="34" charset="-122"/>
                <a:ea typeface="Arial Unicode MS" pitchFamily="34" charset="-122"/>
                <a:cs typeface="Arial Unicode MS" pitchFamily="34" charset="-122"/>
              </a:rPr>
              <a:t>  </a:t>
            </a:r>
            <a:r>
              <a:rPr lang="en-US" altLang="zh-CN" dirty="0" smtClean="0">
                <a:solidFill>
                  <a:srgbClr val="0070C0"/>
                </a:solidFill>
                <a:latin typeface="Arial Unicode MS" pitchFamily="34" charset="-122"/>
                <a:ea typeface="Arial Unicode MS" pitchFamily="34" charset="-122"/>
                <a:cs typeface="Arial Unicode MS" pitchFamily="34" charset="-122"/>
              </a:rPr>
              <a:t>      </a:t>
            </a:r>
            <a:r>
              <a:rPr lang="en-US" altLang="zh-CN" dirty="0">
                <a:solidFill>
                  <a:srgbClr val="0070C0"/>
                </a:solidFill>
                <a:latin typeface="Arial Unicode MS" pitchFamily="34" charset="-122"/>
                <a:ea typeface="Arial Unicode MS" pitchFamily="34" charset="-122"/>
                <a:cs typeface="Arial Unicode MS" pitchFamily="34" charset="-122"/>
              </a:rPr>
              <a:t>searching,!. </a:t>
            </a:r>
            <a:r>
              <a:rPr lang="en-US" altLang="zh-CN" dirty="0" smtClean="0">
                <a:solidFill>
                  <a:srgbClr val="0070C0"/>
                </a:solidFill>
                <a:latin typeface="Arial Unicode MS" pitchFamily="34" charset="-122"/>
                <a:ea typeface="Arial Unicode MS" pitchFamily="34" charset="-122"/>
                <a:cs typeface="Arial Unicode MS" pitchFamily="34" charset="-122"/>
              </a:rPr>
              <a:t> </a:t>
            </a:r>
            <a:endParaRPr lang="en-US" altLang="zh-CN" dirty="0">
              <a:solidFill>
                <a:srgbClr val="0070C0"/>
              </a:solidFill>
              <a:latin typeface="Arial Unicode MS" pitchFamily="34" charset="-122"/>
              <a:ea typeface="Arial Unicode MS" pitchFamily="34" charset="-122"/>
              <a:cs typeface="Arial Unicode MS" pitchFamily="34" charset="-122"/>
            </a:endParaRPr>
          </a:p>
        </p:txBody>
      </p:sp>
    </p:spTree>
  </p:cSld>
  <p:clrMapOvr>
    <a:masterClrMapping/>
  </p:clrMapOvr>
  <p:transition spd="med">
    <p:zo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60" name="Text Box 4"/>
          <p:cNvSpPr txBox="1">
            <a:spLocks noChangeArrowheads="1"/>
          </p:cNvSpPr>
          <p:nvPr/>
        </p:nvSpPr>
        <p:spPr bwMode="auto">
          <a:xfrm>
            <a:off x="703898" y="709259"/>
            <a:ext cx="8035604" cy="5293757"/>
          </a:xfrm>
          <a:prstGeom prst="rect">
            <a:avLst/>
          </a:prstGeom>
          <a:noFill/>
          <a:ln w="9525">
            <a:noFill/>
            <a:miter lim="800000"/>
            <a:headEnd/>
            <a:tailEnd/>
          </a:ln>
          <a:effectLst/>
        </p:spPr>
        <p:txBody>
          <a:bodyPr wrap="square">
            <a:spAutoFit/>
          </a:bodyPr>
          <a:lstStyle/>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result: -			</a:t>
            </a:r>
            <a:r>
              <a:rPr lang="en-US" altLang="zh-CN" sz="2000" dirty="0" smtClean="0">
                <a:solidFill>
                  <a:srgbClr val="0070C0"/>
                </a:solidFill>
                <a:latin typeface="Arial Unicode MS" pitchFamily="34" charset="-122"/>
                <a:ea typeface="Arial Unicode MS" pitchFamily="34" charset="-122"/>
                <a:cs typeface="Arial Unicode MS" pitchFamily="34" charset="-122"/>
              </a:rPr>
              <a:t>      % </a:t>
            </a:r>
            <a:r>
              <a:rPr lang="zh-CN" altLang="en-US" sz="2000" dirty="0">
                <a:solidFill>
                  <a:srgbClr val="0070C0"/>
                </a:solidFill>
                <a:latin typeface="Arial Unicode MS" pitchFamily="34" charset="-122"/>
                <a:ea typeface="Arial Unicode MS" pitchFamily="34" charset="-122"/>
                <a:cs typeface="Arial Unicode MS" pitchFamily="34" charset="-122"/>
              </a:rPr>
              <a:t>输出</a:t>
            </a:r>
            <a:r>
              <a:rPr lang="zh-CN" altLang="en-US" sz="2000" dirty="0" smtClean="0">
                <a:solidFill>
                  <a:srgbClr val="0070C0"/>
                </a:solidFill>
                <a:latin typeface="Arial Unicode MS" pitchFamily="34" charset="-122"/>
                <a:ea typeface="Arial Unicode MS" pitchFamily="34" charset="-122"/>
                <a:cs typeface="Arial Unicode MS" pitchFamily="34" charset="-122"/>
              </a:rPr>
              <a:t>解</a:t>
            </a:r>
            <a:endParaRPr lang="zh-CN" altLang="en-US"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zh-CN" altLang="en-US" sz="2000" dirty="0">
                <a:solidFill>
                  <a:srgbClr val="0070C0"/>
                </a:solidFill>
                <a:latin typeface="Arial Unicode MS" pitchFamily="34" charset="-122"/>
                <a:ea typeface="Arial Unicode MS" pitchFamily="34" charset="-122"/>
                <a:cs typeface="Arial Unicode MS" pitchFamily="34" charset="-122"/>
              </a:rPr>
              <a:t>    </a:t>
            </a:r>
            <a:r>
              <a:rPr lang="en-US" altLang="zh-CN" sz="2000" dirty="0">
                <a:solidFill>
                  <a:srgbClr val="0070C0"/>
                </a:solidFill>
                <a:latin typeface="Arial Unicode MS" pitchFamily="34" charset="-122"/>
                <a:ea typeface="Arial Unicode MS" pitchFamily="34" charset="-122"/>
                <a:cs typeface="Arial Unicode MS" pitchFamily="34" charset="-122"/>
              </a:rPr>
              <a:t>not(fail</a:t>
            </a:r>
            <a:r>
              <a:rPr lang="en-US" altLang="zh-CN" sz="2000" dirty="0" smtClean="0">
                <a:solidFill>
                  <a:srgbClr val="0070C0"/>
                </a:solidFill>
                <a:latin typeface="Arial Unicode MS" pitchFamily="34" charset="-122"/>
                <a:ea typeface="Arial Unicode MS" pitchFamily="34" charset="-122"/>
                <a:cs typeface="Arial Unicode MS" pitchFamily="34" charset="-122"/>
              </a:rPr>
              <a:t>_),</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    retract(closed(0,_,0</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    closed(M</a:t>
            </a:r>
            <a:r>
              <a:rPr lang="en-US" altLang="zh-CN" sz="2000" dirty="0" smtClean="0">
                <a:solidFill>
                  <a:srgbClr val="0070C0"/>
                </a:solidFill>
                <a:latin typeface="Arial Unicode MS" pitchFamily="34" charset="-122"/>
                <a:ea typeface="Arial Unicode MS" pitchFamily="34" charset="-122"/>
                <a:cs typeface="Arial Unicode MS" pitchFamily="34" charset="-122"/>
              </a:rPr>
              <a:t>,_,_),</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    resulting(M</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result: - </a:t>
            </a:r>
            <a:r>
              <a:rPr lang="en-US" altLang="zh-CN" sz="2000" dirty="0" err="1">
                <a:solidFill>
                  <a:srgbClr val="0070C0"/>
                </a:solidFill>
                <a:latin typeface="Arial Unicode MS" pitchFamily="34" charset="-122"/>
                <a:ea typeface="Arial Unicode MS" pitchFamily="34" charset="-122"/>
                <a:cs typeface="Arial Unicode MS" pitchFamily="34" charset="-122"/>
              </a:rPr>
              <a:t>beep,write</a:t>
            </a:r>
            <a:r>
              <a:rPr lang="en-US" altLang="zh-CN" sz="2000" dirty="0">
                <a:solidFill>
                  <a:srgbClr val="0070C0"/>
                </a:solidFill>
                <a:latin typeface="Arial Unicode MS" pitchFamily="34" charset="-122"/>
                <a:ea typeface="Arial Unicode MS" pitchFamily="34" charset="-122"/>
                <a:cs typeface="Arial Unicode MS" pitchFamily="34" charset="-122"/>
              </a:rPr>
              <a:t>(″sorry don't find a road</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searching: -  </a:t>
            </a: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    open(</a:t>
            </a:r>
            <a:r>
              <a:rPr lang="en-US" altLang="zh-CN" sz="2000" dirty="0" err="1">
                <a:solidFill>
                  <a:srgbClr val="0070C0"/>
                </a:solidFill>
                <a:latin typeface="Arial Unicode MS" pitchFamily="34" charset="-122"/>
                <a:ea typeface="Arial Unicode MS" pitchFamily="34" charset="-122"/>
                <a:cs typeface="Arial Unicode MS" pitchFamily="34" charset="-122"/>
              </a:rPr>
              <a:t>State,Pointer</a:t>
            </a:r>
            <a:r>
              <a:rPr lang="en-US" altLang="zh-CN" sz="2000" dirty="0">
                <a:solidFill>
                  <a:srgbClr val="0070C0"/>
                </a:solidFill>
                <a:latin typeface="Arial Unicode MS" pitchFamily="34" charset="-122"/>
                <a:ea typeface="Arial Unicode MS" pitchFamily="34" charset="-122"/>
                <a:cs typeface="Arial Unicode MS" pitchFamily="34" charset="-122"/>
              </a:rPr>
              <a:t>),      </a:t>
            </a:r>
            <a:r>
              <a:rPr lang="en-US" altLang="zh-CN" sz="2000" dirty="0" smtClean="0">
                <a:solidFill>
                  <a:srgbClr val="0070C0"/>
                </a:solidFill>
                <a:latin typeface="Arial Unicode MS" pitchFamily="34" charset="-122"/>
                <a:ea typeface="Arial Unicode MS" pitchFamily="34" charset="-122"/>
                <a:cs typeface="Arial Unicode MS" pitchFamily="34" charset="-122"/>
              </a:rPr>
              <a:t>  </a:t>
            </a:r>
            <a:r>
              <a:rPr lang="en-US" altLang="zh-CN" sz="2000" dirty="0">
                <a:solidFill>
                  <a:srgbClr val="0070C0"/>
                </a:solidFill>
                <a:latin typeface="Arial Unicode MS" pitchFamily="34" charset="-122"/>
                <a:ea typeface="Arial Unicode MS" pitchFamily="34" charset="-122"/>
                <a:cs typeface="Arial Unicode MS" pitchFamily="34" charset="-122"/>
              </a:rPr>
              <a:t>%</a:t>
            </a:r>
            <a:r>
              <a:rPr lang="zh-CN" altLang="en-US" sz="2000" dirty="0">
                <a:solidFill>
                  <a:srgbClr val="0070C0"/>
                </a:solidFill>
                <a:latin typeface="Arial Unicode MS" pitchFamily="34" charset="-122"/>
                <a:ea typeface="Arial Unicode MS" pitchFamily="34" charset="-122"/>
                <a:cs typeface="Arial Unicode MS" pitchFamily="34" charset="-122"/>
              </a:rPr>
              <a:t>步</a:t>
            </a:r>
            <a:r>
              <a:rPr lang="en-US" altLang="zh-CN" sz="2000" dirty="0">
                <a:solidFill>
                  <a:srgbClr val="0070C0"/>
                </a:solidFill>
                <a:latin typeface="Arial Unicode MS" pitchFamily="34" charset="-122"/>
                <a:ea typeface="Arial Unicode MS" pitchFamily="34" charset="-122"/>
                <a:cs typeface="Arial Unicode MS" pitchFamily="34" charset="-122"/>
              </a:rPr>
              <a:t>2 </a:t>
            </a:r>
            <a:r>
              <a:rPr lang="zh-CN" altLang="en-US" sz="2000" dirty="0">
                <a:solidFill>
                  <a:srgbClr val="0070C0"/>
                </a:solidFill>
                <a:latin typeface="Arial Unicode MS" pitchFamily="34" charset="-122"/>
                <a:ea typeface="Arial Unicode MS" pitchFamily="34" charset="-122"/>
                <a:cs typeface="Arial Unicode MS" pitchFamily="34" charset="-122"/>
              </a:rPr>
              <a:t>若</a:t>
            </a:r>
            <a:r>
              <a:rPr lang="en-US" altLang="zh-CN" sz="2000" i="1" dirty="0">
                <a:solidFill>
                  <a:srgbClr val="0070C0"/>
                </a:solidFill>
                <a:latin typeface="Arial Unicode MS" pitchFamily="34" charset="-122"/>
                <a:ea typeface="Arial Unicode MS" pitchFamily="34" charset="-122"/>
                <a:cs typeface="Arial Unicode MS" pitchFamily="34" charset="-122"/>
              </a:rPr>
              <a:t>OPEN</a:t>
            </a:r>
            <a:r>
              <a:rPr lang="zh-CN" altLang="en-US" sz="2000" dirty="0">
                <a:solidFill>
                  <a:srgbClr val="0070C0"/>
                </a:solidFill>
                <a:latin typeface="Arial Unicode MS" pitchFamily="34" charset="-122"/>
                <a:ea typeface="Arial Unicode MS" pitchFamily="34" charset="-122"/>
                <a:cs typeface="Arial Unicode MS" pitchFamily="34" charset="-122"/>
              </a:rPr>
              <a:t>表空</a:t>
            </a:r>
            <a:r>
              <a:rPr lang="en-US" altLang="zh-CN" sz="2000" dirty="0">
                <a:solidFill>
                  <a:srgbClr val="0070C0"/>
                </a:solidFill>
                <a:latin typeface="Arial Unicode MS" pitchFamily="34" charset="-122"/>
                <a:ea typeface="Arial Unicode MS" pitchFamily="34" charset="-122"/>
                <a:cs typeface="Arial Unicode MS" pitchFamily="34" charset="-122"/>
              </a:rPr>
              <a:t>, </a:t>
            </a:r>
            <a:r>
              <a:rPr lang="zh-CN" altLang="en-US" sz="2000" dirty="0">
                <a:solidFill>
                  <a:srgbClr val="0070C0"/>
                </a:solidFill>
                <a:latin typeface="Arial Unicode MS" pitchFamily="34" charset="-122"/>
                <a:ea typeface="Arial Unicode MS" pitchFamily="34" charset="-122"/>
                <a:cs typeface="Arial Unicode MS" pitchFamily="34" charset="-122"/>
              </a:rPr>
              <a:t>则失败</a:t>
            </a:r>
            <a:r>
              <a:rPr lang="en-US" altLang="zh-CN" sz="2000" dirty="0">
                <a:solidFill>
                  <a:srgbClr val="0070C0"/>
                </a:solidFill>
                <a:latin typeface="Arial Unicode MS" pitchFamily="34" charset="-122"/>
                <a:ea typeface="Arial Unicode MS" pitchFamily="34" charset="-122"/>
                <a:cs typeface="Arial Unicode MS" pitchFamily="34" charset="-122"/>
              </a:rPr>
              <a:t>,</a:t>
            </a:r>
            <a:r>
              <a:rPr lang="zh-CN" altLang="en-US" sz="2000" dirty="0" smtClean="0">
                <a:solidFill>
                  <a:srgbClr val="0070C0"/>
                </a:solidFill>
                <a:latin typeface="Arial Unicode MS" pitchFamily="34" charset="-122"/>
                <a:ea typeface="Arial Unicode MS" pitchFamily="34" charset="-122"/>
                <a:cs typeface="Arial Unicode MS" pitchFamily="34" charset="-122"/>
              </a:rPr>
              <a:t>退出</a:t>
            </a:r>
            <a:endParaRPr lang="zh-CN" altLang="en-US"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zh-CN" altLang="en-US" sz="2000" dirty="0">
                <a:solidFill>
                  <a:srgbClr val="0070C0"/>
                </a:solidFill>
                <a:latin typeface="Arial Unicode MS" pitchFamily="34" charset="-122"/>
                <a:ea typeface="Arial Unicode MS" pitchFamily="34" charset="-122"/>
                <a:cs typeface="Arial Unicode MS" pitchFamily="34" charset="-122"/>
              </a:rPr>
              <a:t>    </a:t>
            </a:r>
            <a:r>
              <a:rPr lang="en-US" altLang="zh-CN" sz="2000" dirty="0">
                <a:solidFill>
                  <a:srgbClr val="0070C0"/>
                </a:solidFill>
                <a:latin typeface="Arial Unicode MS" pitchFamily="34" charset="-122"/>
                <a:ea typeface="Arial Unicode MS" pitchFamily="34" charset="-122"/>
                <a:cs typeface="Arial Unicode MS" pitchFamily="34" charset="-122"/>
              </a:rPr>
              <a:t>retract(open(</a:t>
            </a:r>
            <a:r>
              <a:rPr lang="en-US" altLang="zh-CN" sz="2000" dirty="0" err="1">
                <a:solidFill>
                  <a:srgbClr val="0070C0"/>
                </a:solidFill>
                <a:latin typeface="Arial Unicode MS" pitchFamily="34" charset="-122"/>
                <a:ea typeface="Arial Unicode MS" pitchFamily="34" charset="-122"/>
                <a:cs typeface="Arial Unicode MS" pitchFamily="34" charset="-122"/>
              </a:rPr>
              <a:t>State,Pointer</a:t>
            </a:r>
            <a:r>
              <a:rPr lang="en-US" altLang="zh-CN" sz="2000" dirty="0" smtClean="0">
                <a:solidFill>
                  <a:srgbClr val="0070C0"/>
                </a:solidFill>
                <a:latin typeface="Arial Unicode MS" pitchFamily="34" charset="-122"/>
                <a:ea typeface="Arial Unicode MS" pitchFamily="34" charset="-122"/>
                <a:cs typeface="Arial Unicode MS" pitchFamily="34" charset="-122"/>
              </a:rPr>
              <a:t>)),%</a:t>
            </a:r>
            <a:r>
              <a:rPr lang="zh-CN" altLang="en-US" sz="2000" dirty="0">
                <a:solidFill>
                  <a:srgbClr val="0070C0"/>
                </a:solidFill>
                <a:latin typeface="Arial Unicode MS" pitchFamily="34" charset="-122"/>
                <a:ea typeface="Arial Unicode MS" pitchFamily="34" charset="-122"/>
                <a:cs typeface="Arial Unicode MS" pitchFamily="34" charset="-122"/>
              </a:rPr>
              <a:t>步</a:t>
            </a:r>
            <a:r>
              <a:rPr lang="en-US" altLang="zh-CN" sz="2000" dirty="0">
                <a:solidFill>
                  <a:srgbClr val="0070C0"/>
                </a:solidFill>
                <a:latin typeface="Arial Unicode MS" pitchFamily="34" charset="-122"/>
                <a:ea typeface="Arial Unicode MS" pitchFamily="34" charset="-122"/>
                <a:cs typeface="Arial Unicode MS" pitchFamily="34" charset="-122"/>
              </a:rPr>
              <a:t>3 </a:t>
            </a:r>
            <a:r>
              <a:rPr lang="zh-CN" altLang="en-US" sz="2000" dirty="0">
                <a:solidFill>
                  <a:srgbClr val="0070C0"/>
                </a:solidFill>
                <a:latin typeface="Arial Unicode MS" pitchFamily="34" charset="-122"/>
                <a:ea typeface="Arial Unicode MS" pitchFamily="34" charset="-122"/>
                <a:cs typeface="Arial Unicode MS" pitchFamily="34" charset="-122"/>
              </a:rPr>
              <a:t>取出</a:t>
            </a:r>
            <a:r>
              <a:rPr lang="en-US" altLang="zh-CN" sz="2000" i="1" dirty="0">
                <a:solidFill>
                  <a:srgbClr val="0070C0"/>
                </a:solidFill>
                <a:latin typeface="Arial Unicode MS" pitchFamily="34" charset="-122"/>
                <a:ea typeface="Arial Unicode MS" pitchFamily="34" charset="-122"/>
                <a:cs typeface="Arial Unicode MS" pitchFamily="34" charset="-122"/>
              </a:rPr>
              <a:t>OPEN</a:t>
            </a:r>
            <a:r>
              <a:rPr lang="zh-CN" altLang="en-US" sz="2000" dirty="0">
                <a:solidFill>
                  <a:srgbClr val="0070C0"/>
                </a:solidFill>
                <a:latin typeface="Arial Unicode MS" pitchFamily="34" charset="-122"/>
                <a:ea typeface="Arial Unicode MS" pitchFamily="34" charset="-122"/>
                <a:cs typeface="Arial Unicode MS" pitchFamily="34" charset="-122"/>
              </a:rPr>
              <a:t>表中第一个节点</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zh-CN" altLang="en-US"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zh-CN" altLang="en-US" sz="2000" dirty="0">
                <a:solidFill>
                  <a:srgbClr val="0070C0"/>
                </a:solidFill>
                <a:latin typeface="Arial Unicode MS" pitchFamily="34" charset="-122"/>
                <a:ea typeface="Arial Unicode MS" pitchFamily="34" charset="-122"/>
                <a:cs typeface="Arial Unicode MS" pitchFamily="34" charset="-122"/>
              </a:rPr>
              <a:t>    </a:t>
            </a:r>
            <a:r>
              <a:rPr lang="en-US" altLang="zh-CN" sz="2000" dirty="0">
                <a:solidFill>
                  <a:srgbClr val="0070C0"/>
                </a:solidFill>
                <a:latin typeface="Arial Unicode MS" pitchFamily="34" charset="-122"/>
                <a:ea typeface="Arial Unicode MS" pitchFamily="34" charset="-122"/>
                <a:cs typeface="Arial Unicode MS" pitchFamily="34" charset="-122"/>
              </a:rPr>
              <a:t>closed(No, _, _),No2=No+1,    </a:t>
            </a:r>
            <a:r>
              <a:rPr lang="en-US" altLang="zh-CN" sz="2000" dirty="0" smtClean="0">
                <a:solidFill>
                  <a:srgbClr val="0070C0"/>
                </a:solidFill>
                <a:latin typeface="Arial Unicode MS" pitchFamily="34" charset="-122"/>
                <a:ea typeface="Arial Unicode MS" pitchFamily="34" charset="-122"/>
                <a:cs typeface="Arial Unicode MS" pitchFamily="34" charset="-122"/>
              </a:rPr>
              <a:t>%</a:t>
            </a:r>
            <a:r>
              <a:rPr lang="zh-CN" altLang="en-US" sz="2000" dirty="0" smtClean="0">
                <a:solidFill>
                  <a:srgbClr val="0070C0"/>
                </a:solidFill>
                <a:latin typeface="Arial Unicode MS" pitchFamily="34" charset="-122"/>
                <a:ea typeface="Arial Unicode MS" pitchFamily="34" charset="-122"/>
                <a:cs typeface="Arial Unicode MS" pitchFamily="34" charset="-122"/>
              </a:rPr>
              <a:t>给其编号      </a:t>
            </a:r>
            <a:endParaRPr lang="zh-CN" altLang="en-US"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zh-CN" altLang="en-US" sz="2000" dirty="0">
                <a:solidFill>
                  <a:srgbClr val="0070C0"/>
                </a:solidFill>
                <a:latin typeface="Arial Unicode MS" pitchFamily="34" charset="-122"/>
                <a:ea typeface="Arial Unicode MS" pitchFamily="34" charset="-122"/>
                <a:cs typeface="Arial Unicode MS" pitchFamily="34" charset="-122"/>
              </a:rPr>
              <a:t>    </a:t>
            </a:r>
            <a:r>
              <a:rPr lang="en-US" altLang="zh-CN" sz="2000" dirty="0" err="1">
                <a:solidFill>
                  <a:srgbClr val="0070C0"/>
                </a:solidFill>
                <a:latin typeface="Arial Unicode MS" pitchFamily="34" charset="-122"/>
                <a:ea typeface="Arial Unicode MS" pitchFamily="34" charset="-122"/>
                <a:cs typeface="Arial Unicode MS" pitchFamily="34" charset="-122"/>
              </a:rPr>
              <a:t>asserta</a:t>
            </a:r>
            <a:r>
              <a:rPr lang="en-US" altLang="zh-CN" sz="2000" dirty="0">
                <a:solidFill>
                  <a:srgbClr val="0070C0"/>
                </a:solidFill>
                <a:latin typeface="Arial Unicode MS" pitchFamily="34" charset="-122"/>
                <a:ea typeface="Arial Unicode MS" pitchFamily="34" charset="-122"/>
                <a:cs typeface="Arial Unicode MS" pitchFamily="34" charset="-122"/>
              </a:rPr>
              <a:t>(closed(No2,State,Pointer)), %</a:t>
            </a:r>
            <a:r>
              <a:rPr lang="zh-CN" altLang="en-US" sz="2000" dirty="0">
                <a:solidFill>
                  <a:srgbClr val="0070C0"/>
                </a:solidFill>
                <a:latin typeface="Arial Unicode MS" pitchFamily="34" charset="-122"/>
                <a:ea typeface="Arial Unicode MS" pitchFamily="34" charset="-122"/>
                <a:cs typeface="Arial Unicode MS" pitchFamily="34" charset="-122"/>
              </a:rPr>
              <a:t>放入</a:t>
            </a:r>
            <a:r>
              <a:rPr lang="en-US" altLang="zh-CN" sz="2000" i="1" dirty="0">
                <a:solidFill>
                  <a:srgbClr val="0070C0"/>
                </a:solidFill>
                <a:latin typeface="Arial Unicode MS" pitchFamily="34" charset="-122"/>
                <a:ea typeface="Arial Unicode MS" pitchFamily="34" charset="-122"/>
                <a:cs typeface="Arial Unicode MS" pitchFamily="34" charset="-122"/>
              </a:rPr>
              <a:t>CLOSED</a:t>
            </a:r>
            <a:r>
              <a:rPr lang="zh-CN" altLang="en-US" sz="2000" dirty="0">
                <a:solidFill>
                  <a:srgbClr val="0070C0"/>
                </a:solidFill>
                <a:latin typeface="Arial Unicode MS" pitchFamily="34" charset="-122"/>
                <a:ea typeface="Arial Unicode MS" pitchFamily="34" charset="-122"/>
                <a:cs typeface="Arial Unicode MS" pitchFamily="34" charset="-122"/>
              </a:rPr>
              <a:t>表 </a:t>
            </a:r>
          </a:p>
          <a:p>
            <a:pPr>
              <a:lnSpc>
                <a:spcPct val="120000"/>
              </a:lnSpc>
            </a:pPr>
            <a:r>
              <a:rPr lang="zh-CN" altLang="en-US" sz="2000" dirty="0">
                <a:solidFill>
                  <a:srgbClr val="0070C0"/>
                </a:solidFill>
                <a:latin typeface="Arial Unicode MS" pitchFamily="34" charset="-122"/>
                <a:ea typeface="Arial Unicode MS" pitchFamily="34" charset="-122"/>
                <a:cs typeface="Arial Unicode MS" pitchFamily="34" charset="-122"/>
              </a:rPr>
              <a:t>   　</a:t>
            </a:r>
            <a:r>
              <a:rPr lang="en-US" altLang="zh-CN" sz="2000" dirty="0">
                <a:solidFill>
                  <a:srgbClr val="0070C0"/>
                </a:solidFill>
                <a:latin typeface="Arial Unicode MS" pitchFamily="34" charset="-122"/>
                <a:ea typeface="Arial Unicode MS" pitchFamily="34" charset="-122"/>
                <a:cs typeface="Arial Unicode MS" pitchFamily="34" charset="-122"/>
              </a:rPr>
              <a:t>!,step4(No2,State). </a:t>
            </a: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searching: -assert(fail_). </a:t>
            </a:r>
          </a:p>
          <a:p>
            <a:pPr>
              <a:lnSpc>
                <a:spcPct val="130000"/>
              </a:lnSpc>
            </a:pPr>
            <a:r>
              <a:rPr lang="en-US" altLang="zh-CN" sz="2000" dirty="0">
                <a:solidFill>
                  <a:srgbClr val="0070C0"/>
                </a:solidFill>
                <a:latin typeface="Arial Unicode MS" pitchFamily="34" charset="-122"/>
                <a:ea typeface="Arial Unicode MS" pitchFamily="34" charset="-122"/>
                <a:cs typeface="Arial Unicode MS" pitchFamily="34" charset="-122"/>
              </a:rPr>
              <a:t>			</a:t>
            </a:r>
            <a:r>
              <a:rPr lang="en-US" altLang="zh-CN" sz="2000" dirty="0" smtClean="0">
                <a:solidFill>
                  <a:srgbClr val="0070C0"/>
                </a:solidFill>
                <a:latin typeface="Arial Unicode MS" pitchFamily="34" charset="-122"/>
                <a:ea typeface="Arial Unicode MS" pitchFamily="34" charset="-122"/>
                <a:cs typeface="Arial Unicode MS" pitchFamily="34" charset="-122"/>
              </a:rPr>
              <a:t>     %</a:t>
            </a:r>
            <a:r>
              <a:rPr lang="zh-CN" altLang="en-US" sz="2000" dirty="0" smtClean="0">
                <a:solidFill>
                  <a:srgbClr val="0070C0"/>
                </a:solidFill>
                <a:latin typeface="Arial Unicode MS" pitchFamily="34" charset="-122"/>
                <a:ea typeface="Arial Unicode MS" pitchFamily="34" charset="-122"/>
                <a:cs typeface="Arial Unicode MS" pitchFamily="34" charset="-122"/>
              </a:rPr>
              <a:t>步</a:t>
            </a:r>
            <a:r>
              <a:rPr lang="en-US" altLang="zh-CN" sz="2000" dirty="0" smtClean="0">
                <a:solidFill>
                  <a:srgbClr val="0070C0"/>
                </a:solidFill>
                <a:latin typeface="Arial Unicode MS" pitchFamily="34" charset="-122"/>
                <a:ea typeface="Arial Unicode MS" pitchFamily="34" charset="-122"/>
                <a:cs typeface="Arial Unicode MS" pitchFamily="34" charset="-122"/>
              </a:rPr>
              <a:t>4 </a:t>
            </a:r>
            <a:r>
              <a:rPr lang="zh-CN" altLang="en-US" sz="2000" dirty="0" smtClean="0">
                <a:solidFill>
                  <a:srgbClr val="0070C0"/>
                </a:solidFill>
                <a:latin typeface="Arial Unicode MS" pitchFamily="34" charset="-122"/>
                <a:ea typeface="Arial Unicode MS" pitchFamily="34" charset="-122"/>
                <a:cs typeface="Arial Unicode MS" pitchFamily="34" charset="-122"/>
              </a:rPr>
              <a:t>若当前节点为目标节点</a:t>
            </a:r>
            <a:r>
              <a:rPr lang="en-US" altLang="zh-CN" sz="2000" dirty="0" smtClean="0">
                <a:solidFill>
                  <a:srgbClr val="0070C0"/>
                </a:solidFill>
                <a:latin typeface="Arial Unicode MS" pitchFamily="34" charset="-122"/>
                <a:ea typeface="Arial Unicode MS" pitchFamily="34" charset="-122"/>
                <a:cs typeface="Arial Unicode MS" pitchFamily="34" charset="-122"/>
              </a:rPr>
              <a:t>, </a:t>
            </a:r>
            <a:r>
              <a:rPr lang="zh-CN" altLang="en-US" sz="2000" dirty="0" smtClean="0">
                <a:solidFill>
                  <a:srgbClr val="0070C0"/>
                </a:solidFill>
                <a:latin typeface="Arial Unicode MS" pitchFamily="34" charset="-122"/>
                <a:ea typeface="Arial Unicode MS" pitchFamily="34" charset="-122"/>
                <a:cs typeface="Arial Unicode MS" pitchFamily="34" charset="-122"/>
              </a:rPr>
              <a:t>则成功</a:t>
            </a:r>
            <a:r>
              <a:rPr lang="zh-CN" altLang="en-US" sz="2000" dirty="0" smtClean="0">
                <a:latin typeface="Arial Unicode MS" pitchFamily="34" charset="-122"/>
                <a:ea typeface="Arial Unicode MS" pitchFamily="34" charset="-122"/>
                <a:cs typeface="Arial Unicode MS" pitchFamily="34" charset="-122"/>
              </a:rPr>
              <a:t> </a:t>
            </a:r>
            <a:endParaRPr lang="zh-CN" altLang="en-US" sz="2000" dirty="0">
              <a:latin typeface="Arial Unicode MS" pitchFamily="34" charset="-122"/>
              <a:ea typeface="Arial Unicode MS" pitchFamily="34" charset="-122"/>
              <a:cs typeface="Arial Unicode MS" pitchFamily="34" charset="-122"/>
            </a:endParaRPr>
          </a:p>
        </p:txBody>
      </p:sp>
    </p:spTree>
  </p:cSld>
  <p:clrMapOvr>
    <a:masterClrMapping/>
  </p:clrMapOvr>
  <p:transition>
    <p:checke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6" name="Text Box 4"/>
          <p:cNvSpPr txBox="1">
            <a:spLocks noChangeArrowheads="1"/>
          </p:cNvSpPr>
          <p:nvPr/>
        </p:nvSpPr>
        <p:spPr bwMode="auto">
          <a:xfrm>
            <a:off x="786642" y="653674"/>
            <a:ext cx="7643866" cy="5486823"/>
          </a:xfrm>
          <a:prstGeom prst="rect">
            <a:avLst/>
          </a:prstGeom>
          <a:noFill/>
          <a:ln w="9525">
            <a:noFill/>
            <a:miter lim="800000"/>
            <a:headEnd/>
            <a:tailEnd/>
          </a:ln>
          <a:effectLst/>
        </p:spPr>
        <p:txBody>
          <a:bodyPr wrap="square">
            <a:spAutoFit/>
          </a:bodyPr>
          <a:lstStyle/>
          <a:p>
            <a:pPr>
              <a:lnSpc>
                <a:spcPct val="110000"/>
              </a:lnSpc>
            </a:pPr>
            <a:r>
              <a:rPr lang="en-US" altLang="zh-CN" sz="2000" dirty="0">
                <a:solidFill>
                  <a:srgbClr val="0070C0"/>
                </a:solidFill>
                <a:latin typeface="Arial Unicode MS" pitchFamily="34" charset="-122"/>
                <a:ea typeface="Arial Unicode MS" pitchFamily="34" charset="-122"/>
                <a:cs typeface="Arial Unicode MS" pitchFamily="34" charset="-122"/>
              </a:rPr>
              <a:t>step4(_,State): -mark(End),equal(</a:t>
            </a:r>
            <a:r>
              <a:rPr lang="en-US" altLang="zh-CN" sz="2000" dirty="0" err="1">
                <a:solidFill>
                  <a:srgbClr val="0070C0"/>
                </a:solidFill>
                <a:latin typeface="Arial Unicode MS" pitchFamily="34" charset="-122"/>
                <a:ea typeface="Arial Unicode MS" pitchFamily="34" charset="-122"/>
                <a:cs typeface="Arial Unicode MS" pitchFamily="34" charset="-122"/>
              </a:rPr>
              <a:t>State,End</a:t>
            </a:r>
            <a:r>
              <a:rPr lang="en-US" altLang="zh-CN" sz="2000" dirty="0">
                <a:solidFill>
                  <a:srgbClr val="0070C0"/>
                </a:solidFill>
                <a:latin typeface="Arial Unicode MS" pitchFamily="34" charset="-122"/>
                <a:ea typeface="Arial Unicode MS" pitchFamily="34" charset="-122"/>
                <a:cs typeface="Arial Unicode MS" pitchFamily="34" charset="-122"/>
              </a:rPr>
              <a:t>). %</a:t>
            </a:r>
            <a:r>
              <a:rPr lang="zh-CN" altLang="en-US" sz="2000" dirty="0">
                <a:solidFill>
                  <a:srgbClr val="0070C0"/>
                </a:solidFill>
                <a:latin typeface="Arial Unicode MS" pitchFamily="34" charset="-122"/>
                <a:ea typeface="Arial Unicode MS" pitchFamily="34" charset="-122"/>
                <a:cs typeface="Arial Unicode MS" pitchFamily="34" charset="-122"/>
              </a:rPr>
              <a:t>转步</a:t>
            </a:r>
            <a:r>
              <a:rPr lang="en-US" altLang="zh-CN" sz="2000" dirty="0" smtClean="0">
                <a:solidFill>
                  <a:srgbClr val="0070C0"/>
                </a:solidFill>
                <a:latin typeface="Arial Unicode MS" pitchFamily="34" charset="-122"/>
                <a:ea typeface="Arial Unicode MS" pitchFamily="34" charset="-122"/>
                <a:cs typeface="Arial Unicode MS" pitchFamily="34" charset="-122"/>
              </a:rPr>
              <a:t>2</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10000"/>
              </a:lnSpc>
            </a:pPr>
            <a:r>
              <a:rPr lang="en-US" altLang="zh-CN" sz="2000" dirty="0">
                <a:solidFill>
                  <a:srgbClr val="0070C0"/>
                </a:solidFill>
                <a:latin typeface="Arial Unicode MS" pitchFamily="34" charset="-122"/>
                <a:ea typeface="Arial Unicode MS" pitchFamily="34" charset="-122"/>
                <a:cs typeface="Arial Unicode MS" pitchFamily="34" charset="-122"/>
              </a:rPr>
              <a:t>step4(</a:t>
            </a:r>
            <a:r>
              <a:rPr lang="en-US" altLang="zh-CN" sz="2000" dirty="0" err="1">
                <a:solidFill>
                  <a:srgbClr val="0070C0"/>
                </a:solidFill>
                <a:latin typeface="Arial Unicode MS" pitchFamily="34" charset="-122"/>
                <a:ea typeface="Arial Unicode MS" pitchFamily="34" charset="-122"/>
                <a:cs typeface="Arial Unicode MS" pitchFamily="34" charset="-122"/>
              </a:rPr>
              <a:t>No,State</a:t>
            </a:r>
            <a:r>
              <a:rPr lang="en-US" altLang="zh-CN" sz="2000" dirty="0">
                <a:solidFill>
                  <a:srgbClr val="0070C0"/>
                </a:solidFill>
                <a:latin typeface="Arial Unicode MS" pitchFamily="34" charset="-122"/>
                <a:ea typeface="Arial Unicode MS" pitchFamily="34" charset="-122"/>
                <a:cs typeface="Arial Unicode MS" pitchFamily="34" charset="-122"/>
              </a:rPr>
              <a:t>): -step56(</a:t>
            </a:r>
            <a:r>
              <a:rPr lang="en-US" altLang="zh-CN" sz="2000" dirty="0" err="1">
                <a:solidFill>
                  <a:srgbClr val="0070C0"/>
                </a:solidFill>
                <a:latin typeface="Arial Unicode MS" pitchFamily="34" charset="-122"/>
                <a:ea typeface="Arial Unicode MS" pitchFamily="34" charset="-122"/>
                <a:cs typeface="Arial Unicode MS" pitchFamily="34" charset="-122"/>
              </a:rPr>
              <a:t>No,State</a:t>
            </a:r>
            <a:r>
              <a:rPr lang="en-US" altLang="zh-CN" sz="2000" dirty="0">
                <a:solidFill>
                  <a:srgbClr val="0070C0"/>
                </a:solidFill>
                <a:latin typeface="Arial Unicode MS" pitchFamily="34" charset="-122"/>
                <a:ea typeface="Arial Unicode MS" pitchFamily="34" charset="-122"/>
                <a:cs typeface="Arial Unicode MS" pitchFamily="34" charset="-122"/>
              </a:rPr>
              <a:t>),!,fail.    </a:t>
            </a:r>
          </a:p>
          <a:p>
            <a:pPr>
              <a:lnSpc>
                <a:spcPct val="110000"/>
              </a:lnSpc>
            </a:pPr>
            <a:r>
              <a:rPr lang="en-US" altLang="zh-CN" sz="2000" dirty="0">
                <a:solidFill>
                  <a:srgbClr val="0070C0"/>
                </a:solidFill>
                <a:latin typeface="Arial Unicode MS" pitchFamily="34" charset="-122"/>
                <a:ea typeface="Arial Unicode MS" pitchFamily="34" charset="-122"/>
                <a:cs typeface="Arial Unicode MS" pitchFamily="34" charset="-122"/>
              </a:rPr>
              <a:t>step56(</a:t>
            </a:r>
            <a:r>
              <a:rPr lang="en-US" altLang="zh-CN" sz="2000" dirty="0" err="1">
                <a:solidFill>
                  <a:srgbClr val="0070C0"/>
                </a:solidFill>
                <a:latin typeface="Arial Unicode MS" pitchFamily="34" charset="-122"/>
                <a:ea typeface="Arial Unicode MS" pitchFamily="34" charset="-122"/>
                <a:cs typeface="Arial Unicode MS" pitchFamily="34" charset="-122"/>
              </a:rPr>
              <a:t>No,StateX</a:t>
            </a:r>
            <a:r>
              <a:rPr lang="en-US" altLang="zh-CN" sz="2000" dirty="0">
                <a:solidFill>
                  <a:srgbClr val="0070C0"/>
                </a:solidFill>
                <a:latin typeface="Arial Unicode MS" pitchFamily="34" charset="-122"/>
                <a:ea typeface="Arial Unicode MS" pitchFamily="34" charset="-122"/>
                <a:cs typeface="Arial Unicode MS" pitchFamily="34" charset="-122"/>
              </a:rPr>
              <a:t>): </a:t>
            </a:r>
            <a:r>
              <a:rPr lang="en-US" altLang="zh-CN" sz="2000" dirty="0" smtClean="0">
                <a:solidFill>
                  <a:srgbClr val="0070C0"/>
                </a:solidFill>
                <a:latin typeface="Arial Unicode MS" pitchFamily="34" charset="-122"/>
                <a:ea typeface="Arial Unicode MS" pitchFamily="34" charset="-122"/>
                <a:cs typeface="Arial Unicode MS" pitchFamily="34" charset="-122"/>
              </a:rPr>
              <a:t>-        %</a:t>
            </a:r>
            <a:r>
              <a:rPr lang="zh-CN" altLang="en-US" sz="2000" dirty="0">
                <a:solidFill>
                  <a:srgbClr val="0070C0"/>
                </a:solidFill>
                <a:latin typeface="Arial Unicode MS" pitchFamily="34" charset="-122"/>
                <a:ea typeface="Arial Unicode MS" pitchFamily="34" charset="-122"/>
                <a:cs typeface="Arial Unicode MS" pitchFamily="34" charset="-122"/>
              </a:rPr>
              <a:t>步</a:t>
            </a:r>
            <a:r>
              <a:rPr lang="en-US" altLang="zh-CN" sz="2000" dirty="0">
                <a:solidFill>
                  <a:srgbClr val="0070C0"/>
                </a:solidFill>
                <a:latin typeface="Arial Unicode MS" pitchFamily="34" charset="-122"/>
                <a:ea typeface="Arial Unicode MS" pitchFamily="34" charset="-122"/>
                <a:cs typeface="Arial Unicode MS" pitchFamily="34" charset="-122"/>
              </a:rPr>
              <a:t>5 </a:t>
            </a:r>
            <a:r>
              <a:rPr lang="zh-CN" altLang="en-US" sz="2000" dirty="0">
                <a:solidFill>
                  <a:srgbClr val="0070C0"/>
                </a:solidFill>
                <a:latin typeface="Arial Unicode MS" pitchFamily="34" charset="-122"/>
                <a:ea typeface="Arial Unicode MS" pitchFamily="34" charset="-122"/>
                <a:cs typeface="Arial Unicode MS" pitchFamily="34" charset="-122"/>
              </a:rPr>
              <a:t>若当前节点不可扩展</a:t>
            </a:r>
            <a:r>
              <a:rPr lang="en-US" altLang="zh-CN" sz="2000" dirty="0">
                <a:solidFill>
                  <a:srgbClr val="0070C0"/>
                </a:solidFill>
                <a:latin typeface="Arial Unicode MS" pitchFamily="34" charset="-122"/>
                <a:ea typeface="Arial Unicode MS" pitchFamily="34" charset="-122"/>
                <a:cs typeface="Arial Unicode MS" pitchFamily="34" charset="-122"/>
              </a:rPr>
              <a:t>, </a:t>
            </a:r>
            <a:r>
              <a:rPr lang="zh-CN" altLang="en-US" sz="2000" dirty="0">
                <a:solidFill>
                  <a:srgbClr val="0070C0"/>
                </a:solidFill>
                <a:latin typeface="Arial Unicode MS" pitchFamily="34" charset="-122"/>
                <a:ea typeface="Arial Unicode MS" pitchFamily="34" charset="-122"/>
                <a:cs typeface="Arial Unicode MS" pitchFamily="34" charset="-122"/>
              </a:rPr>
              <a:t>转步</a:t>
            </a:r>
            <a:r>
              <a:rPr lang="en-US" altLang="zh-CN" sz="2000" dirty="0">
                <a:solidFill>
                  <a:srgbClr val="0070C0"/>
                </a:solidFill>
                <a:latin typeface="Arial Unicode MS" pitchFamily="34" charset="-122"/>
                <a:ea typeface="Arial Unicode MS" pitchFamily="34" charset="-122"/>
                <a:cs typeface="Arial Unicode MS" pitchFamily="34" charset="-122"/>
              </a:rPr>
              <a:t>2  </a:t>
            </a:r>
          </a:p>
          <a:p>
            <a:pPr>
              <a:lnSpc>
                <a:spcPct val="110000"/>
              </a:lnSpc>
            </a:pPr>
            <a:r>
              <a:rPr lang="en-US" altLang="zh-CN" sz="2000" dirty="0">
                <a:solidFill>
                  <a:srgbClr val="0070C0"/>
                </a:solidFill>
                <a:latin typeface="Arial Unicode MS" pitchFamily="34" charset="-122"/>
                <a:ea typeface="Arial Unicode MS" pitchFamily="34" charset="-122"/>
                <a:cs typeface="Arial Unicode MS" pitchFamily="34" charset="-122"/>
              </a:rPr>
              <a:t>        rule(</a:t>
            </a:r>
            <a:r>
              <a:rPr lang="en-US" altLang="zh-CN" sz="2000" dirty="0" err="1">
                <a:solidFill>
                  <a:srgbClr val="0070C0"/>
                </a:solidFill>
                <a:latin typeface="Arial Unicode MS" pitchFamily="34" charset="-122"/>
                <a:ea typeface="Arial Unicode MS" pitchFamily="34" charset="-122"/>
                <a:cs typeface="Arial Unicode MS" pitchFamily="34" charset="-122"/>
              </a:rPr>
              <a:t>StateX,StateY</a:t>
            </a:r>
            <a:r>
              <a:rPr lang="en-US" altLang="zh-CN" sz="2000" dirty="0">
                <a:solidFill>
                  <a:srgbClr val="0070C0"/>
                </a:solidFill>
                <a:latin typeface="Arial Unicode MS" pitchFamily="34" charset="-122"/>
                <a:ea typeface="Arial Unicode MS" pitchFamily="34" charset="-122"/>
                <a:cs typeface="Arial Unicode MS" pitchFamily="34" charset="-122"/>
              </a:rPr>
              <a:t>), %</a:t>
            </a:r>
            <a:r>
              <a:rPr lang="zh-CN" altLang="en-US" sz="2000" dirty="0">
                <a:solidFill>
                  <a:srgbClr val="0070C0"/>
                </a:solidFill>
                <a:latin typeface="Arial Unicode MS" pitchFamily="34" charset="-122"/>
                <a:ea typeface="Arial Unicode MS" pitchFamily="34" charset="-122"/>
                <a:cs typeface="Arial Unicode MS" pitchFamily="34" charset="-122"/>
              </a:rPr>
              <a:t>步</a:t>
            </a:r>
            <a:r>
              <a:rPr lang="en-US" altLang="zh-CN" sz="2000" dirty="0">
                <a:solidFill>
                  <a:srgbClr val="0070C0"/>
                </a:solidFill>
                <a:latin typeface="Arial Unicode MS" pitchFamily="34" charset="-122"/>
                <a:ea typeface="Arial Unicode MS" pitchFamily="34" charset="-122"/>
                <a:cs typeface="Arial Unicode MS" pitchFamily="34" charset="-122"/>
              </a:rPr>
              <a:t>6 </a:t>
            </a:r>
            <a:r>
              <a:rPr lang="zh-CN" altLang="en-US" sz="2000" dirty="0">
                <a:solidFill>
                  <a:srgbClr val="0070C0"/>
                </a:solidFill>
                <a:latin typeface="Arial Unicode MS" pitchFamily="34" charset="-122"/>
                <a:ea typeface="Arial Unicode MS" pitchFamily="34" charset="-122"/>
                <a:cs typeface="Arial Unicode MS" pitchFamily="34" charset="-122"/>
              </a:rPr>
              <a:t>扩展当前节点</a:t>
            </a:r>
            <a:r>
              <a:rPr lang="en-US" altLang="zh-CN" sz="2000" dirty="0">
                <a:solidFill>
                  <a:srgbClr val="0070C0"/>
                </a:solidFill>
                <a:latin typeface="Arial Unicode MS" pitchFamily="34" charset="-122"/>
                <a:ea typeface="Arial Unicode MS" pitchFamily="34" charset="-122"/>
                <a:cs typeface="Arial Unicode MS" pitchFamily="34" charset="-122"/>
              </a:rPr>
              <a:t>X</a:t>
            </a:r>
            <a:r>
              <a:rPr lang="zh-CN" altLang="en-US" sz="2000" dirty="0">
                <a:solidFill>
                  <a:srgbClr val="0070C0"/>
                </a:solidFill>
                <a:latin typeface="Arial Unicode MS" pitchFamily="34" charset="-122"/>
                <a:ea typeface="Arial Unicode MS" pitchFamily="34" charset="-122"/>
                <a:cs typeface="Arial Unicode MS" pitchFamily="34" charset="-122"/>
              </a:rPr>
              <a:t>得</a:t>
            </a:r>
            <a:r>
              <a:rPr lang="en-US" altLang="zh-CN" sz="2000" dirty="0" smtClean="0">
                <a:solidFill>
                  <a:srgbClr val="0070C0"/>
                </a:solidFill>
                <a:latin typeface="Arial Unicode MS" pitchFamily="34" charset="-122"/>
                <a:ea typeface="Arial Unicode MS" pitchFamily="34" charset="-122"/>
                <a:cs typeface="Arial Unicode MS" pitchFamily="34" charset="-122"/>
              </a:rPr>
              <a:t>Y</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10000"/>
              </a:lnSpc>
            </a:pPr>
            <a:r>
              <a:rPr lang="en-US" altLang="zh-CN" sz="2000" dirty="0">
                <a:solidFill>
                  <a:srgbClr val="0070C0"/>
                </a:solidFill>
                <a:latin typeface="Arial Unicode MS" pitchFamily="34" charset="-122"/>
                <a:ea typeface="Arial Unicode MS" pitchFamily="34" charset="-122"/>
                <a:cs typeface="Arial Unicode MS" pitchFamily="34" charset="-122"/>
              </a:rPr>
              <a:t>        not(open(</a:t>
            </a:r>
            <a:r>
              <a:rPr lang="en-US" altLang="zh-CN" sz="2000" dirty="0" err="1">
                <a:solidFill>
                  <a:srgbClr val="0070C0"/>
                </a:solidFill>
                <a:latin typeface="Arial Unicode MS" pitchFamily="34" charset="-122"/>
                <a:ea typeface="Arial Unicode MS" pitchFamily="34" charset="-122"/>
                <a:cs typeface="Arial Unicode MS" pitchFamily="34" charset="-122"/>
              </a:rPr>
              <a:t>StateY</a:t>
            </a:r>
            <a:r>
              <a:rPr lang="en-US" altLang="zh-CN" sz="2000" dirty="0">
                <a:solidFill>
                  <a:srgbClr val="0070C0"/>
                </a:solidFill>
                <a:latin typeface="Arial Unicode MS" pitchFamily="34" charset="-122"/>
                <a:ea typeface="Arial Unicode MS" pitchFamily="34" charset="-122"/>
                <a:cs typeface="Arial Unicode MS" pitchFamily="34" charset="-122"/>
              </a:rPr>
              <a:t>,_)),  %</a:t>
            </a:r>
            <a:r>
              <a:rPr lang="zh-CN" altLang="en-US" sz="2000" dirty="0">
                <a:solidFill>
                  <a:srgbClr val="0070C0"/>
                </a:solidFill>
                <a:latin typeface="Arial Unicode MS" pitchFamily="34" charset="-122"/>
                <a:ea typeface="Arial Unicode MS" pitchFamily="34" charset="-122"/>
                <a:cs typeface="Arial Unicode MS" pitchFamily="34" charset="-122"/>
              </a:rPr>
              <a:t>考察</a:t>
            </a:r>
            <a:r>
              <a:rPr lang="en-US" altLang="zh-CN" sz="2000" dirty="0">
                <a:solidFill>
                  <a:srgbClr val="0070C0"/>
                </a:solidFill>
                <a:latin typeface="Arial Unicode MS" pitchFamily="34" charset="-122"/>
                <a:ea typeface="Arial Unicode MS" pitchFamily="34" charset="-122"/>
                <a:cs typeface="Arial Unicode MS" pitchFamily="34" charset="-122"/>
              </a:rPr>
              <a:t>Y</a:t>
            </a:r>
            <a:r>
              <a:rPr lang="zh-CN" altLang="en-US" sz="2000" dirty="0">
                <a:solidFill>
                  <a:srgbClr val="0070C0"/>
                </a:solidFill>
                <a:latin typeface="Arial Unicode MS" pitchFamily="34" charset="-122"/>
                <a:ea typeface="Arial Unicode MS" pitchFamily="34" charset="-122"/>
                <a:cs typeface="Arial Unicode MS" pitchFamily="34" charset="-122"/>
              </a:rPr>
              <a:t>是否已在</a:t>
            </a:r>
            <a:r>
              <a:rPr lang="en-US" altLang="zh-CN" sz="2000" dirty="0">
                <a:solidFill>
                  <a:srgbClr val="0070C0"/>
                </a:solidFill>
                <a:latin typeface="Arial Unicode MS" pitchFamily="34" charset="-122"/>
                <a:ea typeface="Arial Unicode MS" pitchFamily="34" charset="-122"/>
                <a:cs typeface="Arial Unicode MS" pitchFamily="34" charset="-122"/>
              </a:rPr>
              <a:t>OPEN</a:t>
            </a:r>
            <a:r>
              <a:rPr lang="zh-CN" altLang="en-US" sz="2000" dirty="0">
                <a:solidFill>
                  <a:srgbClr val="0070C0"/>
                </a:solidFill>
                <a:latin typeface="Arial Unicode MS" pitchFamily="34" charset="-122"/>
                <a:ea typeface="Arial Unicode MS" pitchFamily="34" charset="-122"/>
                <a:cs typeface="Arial Unicode MS" pitchFamily="34" charset="-122"/>
              </a:rPr>
              <a:t>表</a:t>
            </a:r>
            <a:r>
              <a:rPr lang="zh-CN" altLang="en-US" sz="2000" dirty="0" smtClean="0">
                <a:solidFill>
                  <a:srgbClr val="0070C0"/>
                </a:solidFill>
                <a:latin typeface="Arial Unicode MS" pitchFamily="34" charset="-122"/>
                <a:ea typeface="Arial Unicode MS" pitchFamily="34" charset="-122"/>
                <a:cs typeface="Arial Unicode MS" pitchFamily="34" charset="-122"/>
              </a:rPr>
              <a:t>中</a:t>
            </a:r>
            <a:endParaRPr lang="zh-CN" altLang="en-US" sz="2000" dirty="0">
              <a:solidFill>
                <a:srgbClr val="0070C0"/>
              </a:solidFill>
              <a:latin typeface="Arial Unicode MS" pitchFamily="34" charset="-122"/>
              <a:ea typeface="Arial Unicode MS" pitchFamily="34" charset="-122"/>
              <a:cs typeface="Arial Unicode MS" pitchFamily="34" charset="-122"/>
            </a:endParaRPr>
          </a:p>
          <a:p>
            <a:pPr>
              <a:lnSpc>
                <a:spcPct val="110000"/>
              </a:lnSpc>
            </a:pPr>
            <a:r>
              <a:rPr lang="zh-CN" altLang="en-US" sz="2000" dirty="0">
                <a:solidFill>
                  <a:srgbClr val="0070C0"/>
                </a:solidFill>
                <a:latin typeface="Arial Unicode MS" pitchFamily="34" charset="-122"/>
                <a:ea typeface="Arial Unicode MS" pitchFamily="34" charset="-122"/>
                <a:cs typeface="Arial Unicode MS" pitchFamily="34" charset="-122"/>
              </a:rPr>
              <a:t>        </a:t>
            </a:r>
            <a:r>
              <a:rPr lang="en-US" altLang="zh-CN" sz="2000" dirty="0">
                <a:solidFill>
                  <a:srgbClr val="0070C0"/>
                </a:solidFill>
                <a:latin typeface="Arial Unicode MS" pitchFamily="34" charset="-122"/>
                <a:ea typeface="Arial Unicode MS" pitchFamily="34" charset="-122"/>
                <a:cs typeface="Arial Unicode MS" pitchFamily="34" charset="-122"/>
              </a:rPr>
              <a:t>not(closed(_,</a:t>
            </a:r>
            <a:r>
              <a:rPr lang="en-US" altLang="zh-CN" sz="2000" dirty="0" err="1">
                <a:solidFill>
                  <a:srgbClr val="0070C0"/>
                </a:solidFill>
                <a:latin typeface="Arial Unicode MS" pitchFamily="34" charset="-122"/>
                <a:ea typeface="Arial Unicode MS" pitchFamily="34" charset="-122"/>
                <a:cs typeface="Arial Unicode MS" pitchFamily="34" charset="-122"/>
              </a:rPr>
              <a:t>StateY</a:t>
            </a:r>
            <a:r>
              <a:rPr lang="en-US" altLang="zh-CN" sz="2000" dirty="0">
                <a:solidFill>
                  <a:srgbClr val="0070C0"/>
                </a:solidFill>
                <a:latin typeface="Arial Unicode MS" pitchFamily="34" charset="-122"/>
                <a:ea typeface="Arial Unicode MS" pitchFamily="34" charset="-122"/>
                <a:cs typeface="Arial Unicode MS" pitchFamily="34" charset="-122"/>
              </a:rPr>
              <a:t>,_)),%</a:t>
            </a:r>
            <a:r>
              <a:rPr lang="zh-CN" altLang="en-US" sz="2000" dirty="0">
                <a:solidFill>
                  <a:srgbClr val="0070C0"/>
                </a:solidFill>
                <a:latin typeface="Arial Unicode MS" pitchFamily="34" charset="-122"/>
                <a:ea typeface="Arial Unicode MS" pitchFamily="34" charset="-122"/>
                <a:cs typeface="Arial Unicode MS" pitchFamily="34" charset="-122"/>
              </a:rPr>
              <a:t>考察</a:t>
            </a:r>
            <a:r>
              <a:rPr lang="en-US" altLang="zh-CN" sz="2000" dirty="0">
                <a:solidFill>
                  <a:srgbClr val="0070C0"/>
                </a:solidFill>
                <a:latin typeface="Arial Unicode MS" pitchFamily="34" charset="-122"/>
                <a:ea typeface="Arial Unicode MS" pitchFamily="34" charset="-122"/>
                <a:cs typeface="Arial Unicode MS" pitchFamily="34" charset="-122"/>
              </a:rPr>
              <a:t>Y</a:t>
            </a:r>
            <a:r>
              <a:rPr lang="zh-CN" altLang="en-US" sz="2000" dirty="0">
                <a:solidFill>
                  <a:srgbClr val="0070C0"/>
                </a:solidFill>
                <a:latin typeface="Arial Unicode MS" pitchFamily="34" charset="-122"/>
                <a:ea typeface="Arial Unicode MS" pitchFamily="34" charset="-122"/>
                <a:cs typeface="Arial Unicode MS" pitchFamily="34" charset="-122"/>
              </a:rPr>
              <a:t>是否已在</a:t>
            </a:r>
            <a:r>
              <a:rPr lang="en-US" altLang="zh-CN" sz="2000" dirty="0">
                <a:solidFill>
                  <a:srgbClr val="0070C0"/>
                </a:solidFill>
                <a:latin typeface="Arial Unicode MS" pitchFamily="34" charset="-122"/>
                <a:ea typeface="Arial Unicode MS" pitchFamily="34" charset="-122"/>
                <a:cs typeface="Arial Unicode MS" pitchFamily="34" charset="-122"/>
              </a:rPr>
              <a:t>CLOSED</a:t>
            </a:r>
            <a:r>
              <a:rPr lang="zh-CN" altLang="en-US" sz="2000" dirty="0">
                <a:solidFill>
                  <a:srgbClr val="0070C0"/>
                </a:solidFill>
                <a:latin typeface="Arial Unicode MS" pitchFamily="34" charset="-122"/>
                <a:ea typeface="Arial Unicode MS" pitchFamily="34" charset="-122"/>
                <a:cs typeface="Arial Unicode MS" pitchFamily="34" charset="-122"/>
              </a:rPr>
              <a:t>表</a:t>
            </a:r>
            <a:r>
              <a:rPr lang="zh-CN" altLang="en-US" sz="2000" dirty="0" smtClean="0">
                <a:solidFill>
                  <a:srgbClr val="0070C0"/>
                </a:solidFill>
                <a:latin typeface="Arial Unicode MS" pitchFamily="34" charset="-122"/>
                <a:ea typeface="Arial Unicode MS" pitchFamily="34" charset="-122"/>
                <a:cs typeface="Arial Unicode MS" pitchFamily="34" charset="-122"/>
              </a:rPr>
              <a:t>中</a:t>
            </a:r>
            <a:endParaRPr lang="zh-CN" altLang="en-US" sz="2000" dirty="0">
              <a:solidFill>
                <a:srgbClr val="0070C0"/>
              </a:solidFill>
              <a:latin typeface="Arial Unicode MS" pitchFamily="34" charset="-122"/>
              <a:ea typeface="Arial Unicode MS" pitchFamily="34" charset="-122"/>
              <a:cs typeface="Arial Unicode MS" pitchFamily="34" charset="-122"/>
            </a:endParaRPr>
          </a:p>
          <a:p>
            <a:pPr>
              <a:lnSpc>
                <a:spcPct val="110000"/>
              </a:lnSpc>
            </a:pPr>
            <a:r>
              <a:rPr lang="zh-CN" altLang="en-US" sz="2000" dirty="0">
                <a:solidFill>
                  <a:srgbClr val="0070C0"/>
                </a:solidFill>
                <a:latin typeface="Arial Unicode MS" pitchFamily="34" charset="-122"/>
                <a:ea typeface="Arial Unicode MS" pitchFamily="34" charset="-122"/>
                <a:cs typeface="Arial Unicode MS" pitchFamily="34" charset="-122"/>
              </a:rPr>
              <a:t>        </a:t>
            </a:r>
            <a:r>
              <a:rPr lang="en-US" altLang="zh-CN" sz="2000" dirty="0" err="1">
                <a:solidFill>
                  <a:srgbClr val="0070C0"/>
                </a:solidFill>
                <a:latin typeface="Arial Unicode MS" pitchFamily="34" charset="-122"/>
                <a:ea typeface="Arial Unicode MS" pitchFamily="34" charset="-122"/>
                <a:cs typeface="Arial Unicode MS" pitchFamily="34" charset="-122"/>
              </a:rPr>
              <a:t>assertz</a:t>
            </a:r>
            <a:r>
              <a:rPr lang="en-US" altLang="zh-CN" sz="2000" dirty="0">
                <a:solidFill>
                  <a:srgbClr val="0070C0"/>
                </a:solidFill>
                <a:latin typeface="Arial Unicode MS" pitchFamily="34" charset="-122"/>
                <a:ea typeface="Arial Unicode MS" pitchFamily="34" charset="-122"/>
                <a:cs typeface="Arial Unicode MS" pitchFamily="34" charset="-122"/>
              </a:rPr>
              <a:t>(open(</a:t>
            </a:r>
            <a:r>
              <a:rPr lang="en-US" altLang="zh-CN" sz="2000" dirty="0" err="1">
                <a:solidFill>
                  <a:srgbClr val="0070C0"/>
                </a:solidFill>
                <a:latin typeface="Arial Unicode MS" pitchFamily="34" charset="-122"/>
                <a:ea typeface="Arial Unicode MS" pitchFamily="34" charset="-122"/>
                <a:cs typeface="Arial Unicode MS" pitchFamily="34" charset="-122"/>
              </a:rPr>
              <a:t>StateY,No</a:t>
            </a:r>
            <a:r>
              <a:rPr lang="en-US" altLang="zh-CN" sz="2000" dirty="0">
                <a:solidFill>
                  <a:srgbClr val="0070C0"/>
                </a:solidFill>
                <a:latin typeface="Arial Unicode MS" pitchFamily="34" charset="-122"/>
                <a:ea typeface="Arial Unicode MS" pitchFamily="34" charset="-122"/>
                <a:cs typeface="Arial Unicode MS" pitchFamily="34" charset="-122"/>
              </a:rPr>
              <a:t>)), %</a:t>
            </a:r>
            <a:r>
              <a:rPr lang="zh-CN" altLang="en-US" sz="2000" dirty="0">
                <a:solidFill>
                  <a:srgbClr val="0070C0"/>
                </a:solidFill>
                <a:latin typeface="Arial Unicode MS" pitchFamily="34" charset="-122"/>
                <a:ea typeface="Arial Unicode MS" pitchFamily="34" charset="-122"/>
                <a:cs typeface="Arial Unicode MS" pitchFamily="34" charset="-122"/>
              </a:rPr>
              <a:t>可改变</a:t>
            </a:r>
            <a:r>
              <a:rPr lang="zh-CN" altLang="en-US" sz="2000" dirty="0" smtClean="0">
                <a:solidFill>
                  <a:srgbClr val="0070C0"/>
                </a:solidFill>
                <a:latin typeface="Arial Unicode MS" pitchFamily="34" charset="-122"/>
                <a:ea typeface="Arial Unicode MS" pitchFamily="34" charset="-122"/>
                <a:cs typeface="Arial Unicode MS" pitchFamily="34" charset="-122"/>
              </a:rPr>
              <a:t>搜索策略</a:t>
            </a:r>
            <a:endParaRPr lang="zh-CN" altLang="en-US" sz="2000" dirty="0">
              <a:solidFill>
                <a:srgbClr val="0070C0"/>
              </a:solidFill>
              <a:latin typeface="Arial Unicode MS" pitchFamily="34" charset="-122"/>
              <a:ea typeface="Arial Unicode MS" pitchFamily="34" charset="-122"/>
              <a:cs typeface="Arial Unicode MS" pitchFamily="34" charset="-122"/>
            </a:endParaRPr>
          </a:p>
          <a:p>
            <a:pPr>
              <a:lnSpc>
                <a:spcPct val="110000"/>
              </a:lnSpc>
            </a:pPr>
            <a:r>
              <a:rPr lang="zh-CN" altLang="en-US" sz="2000" dirty="0">
                <a:solidFill>
                  <a:srgbClr val="0070C0"/>
                </a:solidFill>
                <a:latin typeface="Arial Unicode MS" pitchFamily="34" charset="-122"/>
                <a:ea typeface="Arial Unicode MS" pitchFamily="34" charset="-122"/>
                <a:cs typeface="Arial Unicode MS" pitchFamily="34" charset="-122"/>
              </a:rPr>
              <a:t>　      </a:t>
            </a:r>
            <a:r>
              <a:rPr lang="en-US" altLang="zh-CN" sz="2000" dirty="0">
                <a:solidFill>
                  <a:srgbClr val="0070C0"/>
                </a:solidFill>
                <a:latin typeface="Arial Unicode MS" pitchFamily="34" charset="-122"/>
                <a:ea typeface="Arial Unicode MS" pitchFamily="34" charset="-122"/>
                <a:cs typeface="Arial Unicode MS" pitchFamily="34" charset="-122"/>
              </a:rPr>
              <a:t>fail</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10000"/>
              </a:lnSpc>
            </a:pPr>
            <a:r>
              <a:rPr lang="en-US" altLang="zh-CN" sz="2000" dirty="0">
                <a:solidFill>
                  <a:srgbClr val="0070C0"/>
                </a:solidFill>
                <a:latin typeface="Arial Unicode MS" pitchFamily="34" charset="-122"/>
                <a:ea typeface="Arial Unicode MS" pitchFamily="34" charset="-122"/>
                <a:cs typeface="Arial Unicode MS" pitchFamily="34" charset="-122"/>
              </a:rPr>
              <a:t>step56</a:t>
            </a:r>
            <a:r>
              <a:rPr lang="en-US" altLang="zh-CN" sz="2000" dirty="0" smtClean="0">
                <a:solidFill>
                  <a:srgbClr val="0070C0"/>
                </a:solidFill>
                <a:latin typeface="Arial Unicode MS" pitchFamily="34" charset="-122"/>
                <a:ea typeface="Arial Unicode MS" pitchFamily="34" charset="-122"/>
                <a:cs typeface="Arial Unicode MS" pitchFamily="34" charset="-122"/>
              </a:rPr>
              <a:t>(_,_):-!.    </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10000"/>
              </a:lnSpc>
            </a:pPr>
            <a:r>
              <a:rPr lang="en-US" altLang="zh-CN" sz="2000" dirty="0">
                <a:solidFill>
                  <a:srgbClr val="0070C0"/>
                </a:solidFill>
                <a:latin typeface="Arial Unicode MS" pitchFamily="34" charset="-122"/>
                <a:ea typeface="Arial Unicode MS" pitchFamily="34" charset="-122"/>
                <a:cs typeface="Arial Unicode MS" pitchFamily="34" charset="-122"/>
              </a:rPr>
              <a:t>equal(X,X).</a:t>
            </a:r>
          </a:p>
          <a:p>
            <a:pPr>
              <a:lnSpc>
                <a:spcPct val="110000"/>
              </a:lnSpc>
            </a:pPr>
            <a:r>
              <a:rPr lang="en-US" altLang="zh-CN" sz="2000" dirty="0" smtClean="0">
                <a:solidFill>
                  <a:srgbClr val="0070C0"/>
                </a:solidFill>
                <a:latin typeface="Arial Unicode MS" pitchFamily="34" charset="-122"/>
                <a:ea typeface="Arial Unicode MS" pitchFamily="34" charset="-122"/>
                <a:cs typeface="Arial Unicode MS" pitchFamily="34" charset="-122"/>
              </a:rPr>
              <a:t>Repeat.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10000"/>
              </a:lnSpc>
            </a:pPr>
            <a:r>
              <a:rPr lang="en-US" altLang="zh-CN" sz="2000" dirty="0">
                <a:solidFill>
                  <a:srgbClr val="0070C0"/>
                </a:solidFill>
                <a:latin typeface="Arial Unicode MS" pitchFamily="34" charset="-122"/>
                <a:ea typeface="Arial Unicode MS" pitchFamily="34" charset="-122"/>
                <a:cs typeface="Arial Unicode MS" pitchFamily="34" charset="-122"/>
              </a:rPr>
              <a:t>repeat: -repeat. </a:t>
            </a:r>
          </a:p>
          <a:p>
            <a:pPr>
              <a:lnSpc>
                <a:spcPct val="110000"/>
              </a:lnSpc>
            </a:pPr>
            <a:r>
              <a:rPr lang="en-US" altLang="zh-CN" sz="2000" dirty="0">
                <a:solidFill>
                  <a:srgbClr val="0070C0"/>
                </a:solidFill>
                <a:latin typeface="Arial Unicode MS" pitchFamily="34" charset="-122"/>
                <a:ea typeface="Arial Unicode MS" pitchFamily="34" charset="-122"/>
                <a:cs typeface="Arial Unicode MS" pitchFamily="34" charset="-122"/>
              </a:rPr>
              <a:t>resulting(N): -closed(N,X,M),</a:t>
            </a:r>
            <a:r>
              <a:rPr lang="en-US" altLang="zh-CN" sz="2000" dirty="0" err="1">
                <a:solidFill>
                  <a:srgbClr val="0070C0"/>
                </a:solidFill>
                <a:latin typeface="Arial Unicode MS" pitchFamily="34" charset="-122"/>
                <a:ea typeface="Arial Unicode MS" pitchFamily="34" charset="-122"/>
                <a:cs typeface="Arial Unicode MS" pitchFamily="34" charset="-122"/>
              </a:rPr>
              <a:t>asserta</a:t>
            </a:r>
            <a:r>
              <a:rPr lang="en-US" altLang="zh-CN" sz="2000" dirty="0">
                <a:solidFill>
                  <a:srgbClr val="0070C0"/>
                </a:solidFill>
                <a:latin typeface="Arial Unicode MS" pitchFamily="34" charset="-122"/>
                <a:ea typeface="Arial Unicode MS" pitchFamily="34" charset="-122"/>
                <a:cs typeface="Arial Unicode MS" pitchFamily="34" charset="-122"/>
              </a:rPr>
              <a:t>(res(X)),resulting(M</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10000"/>
              </a:lnSpc>
            </a:pPr>
            <a:r>
              <a:rPr lang="en-US" altLang="zh-CN" sz="2000" dirty="0">
                <a:solidFill>
                  <a:srgbClr val="0070C0"/>
                </a:solidFill>
                <a:latin typeface="Arial Unicode MS" pitchFamily="34" charset="-122"/>
                <a:ea typeface="Arial Unicode MS" pitchFamily="34" charset="-122"/>
                <a:cs typeface="Arial Unicode MS" pitchFamily="34" charset="-122"/>
              </a:rPr>
              <a:t>resulting(_): -res(X),write(X),</a:t>
            </a:r>
            <a:r>
              <a:rPr lang="en-US" altLang="zh-CN" sz="2000" dirty="0" err="1">
                <a:solidFill>
                  <a:srgbClr val="0070C0"/>
                </a:solidFill>
                <a:latin typeface="Arial Unicode MS" pitchFamily="34" charset="-122"/>
                <a:ea typeface="Arial Unicode MS" pitchFamily="34" charset="-122"/>
                <a:cs typeface="Arial Unicode MS" pitchFamily="34" charset="-122"/>
              </a:rPr>
              <a:t>nl,fail</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10000"/>
              </a:lnSpc>
            </a:pPr>
            <a:r>
              <a:rPr lang="en-US" altLang="zh-CN" sz="2000" dirty="0">
                <a:solidFill>
                  <a:srgbClr val="0070C0"/>
                </a:solidFill>
                <a:latin typeface="Arial Unicode MS" pitchFamily="34" charset="-122"/>
                <a:ea typeface="Arial Unicode MS" pitchFamily="34" charset="-122"/>
                <a:cs typeface="Arial Unicode MS" pitchFamily="34" charset="-122"/>
              </a:rPr>
              <a:t>resulting(_): </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10000"/>
              </a:lnSpc>
            </a:pPr>
            <a:r>
              <a:rPr lang="en-US" altLang="zh-CN" sz="2000" dirty="0">
                <a:solidFill>
                  <a:srgbClr val="0070C0"/>
                </a:solidFill>
                <a:latin typeface="Arial Unicode MS" pitchFamily="34" charset="-122"/>
                <a:ea typeface="Arial Unicode MS" pitchFamily="34" charset="-122"/>
                <a:cs typeface="Arial Unicode MS" pitchFamily="34" charset="-122"/>
              </a:rPr>
              <a:t>rule(X,Y): -&lt;</a:t>
            </a:r>
            <a:r>
              <a:rPr lang="zh-CN" altLang="en-US" sz="2000" dirty="0">
                <a:solidFill>
                  <a:srgbClr val="0070C0"/>
                </a:solidFill>
                <a:latin typeface="Arial Unicode MS" pitchFamily="34" charset="-122"/>
                <a:ea typeface="Arial Unicode MS" pitchFamily="34" charset="-122"/>
                <a:cs typeface="Arial Unicode MS" pitchFamily="34" charset="-122"/>
              </a:rPr>
              <a:t>问题中的状态转换规则</a:t>
            </a:r>
            <a:r>
              <a:rPr lang="en-US" altLang="zh-CN" sz="2000" dirty="0">
                <a:solidFill>
                  <a:srgbClr val="0070C0"/>
                </a:solidFill>
                <a:latin typeface="Arial Unicode MS" pitchFamily="34" charset="-122"/>
                <a:ea typeface="Arial Unicode MS" pitchFamily="34" charset="-122"/>
                <a:cs typeface="Arial Unicode MS" pitchFamily="34" charset="-122"/>
              </a:rPr>
              <a:t>&gt;. </a:t>
            </a:r>
            <a:r>
              <a:rPr lang="en-US" altLang="zh-CN" sz="2000" dirty="0" smtClean="0">
                <a:solidFill>
                  <a:srgbClr val="0070C0"/>
                </a:solidFill>
                <a:latin typeface="Arial Unicode MS" pitchFamily="34" charset="-122"/>
                <a:ea typeface="Arial Unicode MS" pitchFamily="34" charset="-122"/>
                <a:cs typeface="Arial Unicode MS" pitchFamily="34" charset="-122"/>
              </a:rPr>
              <a:t>%</a:t>
            </a:r>
            <a:r>
              <a:rPr lang="zh-CN" altLang="en-US" sz="2000" dirty="0" smtClean="0">
                <a:solidFill>
                  <a:srgbClr val="0070C0"/>
                </a:solidFill>
                <a:latin typeface="Arial Unicode MS" pitchFamily="34" charset="-122"/>
                <a:ea typeface="Arial Unicode MS" pitchFamily="34" charset="-122"/>
                <a:cs typeface="Arial Unicode MS" pitchFamily="34" charset="-122"/>
              </a:rPr>
              <a:t>例如</a:t>
            </a:r>
            <a:r>
              <a:rPr lang="en-US" altLang="zh-CN" sz="2000" dirty="0" smtClean="0">
                <a:solidFill>
                  <a:srgbClr val="0070C0"/>
                </a:solidFill>
                <a:latin typeface="Arial Unicode MS" pitchFamily="34" charset="-122"/>
                <a:ea typeface="Arial Unicode MS" pitchFamily="34" charset="-122"/>
                <a:cs typeface="Arial Unicode MS" pitchFamily="34" charset="-122"/>
              </a:rPr>
              <a:t>: </a:t>
            </a:r>
            <a:r>
              <a:rPr lang="en-US" altLang="zh-CN" sz="2000" dirty="0">
                <a:solidFill>
                  <a:srgbClr val="0070C0"/>
                </a:solidFill>
                <a:latin typeface="Arial Unicode MS" pitchFamily="34" charset="-122"/>
                <a:ea typeface="Arial Unicode MS" pitchFamily="34" charset="-122"/>
                <a:cs typeface="Arial Unicode MS" pitchFamily="34" charset="-122"/>
              </a:rPr>
              <a:t>rule(X,Y</a:t>
            </a:r>
            <a:r>
              <a:rPr lang="en-US" altLang="zh-CN" sz="2000" dirty="0" smtClean="0">
                <a:solidFill>
                  <a:srgbClr val="0070C0"/>
                </a:solidFill>
                <a:latin typeface="Arial Unicode MS" pitchFamily="34" charset="-122"/>
                <a:ea typeface="Arial Unicode MS" pitchFamily="34" charset="-122"/>
                <a:cs typeface="Arial Unicode MS" pitchFamily="34" charset="-122"/>
              </a:rPr>
              <a:t>):-</a:t>
            </a:r>
            <a:r>
              <a:rPr lang="en-US" altLang="zh-CN" sz="2000" dirty="0">
                <a:solidFill>
                  <a:srgbClr val="0070C0"/>
                </a:solidFill>
                <a:latin typeface="Arial Unicode MS" pitchFamily="34" charset="-122"/>
                <a:ea typeface="Arial Unicode MS" pitchFamily="34" charset="-122"/>
                <a:cs typeface="Arial Unicode MS" pitchFamily="34" charset="-122"/>
              </a:rPr>
              <a:t>road(X,Y).  </a:t>
            </a:r>
          </a:p>
        </p:txBody>
      </p:sp>
    </p:spTree>
  </p:cSld>
  <p:clrMapOvr>
    <a:masterClrMapping/>
  </p:clrMapOvr>
  <p:transition>
    <p:checke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6" name="Text Box 4"/>
          <p:cNvSpPr txBox="1">
            <a:spLocks noChangeArrowheads="1"/>
          </p:cNvSpPr>
          <p:nvPr/>
        </p:nvSpPr>
        <p:spPr bwMode="auto">
          <a:xfrm>
            <a:off x="530528" y="612424"/>
            <a:ext cx="7912172" cy="1052596"/>
          </a:xfrm>
          <a:prstGeom prst="rect">
            <a:avLst/>
          </a:prstGeom>
          <a:noFill/>
          <a:ln w="9525">
            <a:noFill/>
            <a:miter lim="800000"/>
            <a:headEnd/>
            <a:tailEnd/>
          </a:ln>
          <a:effectLst/>
        </p:spPr>
        <p:txBody>
          <a:bodyPr wrap="square">
            <a:spAutoFit/>
          </a:bodyPr>
          <a:lstStyle/>
          <a:p>
            <a:pPr>
              <a:lnSpc>
                <a:spcPct val="130000"/>
              </a:lnSpc>
              <a:spcBef>
                <a:spcPct val="50000"/>
              </a:spcBef>
            </a:pPr>
            <a:r>
              <a:rPr lang="zh-CN" altLang="en-US" b="1" dirty="0">
                <a:latin typeface="宋体" charset="-122"/>
              </a:rPr>
              <a:t>　　</a:t>
            </a:r>
            <a:r>
              <a:rPr lang="zh-CN" altLang="en-US" dirty="0">
                <a:solidFill>
                  <a:srgbClr val="0070C0"/>
                </a:solidFill>
                <a:latin typeface="黑体" pitchFamily="49" charset="-122"/>
                <a:ea typeface="黑体" pitchFamily="49" charset="-122"/>
              </a:rPr>
              <a:t>例 </a:t>
            </a:r>
            <a:r>
              <a:rPr lang="en-US" altLang="zh-CN" dirty="0" smtClean="0">
                <a:solidFill>
                  <a:srgbClr val="0070C0"/>
                </a:solidFill>
                <a:latin typeface="黑体" pitchFamily="49" charset="-122"/>
                <a:ea typeface="黑体" pitchFamily="49" charset="-122"/>
              </a:rPr>
              <a:t>3-9</a:t>
            </a:r>
            <a:r>
              <a:rPr lang="zh-CN" altLang="en-US" dirty="0">
                <a:solidFill>
                  <a:srgbClr val="0070C0"/>
                </a:solidFill>
                <a:latin typeface="宋体" charset="-122"/>
              </a:rPr>
              <a:t>　迷宫问题程序。下面仅给出初始状态、目标状态和状态转换规则集</a:t>
            </a:r>
            <a:r>
              <a:rPr lang="en-US" altLang="zh-CN" dirty="0">
                <a:solidFill>
                  <a:srgbClr val="0070C0"/>
                </a:solidFill>
              </a:rPr>
              <a:t>, </a:t>
            </a:r>
            <a:r>
              <a:rPr lang="zh-CN" altLang="en-US" dirty="0">
                <a:solidFill>
                  <a:srgbClr val="0070C0"/>
                </a:solidFill>
                <a:latin typeface="宋体" charset="-122"/>
              </a:rPr>
              <a:t>程序用例</a:t>
            </a:r>
            <a:r>
              <a:rPr lang="en-US" altLang="zh-CN" dirty="0" smtClean="0">
                <a:solidFill>
                  <a:srgbClr val="0070C0"/>
                </a:solidFill>
              </a:rPr>
              <a:t>3-8</a:t>
            </a:r>
            <a:r>
              <a:rPr lang="zh-CN" altLang="en-US" dirty="0" smtClean="0">
                <a:solidFill>
                  <a:srgbClr val="0070C0"/>
                </a:solidFill>
                <a:latin typeface="宋体" charset="-122"/>
              </a:rPr>
              <a:t>的</a:t>
            </a:r>
            <a:r>
              <a:rPr lang="zh-CN" altLang="en-US" dirty="0">
                <a:solidFill>
                  <a:srgbClr val="0070C0"/>
                </a:solidFill>
                <a:latin typeface="宋体" charset="-122"/>
              </a:rPr>
              <a:t>通用程序。</a:t>
            </a:r>
            <a:r>
              <a:rPr lang="zh-CN" altLang="en-US" dirty="0">
                <a:solidFill>
                  <a:srgbClr val="0070C0"/>
                </a:solidFill>
              </a:rPr>
              <a:t> </a:t>
            </a:r>
          </a:p>
        </p:txBody>
      </p:sp>
      <p:sp>
        <p:nvSpPr>
          <p:cNvPr id="847877" name="Text Box 5"/>
          <p:cNvSpPr txBox="1">
            <a:spLocks noChangeArrowheads="1"/>
          </p:cNvSpPr>
          <p:nvPr/>
        </p:nvSpPr>
        <p:spPr bwMode="auto">
          <a:xfrm>
            <a:off x="599413" y="1600200"/>
            <a:ext cx="7912127" cy="4308872"/>
          </a:xfrm>
          <a:prstGeom prst="rect">
            <a:avLst/>
          </a:prstGeom>
          <a:noFill/>
          <a:ln w="9525">
            <a:noFill/>
            <a:miter lim="800000"/>
            <a:headEnd/>
            <a:tailEnd/>
          </a:ln>
          <a:effectLst/>
        </p:spPr>
        <p:txBody>
          <a:bodyPr wrap="square">
            <a:spAutoFit/>
          </a:bodyPr>
          <a:lstStyle/>
          <a:p>
            <a:pPr>
              <a:lnSpc>
                <a:spcPct val="140000"/>
              </a:lnSpc>
            </a:pPr>
            <a:r>
              <a:rPr lang="en-US" altLang="zh-CN" sz="2000" dirty="0" smtClean="0">
                <a:solidFill>
                  <a:srgbClr val="0070C0"/>
                </a:solidFill>
                <a:latin typeface="Arial Unicode MS" pitchFamily="34" charset="-122"/>
                <a:ea typeface="Arial Unicode MS" pitchFamily="34" charset="-122"/>
                <a:cs typeface="Arial Unicode MS" pitchFamily="34" charset="-122"/>
              </a:rPr>
              <a:t>DOMAINS</a:t>
            </a:r>
            <a:endParaRPr lang="en-US" altLang="zh-CN" sz="2000" dirty="0">
              <a:solidFill>
                <a:srgbClr val="0070C0"/>
              </a:solidFill>
              <a:latin typeface="Arial Unicode MS" pitchFamily="34" charset="-122"/>
              <a:ea typeface="Arial Unicode MS" pitchFamily="34" charset="-122"/>
              <a:cs typeface="Arial Unicode MS" pitchFamily="34" charset="-122"/>
            </a:endParaRPr>
          </a:p>
          <a:p>
            <a:r>
              <a:rPr lang="en-US" altLang="zh-CN" sz="2000" dirty="0">
                <a:solidFill>
                  <a:srgbClr val="0070C0"/>
                </a:solidFill>
                <a:latin typeface="Arial Unicode MS" pitchFamily="34" charset="-122"/>
                <a:ea typeface="Arial Unicode MS" pitchFamily="34" charset="-122"/>
                <a:cs typeface="Arial Unicode MS" pitchFamily="34" charset="-122"/>
              </a:rPr>
              <a:t>     State=symbol </a:t>
            </a:r>
          </a:p>
          <a:p>
            <a:pPr>
              <a:lnSpc>
                <a:spcPct val="150000"/>
              </a:lnSpc>
            </a:pPr>
            <a:r>
              <a:rPr lang="en-US" altLang="zh-CN" sz="2000" dirty="0" smtClean="0">
                <a:solidFill>
                  <a:srgbClr val="0070C0"/>
                </a:solidFill>
                <a:latin typeface="Arial Unicode MS" pitchFamily="34" charset="-122"/>
                <a:ea typeface="Arial Unicode MS" pitchFamily="34" charset="-122"/>
                <a:cs typeface="Arial Unicode MS" pitchFamily="34" charset="-122"/>
              </a:rPr>
              <a:t>CLAUSES</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40000"/>
              </a:lnSpc>
            </a:pPr>
            <a:r>
              <a:rPr lang="en-US" altLang="zh-CN" sz="2000" dirty="0">
                <a:solidFill>
                  <a:srgbClr val="0070C0"/>
                </a:solidFill>
                <a:latin typeface="宋体" charset="-122"/>
              </a:rPr>
              <a:t>    </a:t>
            </a:r>
            <a:r>
              <a:rPr lang="en-US" altLang="zh-CN" sz="2000" dirty="0">
                <a:solidFill>
                  <a:srgbClr val="0070C0"/>
                </a:solidFill>
                <a:latin typeface="Arial Unicode MS" pitchFamily="34" charset="-122"/>
                <a:ea typeface="Arial Unicode MS" pitchFamily="34" charset="-122"/>
                <a:cs typeface="Arial Unicode MS" pitchFamily="34" charset="-122"/>
              </a:rPr>
              <a:t>solve:-search(</a:t>
            </a:r>
            <a:r>
              <a:rPr lang="en-US" altLang="zh-CN" sz="2000" dirty="0" err="1">
                <a:solidFill>
                  <a:srgbClr val="0070C0"/>
                </a:solidFill>
                <a:latin typeface="Arial Unicode MS" pitchFamily="34" charset="-122"/>
                <a:ea typeface="Arial Unicode MS" pitchFamily="34" charset="-122"/>
                <a:cs typeface="Arial Unicode MS" pitchFamily="34" charset="-122"/>
              </a:rPr>
              <a:t>a,e</a:t>
            </a:r>
            <a:r>
              <a:rPr lang="en-US" altLang="zh-CN" sz="2000" dirty="0">
                <a:solidFill>
                  <a:srgbClr val="0070C0"/>
                </a:solidFill>
                <a:latin typeface="Arial Unicode MS" pitchFamily="34" charset="-122"/>
                <a:ea typeface="Arial Unicode MS" pitchFamily="34" charset="-122"/>
                <a:cs typeface="Arial Unicode MS" pitchFamily="34" charset="-122"/>
              </a:rPr>
              <a:t>), result</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40000"/>
              </a:lnSpc>
            </a:pPr>
            <a:r>
              <a:rPr lang="en-US" altLang="zh-CN" sz="2000" dirty="0" smtClean="0">
                <a:solidFill>
                  <a:srgbClr val="0070C0"/>
                </a:solidFill>
                <a:latin typeface="宋体" charset="-122"/>
              </a:rPr>
              <a:t>      /*</a:t>
            </a:r>
            <a:r>
              <a:rPr lang="zh-CN" altLang="en-US" sz="2000" dirty="0">
                <a:solidFill>
                  <a:srgbClr val="0070C0"/>
                </a:solidFill>
                <a:latin typeface="宋体" charset="-122"/>
              </a:rPr>
              <a:t>把该问题的状态转换规则挂接在通用程序的规则上*</a:t>
            </a:r>
            <a:r>
              <a:rPr lang="en-US" altLang="zh-CN" sz="2000" dirty="0" smtClean="0">
                <a:solidFill>
                  <a:srgbClr val="0070C0"/>
                </a:solidFill>
                <a:latin typeface="宋体" charset="-122"/>
              </a:rPr>
              <a:t>/</a:t>
            </a:r>
            <a:endParaRPr lang="en-US" altLang="zh-CN" sz="2000" dirty="0">
              <a:solidFill>
                <a:srgbClr val="0070C0"/>
              </a:solidFill>
              <a:latin typeface="宋体" charset="-122"/>
            </a:endParaRPr>
          </a:p>
          <a:p>
            <a:pPr>
              <a:lnSpc>
                <a:spcPct val="140000"/>
              </a:lnSpc>
            </a:pPr>
            <a:r>
              <a:rPr lang="en-US" altLang="zh-CN" sz="2000" dirty="0">
                <a:solidFill>
                  <a:srgbClr val="0070C0"/>
                </a:solidFill>
                <a:latin typeface="宋体" charset="-122"/>
              </a:rPr>
              <a:t>   </a:t>
            </a:r>
            <a:r>
              <a:rPr lang="en-US" altLang="zh-CN" sz="2000" dirty="0">
                <a:solidFill>
                  <a:srgbClr val="0070C0"/>
                </a:solidFill>
                <a:latin typeface="Arial Unicode MS" pitchFamily="34" charset="-122"/>
                <a:ea typeface="Arial Unicode MS" pitchFamily="34" charset="-122"/>
                <a:cs typeface="Arial Unicode MS" pitchFamily="34" charset="-122"/>
              </a:rPr>
              <a:t>rule(X,Y): -road(X,Y). </a:t>
            </a:r>
          </a:p>
          <a:p>
            <a:pPr>
              <a:lnSpc>
                <a:spcPct val="140000"/>
              </a:lnSpc>
            </a:pPr>
            <a:r>
              <a:rPr lang="en-US" altLang="zh-CN" sz="2000" dirty="0">
                <a:solidFill>
                  <a:srgbClr val="0070C0"/>
                </a:solidFill>
                <a:latin typeface="宋体" charset="-122"/>
              </a:rPr>
              <a:t>/* </a:t>
            </a:r>
            <a:r>
              <a:rPr lang="zh-CN" altLang="en-US" sz="2000" dirty="0">
                <a:solidFill>
                  <a:srgbClr val="0070C0"/>
                </a:solidFill>
                <a:latin typeface="宋体" charset="-122"/>
              </a:rPr>
              <a:t>下面是该问题的状态</a:t>
            </a:r>
            <a:r>
              <a:rPr lang="zh-CN" altLang="en-US" sz="2000" dirty="0" smtClean="0">
                <a:solidFill>
                  <a:srgbClr val="0070C0"/>
                </a:solidFill>
                <a:latin typeface="宋体" charset="-122"/>
              </a:rPr>
              <a:t>转换规则集</a:t>
            </a:r>
            <a:r>
              <a:rPr lang="en-US" altLang="zh-CN" sz="2000" dirty="0" smtClean="0">
                <a:solidFill>
                  <a:srgbClr val="0070C0"/>
                </a:solidFill>
                <a:latin typeface="宋体" charset="-122"/>
              </a:rPr>
              <a:t>(</a:t>
            </a:r>
            <a:r>
              <a:rPr lang="zh-CN" altLang="en-US" sz="2000" dirty="0">
                <a:solidFill>
                  <a:srgbClr val="0070C0"/>
                </a:solidFill>
                <a:latin typeface="宋体" charset="-122"/>
              </a:rPr>
              <a:t>其实也就是迷宫图</a:t>
            </a:r>
            <a:r>
              <a:rPr lang="en-US" altLang="zh-CN" sz="2000" dirty="0" smtClean="0">
                <a:solidFill>
                  <a:srgbClr val="0070C0"/>
                </a:solidFill>
                <a:latin typeface="宋体" charset="-122"/>
              </a:rPr>
              <a:t>), </a:t>
            </a:r>
            <a:r>
              <a:rPr lang="zh-CN" altLang="en-US" sz="2000" dirty="0">
                <a:solidFill>
                  <a:srgbClr val="0070C0"/>
                </a:solidFill>
                <a:latin typeface="宋体" charset="-122"/>
              </a:rPr>
              <a:t>需并入</a:t>
            </a:r>
            <a:r>
              <a:rPr lang="zh-CN" altLang="en-US" sz="2000" dirty="0" smtClean="0">
                <a:solidFill>
                  <a:srgbClr val="0070C0"/>
                </a:solidFill>
                <a:latin typeface="宋体" charset="-122"/>
              </a:rPr>
              <a:t>通用程序之后 </a:t>
            </a:r>
            <a:r>
              <a:rPr lang="zh-CN" altLang="en-US" sz="2000" dirty="0">
                <a:solidFill>
                  <a:srgbClr val="0070C0"/>
                </a:solidFill>
                <a:latin typeface="宋体" charset="-122"/>
              </a:rPr>
              <a:t>*</a:t>
            </a:r>
            <a:r>
              <a:rPr lang="en-US" altLang="zh-CN" sz="2000" dirty="0" smtClean="0">
                <a:solidFill>
                  <a:srgbClr val="0070C0"/>
                </a:solidFill>
                <a:latin typeface="宋体" charset="-122"/>
              </a:rPr>
              <a:t>/</a:t>
            </a:r>
            <a:endParaRPr lang="en-US" altLang="zh-CN" sz="2000" dirty="0">
              <a:solidFill>
                <a:srgbClr val="0070C0"/>
              </a:solidFill>
              <a:latin typeface="宋体" charset="-122"/>
            </a:endParaRPr>
          </a:p>
          <a:p>
            <a:pPr>
              <a:lnSpc>
                <a:spcPct val="140000"/>
              </a:lnSpc>
            </a:pPr>
            <a:r>
              <a:rPr lang="en-US" altLang="zh-CN" sz="2000" dirty="0" smtClean="0">
                <a:solidFill>
                  <a:srgbClr val="0070C0"/>
                </a:solidFill>
                <a:latin typeface="Arial Unicode MS" pitchFamily="34" charset="-122"/>
                <a:ea typeface="Arial Unicode MS" pitchFamily="34" charset="-122"/>
                <a:cs typeface="Arial Unicode MS" pitchFamily="34" charset="-122"/>
              </a:rPr>
              <a:t>    road(</a:t>
            </a:r>
            <a:r>
              <a:rPr lang="en-US" altLang="zh-CN" sz="2000" dirty="0" err="1" smtClean="0">
                <a:solidFill>
                  <a:srgbClr val="0070C0"/>
                </a:solidFill>
                <a:latin typeface="Arial Unicode MS" pitchFamily="34" charset="-122"/>
                <a:ea typeface="Arial Unicode MS" pitchFamily="34" charset="-122"/>
                <a:cs typeface="Arial Unicode MS" pitchFamily="34" charset="-122"/>
              </a:rPr>
              <a:t>a,b</a:t>
            </a:r>
            <a:r>
              <a:rPr lang="en-US" altLang="zh-CN" sz="2000" dirty="0">
                <a:solidFill>
                  <a:srgbClr val="0070C0"/>
                </a:solidFill>
                <a:latin typeface="Arial Unicode MS" pitchFamily="34" charset="-122"/>
                <a:ea typeface="Arial Unicode MS" pitchFamily="34" charset="-122"/>
                <a:cs typeface="Arial Unicode MS" pitchFamily="34" charset="-122"/>
              </a:rPr>
              <a:t>). road(</a:t>
            </a:r>
            <a:r>
              <a:rPr lang="en-US" altLang="zh-CN" sz="2000" dirty="0" err="1">
                <a:solidFill>
                  <a:srgbClr val="0070C0"/>
                </a:solidFill>
                <a:latin typeface="Arial Unicode MS" pitchFamily="34" charset="-122"/>
                <a:ea typeface="Arial Unicode MS" pitchFamily="34" charset="-122"/>
                <a:cs typeface="Arial Unicode MS" pitchFamily="34" charset="-122"/>
              </a:rPr>
              <a:t>a,c</a:t>
            </a:r>
            <a:r>
              <a:rPr lang="en-US" altLang="zh-CN" sz="2000" dirty="0">
                <a:solidFill>
                  <a:srgbClr val="0070C0"/>
                </a:solidFill>
                <a:latin typeface="Arial Unicode MS" pitchFamily="34" charset="-122"/>
                <a:ea typeface="Arial Unicode MS" pitchFamily="34" charset="-122"/>
                <a:cs typeface="Arial Unicode MS" pitchFamily="34" charset="-122"/>
              </a:rPr>
              <a:t>). road(</a:t>
            </a:r>
            <a:r>
              <a:rPr lang="en-US" altLang="zh-CN" sz="2000" dirty="0" err="1">
                <a:solidFill>
                  <a:srgbClr val="0070C0"/>
                </a:solidFill>
                <a:latin typeface="Arial Unicode MS" pitchFamily="34" charset="-122"/>
                <a:ea typeface="Arial Unicode MS" pitchFamily="34" charset="-122"/>
                <a:cs typeface="Arial Unicode MS" pitchFamily="34" charset="-122"/>
              </a:rPr>
              <a:t>b,f</a:t>
            </a:r>
            <a:r>
              <a:rPr lang="en-US" altLang="zh-CN" sz="2000" dirty="0">
                <a:solidFill>
                  <a:srgbClr val="0070C0"/>
                </a:solidFill>
                <a:latin typeface="Arial Unicode MS" pitchFamily="34" charset="-122"/>
                <a:ea typeface="Arial Unicode MS" pitchFamily="34" charset="-122"/>
                <a:cs typeface="Arial Unicode MS" pitchFamily="34" charset="-122"/>
              </a:rPr>
              <a:t>). road(</a:t>
            </a:r>
            <a:r>
              <a:rPr lang="en-US" altLang="zh-CN" sz="2000" dirty="0" err="1">
                <a:solidFill>
                  <a:srgbClr val="0070C0"/>
                </a:solidFill>
                <a:latin typeface="Arial Unicode MS" pitchFamily="34" charset="-122"/>
                <a:ea typeface="Arial Unicode MS" pitchFamily="34" charset="-122"/>
                <a:cs typeface="Arial Unicode MS" pitchFamily="34" charset="-122"/>
              </a:rPr>
              <a:t>f,g</a:t>
            </a:r>
            <a:r>
              <a:rPr lang="en-US" altLang="zh-CN" sz="2000" dirty="0">
                <a:solidFill>
                  <a:srgbClr val="0070C0"/>
                </a:solidFill>
                <a:latin typeface="Arial Unicode MS" pitchFamily="34" charset="-122"/>
                <a:ea typeface="Arial Unicode MS" pitchFamily="34" charset="-122"/>
                <a:cs typeface="Arial Unicode MS" pitchFamily="34" charset="-122"/>
              </a:rPr>
              <a:t>).road(</a:t>
            </a:r>
            <a:r>
              <a:rPr lang="en-US" altLang="zh-CN" sz="2000" dirty="0" err="1">
                <a:solidFill>
                  <a:srgbClr val="0070C0"/>
                </a:solidFill>
                <a:latin typeface="Arial Unicode MS" pitchFamily="34" charset="-122"/>
                <a:ea typeface="Arial Unicode MS" pitchFamily="34" charset="-122"/>
                <a:cs typeface="Arial Unicode MS" pitchFamily="34" charset="-122"/>
              </a:rPr>
              <a:t>f,ff</a:t>
            </a:r>
            <a:r>
              <a:rPr lang="en-US" altLang="zh-CN" sz="2000" dirty="0">
                <a:solidFill>
                  <a:srgbClr val="0070C0"/>
                </a:solidFill>
                <a:latin typeface="Arial Unicode MS" pitchFamily="34" charset="-122"/>
                <a:ea typeface="Arial Unicode MS" pitchFamily="34" charset="-122"/>
                <a:cs typeface="Arial Unicode MS" pitchFamily="34" charset="-122"/>
              </a:rPr>
              <a:t>).road(</a:t>
            </a:r>
            <a:r>
              <a:rPr lang="en-US" altLang="zh-CN" sz="2000" dirty="0" err="1">
                <a:solidFill>
                  <a:srgbClr val="0070C0"/>
                </a:solidFill>
                <a:latin typeface="Arial Unicode MS" pitchFamily="34" charset="-122"/>
                <a:ea typeface="Arial Unicode MS" pitchFamily="34" charset="-122"/>
                <a:cs typeface="Arial Unicode MS" pitchFamily="34" charset="-122"/>
              </a:rPr>
              <a:t>g,h</a:t>
            </a:r>
            <a:r>
              <a:rPr lang="en-US" altLang="zh-CN" sz="2000" dirty="0">
                <a:solidFill>
                  <a:srgbClr val="0070C0"/>
                </a:solidFill>
                <a:latin typeface="Arial Unicode MS" pitchFamily="34" charset="-122"/>
                <a:ea typeface="Arial Unicode MS" pitchFamily="34" charset="-122"/>
                <a:cs typeface="Arial Unicode MS" pitchFamily="34" charset="-122"/>
              </a:rPr>
              <a:t>).</a:t>
            </a:r>
          </a:p>
          <a:p>
            <a:pPr>
              <a:lnSpc>
                <a:spcPct val="140000"/>
              </a:lnSpc>
            </a:pPr>
            <a:r>
              <a:rPr lang="en-US" altLang="zh-CN" sz="2000" dirty="0" smtClean="0">
                <a:solidFill>
                  <a:srgbClr val="0070C0"/>
                </a:solidFill>
                <a:latin typeface="Arial Unicode MS" pitchFamily="34" charset="-122"/>
                <a:ea typeface="Arial Unicode MS" pitchFamily="34" charset="-122"/>
                <a:cs typeface="Arial Unicode MS" pitchFamily="34" charset="-122"/>
              </a:rPr>
              <a:t>    road(</a:t>
            </a:r>
            <a:r>
              <a:rPr lang="en-US" altLang="zh-CN" sz="2000" dirty="0" err="1" smtClean="0">
                <a:solidFill>
                  <a:srgbClr val="0070C0"/>
                </a:solidFill>
                <a:latin typeface="Arial Unicode MS" pitchFamily="34" charset="-122"/>
                <a:ea typeface="Arial Unicode MS" pitchFamily="34" charset="-122"/>
                <a:cs typeface="Arial Unicode MS" pitchFamily="34" charset="-122"/>
              </a:rPr>
              <a:t>g,i</a:t>
            </a:r>
            <a:r>
              <a:rPr lang="en-US" altLang="zh-CN" sz="2000" dirty="0">
                <a:solidFill>
                  <a:srgbClr val="0070C0"/>
                </a:solidFill>
                <a:latin typeface="Arial Unicode MS" pitchFamily="34" charset="-122"/>
                <a:ea typeface="Arial Unicode MS" pitchFamily="34" charset="-122"/>
                <a:cs typeface="Arial Unicode MS" pitchFamily="34" charset="-122"/>
              </a:rPr>
              <a:t>).  road(</a:t>
            </a:r>
            <a:r>
              <a:rPr lang="en-US" altLang="zh-CN" sz="2000" dirty="0" err="1">
                <a:solidFill>
                  <a:srgbClr val="0070C0"/>
                </a:solidFill>
                <a:latin typeface="Arial Unicode MS" pitchFamily="34" charset="-122"/>
                <a:ea typeface="Arial Unicode MS" pitchFamily="34" charset="-122"/>
                <a:cs typeface="Arial Unicode MS" pitchFamily="34" charset="-122"/>
              </a:rPr>
              <a:t>b,d</a:t>
            </a:r>
            <a:r>
              <a:rPr lang="en-US" altLang="zh-CN" sz="2000" dirty="0">
                <a:solidFill>
                  <a:srgbClr val="0070C0"/>
                </a:solidFill>
                <a:latin typeface="Arial Unicode MS" pitchFamily="34" charset="-122"/>
                <a:ea typeface="Arial Unicode MS" pitchFamily="34" charset="-122"/>
                <a:cs typeface="Arial Unicode MS" pitchFamily="34" charset="-122"/>
              </a:rPr>
              <a:t>).  road(</a:t>
            </a:r>
            <a:r>
              <a:rPr lang="en-US" altLang="zh-CN" sz="2000" dirty="0" err="1">
                <a:solidFill>
                  <a:srgbClr val="0070C0"/>
                </a:solidFill>
                <a:latin typeface="Arial Unicode MS" pitchFamily="34" charset="-122"/>
                <a:ea typeface="Arial Unicode MS" pitchFamily="34" charset="-122"/>
                <a:cs typeface="Arial Unicode MS" pitchFamily="34" charset="-122"/>
              </a:rPr>
              <a:t>c,d</a:t>
            </a:r>
            <a:r>
              <a:rPr lang="en-US" altLang="zh-CN" sz="2000" dirty="0">
                <a:solidFill>
                  <a:srgbClr val="0070C0"/>
                </a:solidFill>
                <a:latin typeface="Arial Unicode MS" pitchFamily="34" charset="-122"/>
                <a:ea typeface="Arial Unicode MS" pitchFamily="34" charset="-122"/>
                <a:cs typeface="Arial Unicode MS" pitchFamily="34" charset="-122"/>
              </a:rPr>
              <a:t>).  road(</a:t>
            </a:r>
            <a:r>
              <a:rPr lang="en-US" altLang="zh-CN" sz="2000" dirty="0" err="1">
                <a:solidFill>
                  <a:srgbClr val="0070C0"/>
                </a:solidFill>
                <a:latin typeface="Arial Unicode MS" pitchFamily="34" charset="-122"/>
                <a:ea typeface="Arial Unicode MS" pitchFamily="34" charset="-122"/>
                <a:cs typeface="Arial Unicode MS" pitchFamily="34" charset="-122"/>
              </a:rPr>
              <a:t>d,e</a:t>
            </a:r>
            <a:r>
              <a:rPr lang="en-US" altLang="zh-CN" sz="2000" dirty="0">
                <a:solidFill>
                  <a:srgbClr val="0070C0"/>
                </a:solidFill>
                <a:latin typeface="Arial Unicode MS" pitchFamily="34" charset="-122"/>
                <a:ea typeface="Arial Unicode MS" pitchFamily="34" charset="-122"/>
                <a:cs typeface="Arial Unicode MS" pitchFamily="34" charset="-122"/>
              </a:rPr>
              <a:t>).  road(</a:t>
            </a:r>
            <a:r>
              <a:rPr lang="en-US" altLang="zh-CN" sz="2000" dirty="0" err="1">
                <a:solidFill>
                  <a:srgbClr val="0070C0"/>
                </a:solidFill>
                <a:latin typeface="Arial Unicode MS" pitchFamily="34" charset="-122"/>
                <a:ea typeface="Arial Unicode MS" pitchFamily="34" charset="-122"/>
                <a:cs typeface="Arial Unicode MS" pitchFamily="34" charset="-122"/>
              </a:rPr>
              <a:t>e,b</a:t>
            </a:r>
            <a:r>
              <a:rPr lang="en-US" altLang="zh-CN" sz="2000" dirty="0">
                <a:solidFill>
                  <a:srgbClr val="0070C0"/>
                </a:solidFill>
                <a:latin typeface="Arial Unicode MS" pitchFamily="34" charset="-122"/>
                <a:ea typeface="Arial Unicode MS" pitchFamily="34" charset="-122"/>
                <a:cs typeface="Arial Unicode MS" pitchFamily="34" charset="-122"/>
              </a:rPr>
              <a:t>). </a:t>
            </a:r>
          </a:p>
        </p:txBody>
      </p:sp>
    </p:spTree>
  </p:cSld>
  <p:clrMapOvr>
    <a:masterClrMapping/>
  </p:clrMapOvr>
  <p:transition>
    <p:check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6" name="Text Box 4"/>
          <p:cNvSpPr txBox="1">
            <a:spLocks noChangeArrowheads="1"/>
          </p:cNvSpPr>
          <p:nvPr/>
        </p:nvSpPr>
        <p:spPr bwMode="auto">
          <a:xfrm>
            <a:off x="642910" y="609600"/>
            <a:ext cx="7715304" cy="5499967"/>
          </a:xfrm>
          <a:prstGeom prst="rect">
            <a:avLst/>
          </a:prstGeom>
          <a:noFill/>
          <a:ln w="9525">
            <a:noFill/>
            <a:miter lim="800000"/>
            <a:headEnd/>
            <a:tailEnd/>
          </a:ln>
          <a:effectLst/>
        </p:spPr>
        <p:txBody>
          <a:bodyPr wrap="square">
            <a:spAutoFit/>
          </a:bodyPr>
          <a:lstStyle/>
          <a:p>
            <a:pPr algn="just">
              <a:lnSpc>
                <a:spcPct val="140000"/>
              </a:lnSpc>
              <a:spcBef>
                <a:spcPct val="50000"/>
              </a:spcBef>
            </a:pPr>
            <a:r>
              <a:rPr lang="en-US" altLang="zh-CN" sz="2800" dirty="0" smtClean="0">
                <a:solidFill>
                  <a:srgbClr val="0070C0"/>
                </a:solidFill>
                <a:latin typeface="黑体" pitchFamily="2" charset="-122"/>
                <a:ea typeface="黑体" pitchFamily="2" charset="-122"/>
              </a:rPr>
              <a:t> </a:t>
            </a:r>
            <a:r>
              <a:rPr lang="en-US" altLang="zh-CN" dirty="0" smtClean="0">
                <a:solidFill>
                  <a:srgbClr val="0070C0"/>
                </a:solidFill>
                <a:latin typeface="黑体" pitchFamily="2" charset="-122"/>
                <a:ea typeface="黑体" pitchFamily="2" charset="-122"/>
              </a:rPr>
              <a:t>3.1.2 </a:t>
            </a:r>
            <a:r>
              <a:rPr lang="zh-CN" altLang="en-US" dirty="0">
                <a:solidFill>
                  <a:srgbClr val="0070C0"/>
                </a:solidFill>
                <a:latin typeface="黑体" pitchFamily="2" charset="-122"/>
                <a:ea typeface="黑体" pitchFamily="2" charset="-122"/>
              </a:rPr>
              <a:t>状态图搜索</a:t>
            </a:r>
          </a:p>
          <a:p>
            <a:pPr algn="just">
              <a:lnSpc>
                <a:spcPct val="140000"/>
              </a:lnSpc>
              <a:spcBef>
                <a:spcPts val="0"/>
              </a:spcBef>
            </a:pPr>
            <a:r>
              <a:rPr lang="zh-CN" altLang="en-US" b="1" dirty="0">
                <a:latin typeface="宋体" charset="-122"/>
              </a:rPr>
              <a:t>　</a:t>
            </a:r>
            <a:r>
              <a:rPr lang="en-US" altLang="zh-CN" b="1" dirty="0" smtClean="0">
                <a:solidFill>
                  <a:srgbClr val="0070C0"/>
                </a:solidFill>
                <a:latin typeface="楷体" pitchFamily="49" charset="-122"/>
                <a:ea typeface="楷体" pitchFamily="49" charset="-122"/>
              </a:rPr>
              <a:t>1</a:t>
            </a:r>
            <a:r>
              <a:rPr lang="en-US" altLang="zh-CN" b="1" dirty="0">
                <a:solidFill>
                  <a:srgbClr val="0070C0"/>
                </a:solidFill>
                <a:latin typeface="楷体" pitchFamily="49" charset="-122"/>
                <a:ea typeface="楷体" pitchFamily="49" charset="-122"/>
              </a:rPr>
              <a:t>. </a:t>
            </a:r>
            <a:r>
              <a:rPr lang="zh-CN" altLang="en-US" b="1" dirty="0">
                <a:solidFill>
                  <a:srgbClr val="0070C0"/>
                </a:solidFill>
                <a:latin typeface="楷体" pitchFamily="49" charset="-122"/>
                <a:ea typeface="楷体" pitchFamily="49" charset="-122"/>
              </a:rPr>
              <a:t>搜索</a:t>
            </a:r>
            <a:r>
              <a:rPr lang="zh-CN" altLang="en-US" b="1" dirty="0" smtClean="0">
                <a:solidFill>
                  <a:srgbClr val="0070C0"/>
                </a:solidFill>
                <a:latin typeface="楷体" pitchFamily="49" charset="-122"/>
                <a:ea typeface="楷体" pitchFamily="49" charset="-122"/>
              </a:rPr>
              <a:t>方式</a:t>
            </a:r>
            <a:endParaRPr lang="zh-CN" altLang="en-US" b="1" dirty="0">
              <a:solidFill>
                <a:srgbClr val="0070C0"/>
              </a:solidFill>
              <a:latin typeface="楷体" pitchFamily="49" charset="-122"/>
              <a:ea typeface="楷体" pitchFamily="49" charset="-122"/>
            </a:endParaRPr>
          </a:p>
          <a:p>
            <a:pPr algn="just">
              <a:lnSpc>
                <a:spcPts val="3200"/>
              </a:lnSpc>
            </a:pPr>
            <a:r>
              <a:rPr lang="zh-CN" altLang="en-US" sz="2300" dirty="0">
                <a:latin typeface="宋体" charset="-122"/>
              </a:rPr>
              <a:t>　</a:t>
            </a:r>
            <a:r>
              <a:rPr lang="zh-CN" altLang="en-US" sz="2300" dirty="0" smtClean="0">
                <a:latin typeface="宋体" charset="-122"/>
              </a:rPr>
              <a:t> </a:t>
            </a:r>
            <a:r>
              <a:rPr lang="zh-CN" altLang="en-US" sz="2300" dirty="0" smtClean="0">
                <a:solidFill>
                  <a:srgbClr val="FF0000"/>
                </a:solidFill>
                <a:sym typeface="Symbol"/>
              </a:rPr>
              <a:t></a:t>
            </a:r>
            <a:r>
              <a:rPr lang="zh-CN" altLang="en-US" sz="2300" dirty="0" smtClean="0">
                <a:solidFill>
                  <a:srgbClr val="FF0000"/>
                </a:solidFill>
              </a:rPr>
              <a:t> </a:t>
            </a:r>
            <a:r>
              <a:rPr lang="zh-CN" altLang="en-US" sz="2300" dirty="0" smtClean="0">
                <a:solidFill>
                  <a:srgbClr val="0070C0"/>
                </a:solidFill>
                <a:latin typeface="方正姚体" pitchFamily="2" charset="-122"/>
                <a:ea typeface="方正姚体" pitchFamily="2" charset="-122"/>
              </a:rPr>
              <a:t>树</a:t>
            </a:r>
            <a:r>
              <a:rPr lang="zh-CN" altLang="en-US" sz="2300" dirty="0">
                <a:solidFill>
                  <a:srgbClr val="0070C0"/>
                </a:solidFill>
                <a:latin typeface="方正姚体" pitchFamily="2" charset="-122"/>
                <a:ea typeface="方正姚体" pitchFamily="2" charset="-122"/>
              </a:rPr>
              <a:t>式</a:t>
            </a:r>
            <a:r>
              <a:rPr lang="zh-CN" altLang="en-US" sz="2300" dirty="0" smtClean="0">
                <a:solidFill>
                  <a:srgbClr val="0070C0"/>
                </a:solidFill>
                <a:latin typeface="方正姚体" pitchFamily="2" charset="-122"/>
                <a:ea typeface="方正姚体" pitchFamily="2" charset="-122"/>
              </a:rPr>
              <a:t>搜索 </a:t>
            </a:r>
            <a:r>
              <a:rPr lang="zh-CN" altLang="en-US" sz="2300" dirty="0" smtClean="0">
                <a:solidFill>
                  <a:srgbClr val="0070C0"/>
                </a:solidFill>
              </a:rPr>
              <a:t>形象地讲就是以“画树”的方式进行搜索。即从树根（初始节点）出发，一笔一笔地描出一棵树来。准确地讲，树式搜索就是在搜索过程中记录所经过的所有节点和边。所以，树式搜索所记录的轨迹始终是一棵“树”，这棵树也就是搜索过程中所产生的搜索树。</a:t>
            </a:r>
            <a:endParaRPr lang="zh-CN" altLang="en-US" dirty="0">
              <a:solidFill>
                <a:srgbClr val="0070C0"/>
              </a:solidFill>
              <a:latin typeface="宋体" charset="-122"/>
            </a:endParaRPr>
          </a:p>
          <a:p>
            <a:pPr algn="just">
              <a:lnSpc>
                <a:spcPts val="3200"/>
              </a:lnSpc>
              <a:spcBef>
                <a:spcPts val="600"/>
              </a:spcBef>
            </a:pPr>
            <a:r>
              <a:rPr lang="zh-CN" altLang="en-US" dirty="0">
                <a:latin typeface="宋体" charset="-122"/>
              </a:rPr>
              <a:t>  </a:t>
            </a:r>
            <a:r>
              <a:rPr lang="zh-CN" altLang="en-US" dirty="0" smtClean="0">
                <a:latin typeface="宋体" charset="-122"/>
              </a:rPr>
              <a:t> </a:t>
            </a:r>
            <a:r>
              <a:rPr lang="zh-CN" altLang="en-US" sz="2300" dirty="0" smtClean="0">
                <a:solidFill>
                  <a:srgbClr val="FF0000"/>
                </a:solidFill>
                <a:sym typeface="Symbol"/>
              </a:rPr>
              <a:t></a:t>
            </a:r>
            <a:r>
              <a:rPr lang="zh-CN" altLang="en-US" sz="2300" dirty="0" smtClean="0">
                <a:solidFill>
                  <a:srgbClr val="0070C0"/>
                </a:solidFill>
                <a:latin typeface="方正姚体" pitchFamily="2" charset="-122"/>
                <a:ea typeface="方正姚体" pitchFamily="2" charset="-122"/>
              </a:rPr>
              <a:t>线式搜索 </a:t>
            </a:r>
            <a:r>
              <a:rPr lang="zh-CN" altLang="en-US" sz="2300" dirty="0" smtClean="0">
                <a:solidFill>
                  <a:srgbClr val="0070C0"/>
                </a:solidFill>
              </a:rPr>
              <a:t>形象地讲就是以“画线”的方式进行搜索。准确地讲，线式搜索在搜索过程中只记录那些当前认为是处在所找路径上的节点和边。所以，线式搜索所记录的轨迹始终是一条“线”（折线）。</a:t>
            </a:r>
          </a:p>
          <a:p>
            <a:pPr algn="just">
              <a:lnSpc>
                <a:spcPct val="140000"/>
              </a:lnSpc>
            </a:pPr>
            <a:r>
              <a:rPr lang="zh-CN" altLang="en-US" b="1" dirty="0" smtClean="0">
                <a:latin typeface="楷体" pitchFamily="49" charset="-122"/>
                <a:ea typeface="楷体" pitchFamily="49" charset="-122"/>
              </a:rPr>
              <a:t>   </a:t>
            </a:r>
            <a:r>
              <a:rPr lang="zh-CN" altLang="en-US" dirty="0" smtClean="0">
                <a:latin typeface="宋体" charset="-122"/>
              </a:rPr>
              <a:t>    </a:t>
            </a:r>
            <a:endParaRPr lang="zh-CN" altLang="en-US" dirty="0">
              <a:latin typeface="宋体" charset="-122"/>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63556">
                                            <p:txEl>
                                              <p:pRg st="0" end="0"/>
                                            </p:txEl>
                                          </p:spTgt>
                                        </p:tgtEl>
                                        <p:attrNameLst>
                                          <p:attrName>style.visibility</p:attrName>
                                        </p:attrNameLst>
                                      </p:cBhvr>
                                      <p:to>
                                        <p:strVal val="visible"/>
                                      </p:to>
                                    </p:set>
                                    <p:animEffect transition="in" filter="blinds(horizontal)">
                                      <p:cBhvr>
                                        <p:cTn id="7" dur="500"/>
                                        <p:tgtEl>
                                          <p:spTgt spid="6635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63556">
                                            <p:txEl>
                                              <p:pRg st="1" end="1"/>
                                            </p:txEl>
                                          </p:spTgt>
                                        </p:tgtEl>
                                        <p:attrNameLst>
                                          <p:attrName>style.visibility</p:attrName>
                                        </p:attrNameLst>
                                      </p:cBhvr>
                                      <p:to>
                                        <p:strVal val="visible"/>
                                      </p:to>
                                    </p:set>
                                    <p:anim calcmode="lin" valueType="num">
                                      <p:cBhvr additive="base">
                                        <p:cTn id="12" dur="500" fill="hold"/>
                                        <p:tgtEl>
                                          <p:spTgt spid="66355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6355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663556">
                                            <p:txEl>
                                              <p:pRg st="2" end="2"/>
                                            </p:txEl>
                                          </p:spTgt>
                                        </p:tgtEl>
                                        <p:attrNameLst>
                                          <p:attrName>style.visibility</p:attrName>
                                        </p:attrNameLst>
                                      </p:cBhvr>
                                      <p:to>
                                        <p:strVal val="visible"/>
                                      </p:to>
                                    </p:set>
                                    <p:animEffect transition="in" filter="blinds(horizontal)">
                                      <p:cBhvr>
                                        <p:cTn id="18" dur="500"/>
                                        <p:tgtEl>
                                          <p:spTgt spid="66355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663556">
                                            <p:txEl>
                                              <p:pRg st="3" end="3"/>
                                            </p:txEl>
                                          </p:spTgt>
                                        </p:tgtEl>
                                        <p:attrNameLst>
                                          <p:attrName>style.visibility</p:attrName>
                                        </p:attrNameLst>
                                      </p:cBhvr>
                                      <p:to>
                                        <p:strVal val="visible"/>
                                      </p:to>
                                    </p:set>
                                    <p:animEffect transition="in" filter="checkerboard(across)">
                                      <p:cBhvr>
                                        <p:cTn id="23" dur="500"/>
                                        <p:tgtEl>
                                          <p:spTgt spid="66355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2" name="Text Box 4"/>
          <p:cNvSpPr txBox="1">
            <a:spLocks noChangeArrowheads="1"/>
          </p:cNvSpPr>
          <p:nvPr/>
        </p:nvSpPr>
        <p:spPr bwMode="auto">
          <a:xfrm>
            <a:off x="500034" y="680664"/>
            <a:ext cx="7858180" cy="936347"/>
          </a:xfrm>
          <a:prstGeom prst="rect">
            <a:avLst/>
          </a:prstGeom>
          <a:noFill/>
          <a:ln w="9525">
            <a:noFill/>
            <a:miter lim="800000"/>
            <a:headEnd/>
            <a:tailEnd/>
          </a:ln>
          <a:effectLst/>
        </p:spPr>
        <p:txBody>
          <a:bodyPr wrap="square">
            <a:spAutoFit/>
          </a:bodyPr>
          <a:lstStyle/>
          <a:p>
            <a:pPr algn="just">
              <a:lnSpc>
                <a:spcPct val="120000"/>
              </a:lnSpc>
              <a:spcBef>
                <a:spcPct val="50000"/>
              </a:spcBef>
            </a:pPr>
            <a:r>
              <a:rPr lang="zh-CN" altLang="en-US" dirty="0">
                <a:latin typeface="宋体" charset="-122"/>
              </a:rPr>
              <a:t>　　</a:t>
            </a:r>
            <a:r>
              <a:rPr lang="zh-CN" altLang="en-US" dirty="0">
                <a:solidFill>
                  <a:srgbClr val="0070C0"/>
                </a:solidFill>
                <a:latin typeface="黑体" pitchFamily="49" charset="-122"/>
                <a:ea typeface="黑体" pitchFamily="49" charset="-122"/>
              </a:rPr>
              <a:t>例</a:t>
            </a:r>
            <a:r>
              <a:rPr lang="zh-CN" altLang="en-US" b="1" dirty="0">
                <a:solidFill>
                  <a:srgbClr val="0070C0"/>
                </a:solidFill>
                <a:latin typeface="宋体" charset="-122"/>
              </a:rPr>
              <a:t> </a:t>
            </a:r>
            <a:r>
              <a:rPr lang="en-US" altLang="zh-CN" b="1" dirty="0" smtClean="0">
                <a:solidFill>
                  <a:srgbClr val="0070C0"/>
                </a:solidFill>
                <a:latin typeface="宋体" charset="-122"/>
              </a:rPr>
              <a:t>3-10</a:t>
            </a:r>
            <a:r>
              <a:rPr lang="en-US" altLang="zh-CN" dirty="0" smtClean="0">
                <a:solidFill>
                  <a:srgbClr val="0070C0"/>
                </a:solidFill>
                <a:latin typeface="宋体" charset="-122"/>
              </a:rPr>
              <a:t> </a:t>
            </a:r>
            <a:r>
              <a:rPr lang="zh-CN" altLang="en-US" dirty="0">
                <a:solidFill>
                  <a:srgbClr val="0070C0"/>
                </a:solidFill>
                <a:latin typeface="宋体" charset="-122"/>
              </a:rPr>
              <a:t>八数码问题程序</a:t>
            </a:r>
            <a:r>
              <a:rPr lang="zh-CN" altLang="en-US" dirty="0" smtClean="0">
                <a:solidFill>
                  <a:srgbClr val="0070C0"/>
                </a:solidFill>
                <a:latin typeface="宋体" charset="-122"/>
              </a:rPr>
              <a:t>。把</a:t>
            </a:r>
            <a:r>
              <a:rPr lang="zh-CN" altLang="en-US" dirty="0">
                <a:solidFill>
                  <a:srgbClr val="0070C0"/>
                </a:solidFill>
                <a:latin typeface="宋体" charset="-122"/>
              </a:rPr>
              <a:t>前面给出的该问题的状态图表示</a:t>
            </a:r>
            <a:r>
              <a:rPr lang="en-US" altLang="zh-CN" dirty="0">
                <a:solidFill>
                  <a:srgbClr val="0070C0"/>
                </a:solidFill>
              </a:rPr>
              <a:t>, </a:t>
            </a:r>
            <a:r>
              <a:rPr lang="zh-CN" altLang="en-US" dirty="0">
                <a:solidFill>
                  <a:srgbClr val="0070C0"/>
                </a:solidFill>
                <a:latin typeface="宋体" charset="-122"/>
              </a:rPr>
              <a:t>用</a:t>
            </a:r>
            <a:r>
              <a:rPr lang="en-US" altLang="zh-CN" dirty="0">
                <a:solidFill>
                  <a:srgbClr val="0070C0"/>
                </a:solidFill>
                <a:latin typeface="宋体" pitchFamily="2" charset="-122"/>
                <a:ea typeface="宋体" pitchFamily="2" charset="-122"/>
              </a:rPr>
              <a:t>PROLOG</a:t>
            </a:r>
            <a:r>
              <a:rPr lang="zh-CN" altLang="en-US" dirty="0">
                <a:solidFill>
                  <a:srgbClr val="0070C0"/>
                </a:solidFill>
                <a:latin typeface="宋体" charset="-122"/>
              </a:rPr>
              <a:t>语言翻译如下</a:t>
            </a:r>
            <a:r>
              <a:rPr lang="en-US" altLang="zh-CN" dirty="0">
                <a:solidFill>
                  <a:srgbClr val="0070C0"/>
                </a:solidFill>
              </a:rPr>
              <a:t>,</a:t>
            </a:r>
            <a:r>
              <a:rPr lang="zh-CN" altLang="en-US" dirty="0">
                <a:solidFill>
                  <a:srgbClr val="0070C0"/>
                </a:solidFill>
                <a:latin typeface="宋体" charset="-122"/>
              </a:rPr>
              <a:t>搜索程序用通用程序。</a:t>
            </a:r>
            <a:r>
              <a:rPr lang="zh-CN" altLang="en-US" dirty="0">
                <a:solidFill>
                  <a:srgbClr val="0070C0"/>
                </a:solidFill>
              </a:rPr>
              <a:t> </a:t>
            </a:r>
          </a:p>
        </p:txBody>
      </p:sp>
      <p:sp>
        <p:nvSpPr>
          <p:cNvPr id="846853" name="Text Box 5"/>
          <p:cNvSpPr txBox="1">
            <a:spLocks noChangeArrowheads="1"/>
          </p:cNvSpPr>
          <p:nvPr/>
        </p:nvSpPr>
        <p:spPr bwMode="auto">
          <a:xfrm>
            <a:off x="468313" y="1693818"/>
            <a:ext cx="8455025" cy="3949992"/>
          </a:xfrm>
          <a:prstGeom prst="rect">
            <a:avLst/>
          </a:prstGeom>
          <a:noFill/>
          <a:ln w="9525">
            <a:noFill/>
            <a:miter lim="800000"/>
            <a:headEnd/>
            <a:tailEnd/>
          </a:ln>
          <a:effectLst/>
        </p:spPr>
        <p:txBody>
          <a:bodyPr>
            <a:spAutoFit/>
          </a:bodyPr>
          <a:lstStyle/>
          <a:p>
            <a:pPr>
              <a:lnSpc>
                <a:spcPct val="136000"/>
              </a:lnSpc>
            </a:pPr>
            <a:r>
              <a:rPr lang="en-US" altLang="zh-CN" sz="2000" dirty="0" smtClean="0">
                <a:solidFill>
                  <a:srgbClr val="0070C0"/>
                </a:solidFill>
                <a:latin typeface="Arial Unicode MS" pitchFamily="34" charset="-122"/>
                <a:ea typeface="Arial Unicode MS" pitchFamily="34" charset="-122"/>
                <a:cs typeface="Arial Unicode MS" pitchFamily="34" charset="-122"/>
              </a:rPr>
              <a:t>DOMAINS    </a:t>
            </a:r>
            <a:r>
              <a:rPr lang="en-US" altLang="zh-CN" sz="1800" dirty="0">
                <a:solidFill>
                  <a:srgbClr val="0070C0"/>
                </a:solidFill>
                <a:latin typeface="Arial Unicode MS" pitchFamily="34" charset="-122"/>
                <a:ea typeface="Arial Unicode MS" pitchFamily="34" charset="-122"/>
                <a:cs typeface="Arial Unicode MS" pitchFamily="34" charset="-122"/>
              </a:rPr>
              <a:t>state=</a:t>
            </a:r>
            <a:r>
              <a:rPr lang="en-US" altLang="zh-CN" sz="1800" dirty="0" err="1">
                <a:solidFill>
                  <a:srgbClr val="0070C0"/>
                </a:solidFill>
                <a:latin typeface="Arial Unicode MS" pitchFamily="34" charset="-122"/>
                <a:ea typeface="Arial Unicode MS" pitchFamily="34" charset="-122"/>
                <a:cs typeface="Arial Unicode MS" pitchFamily="34" charset="-122"/>
              </a:rPr>
              <a:t>st</a:t>
            </a:r>
            <a:r>
              <a:rPr lang="en-US" altLang="zh-CN" sz="1800" dirty="0">
                <a:solidFill>
                  <a:srgbClr val="0070C0"/>
                </a:solidFill>
                <a:latin typeface="Arial Unicode MS" pitchFamily="34" charset="-122"/>
                <a:ea typeface="Arial Unicode MS" pitchFamily="34" charset="-122"/>
                <a:cs typeface="Arial Unicode MS" pitchFamily="34" charset="-122"/>
              </a:rPr>
              <a:t>(integer,integer,integer,integer,integer,integer,integer,integer,integer</a:t>
            </a:r>
            <a:r>
              <a:rPr lang="en-US" altLang="zh-CN" sz="1800" dirty="0" smtClean="0">
                <a:solidFill>
                  <a:srgbClr val="0070C0"/>
                </a:solidFill>
                <a:latin typeface="Arial Unicode MS" pitchFamily="34" charset="-122"/>
                <a:ea typeface="Arial Unicode MS" pitchFamily="34" charset="-122"/>
                <a:cs typeface="Arial Unicode MS" pitchFamily="34" charset="-122"/>
              </a:rPr>
              <a:t>)</a:t>
            </a:r>
            <a:endParaRPr lang="en-US" altLang="zh-CN" sz="1800" dirty="0">
              <a:solidFill>
                <a:srgbClr val="0070C0"/>
              </a:solidFill>
              <a:latin typeface="Arial Unicode MS" pitchFamily="34" charset="-122"/>
              <a:ea typeface="Arial Unicode MS" pitchFamily="34" charset="-122"/>
              <a:cs typeface="Arial Unicode MS" pitchFamily="34" charset="-122"/>
            </a:endParaRPr>
          </a:p>
          <a:p>
            <a:pPr>
              <a:lnSpc>
                <a:spcPct val="136000"/>
              </a:lnSpc>
            </a:pPr>
            <a:r>
              <a:rPr lang="en-US" altLang="zh-CN" sz="2000" dirty="0" smtClean="0">
                <a:solidFill>
                  <a:srgbClr val="0070C0"/>
                </a:solidFill>
                <a:latin typeface="Arial Unicode MS" pitchFamily="34" charset="-122"/>
                <a:ea typeface="Arial Unicode MS" pitchFamily="34" charset="-122"/>
                <a:cs typeface="Arial Unicode MS" pitchFamily="34" charset="-122"/>
              </a:rPr>
              <a:t>CLAUSES</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36000"/>
              </a:lnSpc>
            </a:pPr>
            <a:r>
              <a:rPr lang="en-US" altLang="zh-CN" sz="2000" dirty="0">
                <a:solidFill>
                  <a:srgbClr val="0070C0"/>
                </a:solidFill>
                <a:latin typeface="Arial Unicode MS" pitchFamily="34" charset="-122"/>
                <a:ea typeface="Arial Unicode MS" pitchFamily="34" charset="-122"/>
                <a:cs typeface="Arial Unicode MS" pitchFamily="34" charset="-122"/>
              </a:rPr>
              <a:t>solve:-search(</a:t>
            </a:r>
            <a:r>
              <a:rPr lang="en-US" altLang="zh-CN" sz="2000" dirty="0" err="1">
                <a:solidFill>
                  <a:srgbClr val="0070C0"/>
                </a:solidFill>
                <a:latin typeface="Arial Unicode MS" pitchFamily="34" charset="-122"/>
                <a:ea typeface="Arial Unicode MS" pitchFamily="34" charset="-122"/>
                <a:cs typeface="Arial Unicode MS" pitchFamily="34" charset="-122"/>
              </a:rPr>
              <a:t>st</a:t>
            </a:r>
            <a:r>
              <a:rPr lang="en-US" altLang="zh-CN" sz="2000" dirty="0">
                <a:solidFill>
                  <a:srgbClr val="0070C0"/>
                </a:solidFill>
                <a:latin typeface="Arial Unicode MS" pitchFamily="34" charset="-122"/>
                <a:ea typeface="Arial Unicode MS" pitchFamily="34" charset="-122"/>
                <a:cs typeface="Arial Unicode MS" pitchFamily="34" charset="-122"/>
              </a:rPr>
              <a:t>(0,1,2,3,4,5,6,7,8</a:t>
            </a:r>
            <a:r>
              <a:rPr lang="en-US" altLang="zh-CN" sz="2000" dirty="0" smtClean="0">
                <a:solidFill>
                  <a:srgbClr val="0070C0"/>
                </a:solidFill>
                <a:latin typeface="Arial Unicode MS" pitchFamily="34" charset="-122"/>
                <a:ea typeface="Arial Unicode MS" pitchFamily="34" charset="-122"/>
                <a:cs typeface="Arial Unicode MS" pitchFamily="34" charset="-122"/>
              </a:rPr>
              <a:t>), </a:t>
            </a:r>
            <a:r>
              <a:rPr lang="en-US" altLang="zh-CN" sz="2000" dirty="0" err="1" smtClean="0">
                <a:solidFill>
                  <a:srgbClr val="0070C0"/>
                </a:solidFill>
                <a:latin typeface="Arial Unicode MS" pitchFamily="34" charset="-122"/>
                <a:ea typeface="Arial Unicode MS" pitchFamily="34" charset="-122"/>
                <a:cs typeface="Arial Unicode MS" pitchFamily="34" charset="-122"/>
              </a:rPr>
              <a:t>st</a:t>
            </a:r>
            <a:r>
              <a:rPr lang="en-US" altLang="zh-CN" sz="2000" dirty="0" smtClean="0">
                <a:solidFill>
                  <a:srgbClr val="0070C0"/>
                </a:solidFill>
                <a:latin typeface="Arial Unicode MS" pitchFamily="34" charset="-122"/>
                <a:ea typeface="Arial Unicode MS" pitchFamily="34" charset="-122"/>
                <a:cs typeface="Arial Unicode MS" pitchFamily="34" charset="-122"/>
              </a:rPr>
              <a:t>(0,2,8,3,4,5,6,7,1</a:t>
            </a:r>
            <a:r>
              <a:rPr lang="en-US" altLang="zh-CN" sz="2000" dirty="0">
                <a:solidFill>
                  <a:srgbClr val="0070C0"/>
                </a:solidFill>
                <a:latin typeface="Arial Unicode MS" pitchFamily="34" charset="-122"/>
                <a:ea typeface="Arial Unicode MS" pitchFamily="34" charset="-122"/>
                <a:cs typeface="Arial Unicode MS" pitchFamily="34" charset="-122"/>
              </a:rPr>
              <a:t>)),</a:t>
            </a:r>
          </a:p>
          <a:p>
            <a:pPr>
              <a:lnSpc>
                <a:spcPct val="136000"/>
              </a:lnSpc>
            </a:pPr>
            <a:r>
              <a:rPr lang="en-US" altLang="zh-CN" sz="2000" dirty="0">
                <a:solidFill>
                  <a:srgbClr val="0070C0"/>
                </a:solidFill>
                <a:latin typeface="Arial Unicode MS" pitchFamily="34" charset="-122"/>
                <a:ea typeface="Arial Unicode MS" pitchFamily="34" charset="-122"/>
                <a:cs typeface="Arial Unicode MS" pitchFamily="34" charset="-122"/>
              </a:rPr>
              <a:t>      </a:t>
            </a:r>
            <a:r>
              <a:rPr lang="en-US" altLang="zh-CN" sz="2000" dirty="0" smtClean="0">
                <a:solidFill>
                  <a:srgbClr val="0070C0"/>
                </a:solidFill>
                <a:latin typeface="Arial Unicode MS" pitchFamily="34" charset="-122"/>
                <a:ea typeface="Arial Unicode MS" pitchFamily="34" charset="-122"/>
                <a:cs typeface="Arial Unicode MS" pitchFamily="34" charset="-122"/>
              </a:rPr>
              <a:t>     </a:t>
            </a:r>
            <a:r>
              <a:rPr lang="en-US" altLang="zh-CN" sz="2000" dirty="0">
                <a:solidFill>
                  <a:srgbClr val="0070C0"/>
                </a:solidFill>
                <a:latin typeface="Arial Unicode MS" pitchFamily="34" charset="-122"/>
                <a:ea typeface="Arial Unicode MS" pitchFamily="34" charset="-122"/>
                <a:cs typeface="Arial Unicode MS" pitchFamily="34" charset="-122"/>
              </a:rPr>
              <a:t>result</a:t>
            </a:r>
            <a:r>
              <a:rPr lang="en-US" altLang="zh-CN" sz="2000" dirty="0" smtClean="0">
                <a:solidFill>
                  <a:srgbClr val="0070C0"/>
                </a:solidFill>
                <a:latin typeface="Arial Unicode MS" pitchFamily="34" charset="-122"/>
                <a:ea typeface="Arial Unicode MS" pitchFamily="34" charset="-122"/>
                <a:cs typeface="Arial Unicode MS" pitchFamily="34" charset="-122"/>
              </a:rPr>
              <a:t>.</a:t>
            </a:r>
          </a:p>
          <a:p>
            <a:pPr>
              <a:lnSpc>
                <a:spcPct val="136000"/>
              </a:lnSpc>
            </a:pPr>
            <a:r>
              <a:rPr lang="en-US" altLang="zh-CN" sz="2000" dirty="0" smtClean="0">
                <a:solidFill>
                  <a:srgbClr val="0070C0"/>
                </a:solidFill>
                <a:latin typeface="Arial Unicode MS" pitchFamily="34" charset="-122"/>
                <a:ea typeface="Arial Unicode MS" pitchFamily="34" charset="-122"/>
                <a:cs typeface="Arial Unicode MS" pitchFamily="34" charset="-122"/>
              </a:rPr>
              <a:t>       /*</a:t>
            </a:r>
            <a:r>
              <a:rPr lang="zh-CN" altLang="en-US" sz="2000" dirty="0" smtClean="0">
                <a:solidFill>
                  <a:srgbClr val="0070C0"/>
                </a:solidFill>
                <a:latin typeface="宋体" pitchFamily="2" charset="-122"/>
                <a:ea typeface="宋体" pitchFamily="2" charset="-122"/>
                <a:cs typeface="Arial Unicode MS" pitchFamily="34" charset="-122"/>
              </a:rPr>
              <a:t>把该问题的状态转换规则挂接在通用程序的规则上</a:t>
            </a:r>
            <a:r>
              <a:rPr lang="zh-CN" altLang="en-US" sz="2000" dirty="0" smtClean="0">
                <a:solidFill>
                  <a:srgbClr val="0070C0"/>
                </a:solidFill>
                <a:latin typeface="Arial Unicode MS" pitchFamily="34" charset="-122"/>
                <a:ea typeface="Arial Unicode MS" pitchFamily="34" charset="-122"/>
                <a:cs typeface="Arial Unicode MS" pitchFamily="34" charset="-122"/>
              </a:rPr>
              <a:t>*</a:t>
            </a:r>
            <a:r>
              <a:rPr lang="en-US" altLang="zh-CN" sz="2000" dirty="0" smtClean="0">
                <a:solidFill>
                  <a:srgbClr val="0070C0"/>
                </a:solidFill>
                <a:latin typeface="Arial Unicode MS" pitchFamily="34" charset="-122"/>
                <a:ea typeface="Arial Unicode MS" pitchFamily="34" charset="-122"/>
                <a:cs typeface="Arial Unicode MS" pitchFamily="34" charset="-122"/>
              </a:rPr>
              <a:t>/ </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36000"/>
              </a:lnSpc>
            </a:pPr>
            <a:r>
              <a:rPr lang="en-US" altLang="zh-CN" sz="2000" dirty="0">
                <a:solidFill>
                  <a:srgbClr val="0070C0"/>
                </a:solidFill>
                <a:latin typeface="Arial Unicode MS" pitchFamily="34" charset="-122"/>
                <a:ea typeface="Arial Unicode MS" pitchFamily="34" charset="-122"/>
                <a:cs typeface="Arial Unicode MS" pitchFamily="34" charset="-122"/>
              </a:rPr>
              <a:t>rule(X,Y): -rule1(X,Y). </a:t>
            </a:r>
          </a:p>
          <a:p>
            <a:pPr>
              <a:lnSpc>
                <a:spcPct val="150000"/>
              </a:lnSpc>
            </a:pPr>
            <a:r>
              <a:rPr lang="en-US" altLang="zh-CN" sz="2000" spc="-150" dirty="0" smtClean="0">
                <a:solidFill>
                  <a:srgbClr val="0070C0"/>
                </a:solidFill>
                <a:latin typeface="Arial Unicode MS" pitchFamily="34" charset="-122"/>
                <a:ea typeface="Arial Unicode MS" pitchFamily="34" charset="-122"/>
                <a:cs typeface="Arial Unicode MS" pitchFamily="34" charset="-122"/>
              </a:rPr>
              <a:t>         /*</a:t>
            </a:r>
            <a:r>
              <a:rPr lang="zh-CN" altLang="en-US" sz="2000" spc="-150" dirty="0" smtClean="0">
                <a:solidFill>
                  <a:srgbClr val="0070C0"/>
                </a:solidFill>
                <a:latin typeface="宋体" pitchFamily="2" charset="-122"/>
                <a:ea typeface="宋体" pitchFamily="2" charset="-122"/>
                <a:cs typeface="Arial Unicode MS" pitchFamily="34" charset="-122"/>
              </a:rPr>
              <a:t>下面</a:t>
            </a:r>
            <a:r>
              <a:rPr lang="zh-CN" altLang="en-US" sz="2000" spc="-150" dirty="0">
                <a:solidFill>
                  <a:srgbClr val="0070C0"/>
                </a:solidFill>
                <a:latin typeface="宋体" pitchFamily="2" charset="-122"/>
                <a:ea typeface="宋体" pitchFamily="2" charset="-122"/>
                <a:cs typeface="Arial Unicode MS" pitchFamily="34" charset="-122"/>
              </a:rPr>
              <a:t>是该问题的状态转换规则</a:t>
            </a:r>
            <a:r>
              <a:rPr lang="en-US" altLang="zh-CN" sz="2000" spc="-150" dirty="0">
                <a:solidFill>
                  <a:srgbClr val="0070C0"/>
                </a:solidFill>
                <a:latin typeface="宋体" pitchFamily="2" charset="-122"/>
                <a:ea typeface="宋体" pitchFamily="2" charset="-122"/>
                <a:cs typeface="Arial Unicode MS" pitchFamily="34" charset="-122"/>
              </a:rPr>
              <a:t>(</a:t>
            </a:r>
            <a:r>
              <a:rPr lang="zh-CN" altLang="en-US" sz="2000" spc="-150" dirty="0">
                <a:solidFill>
                  <a:srgbClr val="0070C0"/>
                </a:solidFill>
                <a:latin typeface="宋体" pitchFamily="2" charset="-122"/>
                <a:ea typeface="宋体" pitchFamily="2" charset="-122"/>
                <a:cs typeface="Arial Unicode MS" pitchFamily="34" charset="-122"/>
              </a:rPr>
              <a:t>即走步规则</a:t>
            </a:r>
            <a:r>
              <a:rPr lang="en-US" altLang="zh-CN" sz="2000" spc="-150" dirty="0">
                <a:solidFill>
                  <a:srgbClr val="0070C0"/>
                </a:solidFill>
                <a:latin typeface="宋体" pitchFamily="2" charset="-122"/>
                <a:ea typeface="宋体" pitchFamily="2" charset="-122"/>
                <a:cs typeface="Arial Unicode MS" pitchFamily="34" charset="-122"/>
              </a:rPr>
              <a:t>)</a:t>
            </a:r>
            <a:r>
              <a:rPr lang="zh-CN" altLang="en-US" sz="2000" spc="-150" dirty="0">
                <a:solidFill>
                  <a:srgbClr val="0070C0"/>
                </a:solidFill>
                <a:latin typeface="宋体" pitchFamily="2" charset="-122"/>
                <a:ea typeface="宋体" pitchFamily="2" charset="-122"/>
                <a:cs typeface="Arial Unicode MS" pitchFamily="34" charset="-122"/>
              </a:rPr>
              <a:t>集</a:t>
            </a:r>
            <a:r>
              <a:rPr lang="en-US" altLang="zh-CN" sz="2000" spc="-150" dirty="0">
                <a:solidFill>
                  <a:srgbClr val="0070C0"/>
                </a:solidFill>
                <a:latin typeface="宋体" pitchFamily="2" charset="-122"/>
                <a:ea typeface="宋体" pitchFamily="2" charset="-122"/>
                <a:cs typeface="Arial Unicode MS" pitchFamily="34" charset="-122"/>
              </a:rPr>
              <a:t>,</a:t>
            </a:r>
            <a:r>
              <a:rPr lang="zh-CN" altLang="en-US" sz="2000" spc="-150" dirty="0">
                <a:solidFill>
                  <a:srgbClr val="0070C0"/>
                </a:solidFill>
                <a:latin typeface="宋体" pitchFamily="2" charset="-122"/>
                <a:ea typeface="宋体" pitchFamily="2" charset="-122"/>
                <a:cs typeface="Arial Unicode MS" pitchFamily="34" charset="-122"/>
              </a:rPr>
              <a:t>需并入通用</a:t>
            </a:r>
            <a:r>
              <a:rPr lang="zh-CN" altLang="en-US" sz="2000" spc="-150" dirty="0" smtClean="0">
                <a:solidFill>
                  <a:srgbClr val="0070C0"/>
                </a:solidFill>
                <a:latin typeface="宋体" pitchFamily="2" charset="-122"/>
                <a:ea typeface="宋体" pitchFamily="2" charset="-122"/>
                <a:cs typeface="Arial Unicode MS" pitchFamily="34" charset="-122"/>
              </a:rPr>
              <a:t>程序之后</a:t>
            </a:r>
            <a:r>
              <a:rPr lang="zh-CN" altLang="en-US" spc="-150" dirty="0">
                <a:solidFill>
                  <a:srgbClr val="0070C0"/>
                </a:solidFill>
                <a:latin typeface="Arial Unicode MS" pitchFamily="34" charset="-122"/>
                <a:ea typeface="Arial Unicode MS" pitchFamily="34" charset="-122"/>
                <a:cs typeface="Arial Unicode MS" pitchFamily="34" charset="-122"/>
              </a:rPr>
              <a:t>*</a:t>
            </a:r>
            <a:r>
              <a:rPr lang="en-US" altLang="zh-CN" spc="-150" dirty="0">
                <a:solidFill>
                  <a:srgbClr val="0070C0"/>
                </a:solidFill>
                <a:latin typeface="Arial Unicode MS" pitchFamily="34" charset="-122"/>
                <a:ea typeface="Arial Unicode MS" pitchFamily="34" charset="-122"/>
                <a:cs typeface="Arial Unicode MS" pitchFamily="34" charset="-122"/>
              </a:rPr>
              <a:t>/ </a:t>
            </a:r>
            <a:r>
              <a:rPr lang="en-US" altLang="zh-CN" sz="1800" dirty="0">
                <a:solidFill>
                  <a:srgbClr val="0070C0"/>
                </a:solidFill>
                <a:latin typeface="Arial Unicode MS" pitchFamily="34" charset="-122"/>
                <a:ea typeface="Arial Unicode MS" pitchFamily="34" charset="-122"/>
                <a:cs typeface="Arial Unicode MS" pitchFamily="34" charset="-122"/>
              </a:rPr>
              <a:t>rule1(</a:t>
            </a:r>
            <a:r>
              <a:rPr lang="en-US" altLang="zh-CN" sz="1800" dirty="0" err="1">
                <a:solidFill>
                  <a:srgbClr val="0070C0"/>
                </a:solidFill>
                <a:latin typeface="Arial Unicode MS" pitchFamily="34" charset="-122"/>
                <a:ea typeface="Arial Unicode MS" pitchFamily="34" charset="-122"/>
                <a:cs typeface="Arial Unicode MS" pitchFamily="34" charset="-122"/>
              </a:rPr>
              <a:t>st</a:t>
            </a:r>
            <a:r>
              <a:rPr lang="en-US" altLang="zh-CN" sz="1800" dirty="0">
                <a:solidFill>
                  <a:srgbClr val="0070C0"/>
                </a:solidFill>
                <a:latin typeface="Arial Unicode MS" pitchFamily="34" charset="-122"/>
                <a:ea typeface="Arial Unicode MS" pitchFamily="34" charset="-122"/>
                <a:cs typeface="Arial Unicode MS" pitchFamily="34" charset="-122"/>
              </a:rPr>
              <a:t>(X0,X1,X2,X3,X4,X5,X6,X7,X8),</a:t>
            </a:r>
            <a:r>
              <a:rPr lang="en-US" altLang="zh-CN" sz="1800" dirty="0" err="1">
                <a:solidFill>
                  <a:srgbClr val="0070C0"/>
                </a:solidFill>
                <a:latin typeface="Arial Unicode MS" pitchFamily="34" charset="-122"/>
                <a:ea typeface="Arial Unicode MS" pitchFamily="34" charset="-122"/>
                <a:cs typeface="Arial Unicode MS" pitchFamily="34" charset="-122"/>
              </a:rPr>
              <a:t>st</a:t>
            </a:r>
            <a:r>
              <a:rPr lang="en-US" altLang="zh-CN" sz="1800" dirty="0">
                <a:solidFill>
                  <a:srgbClr val="0070C0"/>
                </a:solidFill>
                <a:latin typeface="Arial Unicode MS" pitchFamily="34" charset="-122"/>
                <a:ea typeface="Arial Unicode MS" pitchFamily="34" charset="-122"/>
                <a:cs typeface="Arial Unicode MS" pitchFamily="34" charset="-122"/>
              </a:rPr>
              <a:t>(X2,X1,X0,X3,X4,X5,X6,X7,X8)): -X0=0</a:t>
            </a:r>
            <a:r>
              <a:rPr lang="en-US" altLang="zh-CN" sz="1800" dirty="0" smtClean="0">
                <a:solidFill>
                  <a:srgbClr val="0070C0"/>
                </a:solidFill>
                <a:latin typeface="Arial Unicode MS" pitchFamily="34" charset="-122"/>
                <a:ea typeface="Arial Unicode MS" pitchFamily="34" charset="-122"/>
                <a:cs typeface="Arial Unicode MS" pitchFamily="34" charset="-122"/>
              </a:rPr>
              <a:t>.</a:t>
            </a:r>
            <a:endParaRPr lang="en-US" altLang="zh-CN" sz="1800" dirty="0">
              <a:solidFill>
                <a:srgbClr val="0070C0"/>
              </a:solidFill>
              <a:latin typeface="Arial Unicode MS" pitchFamily="34" charset="-122"/>
              <a:ea typeface="Arial Unicode MS" pitchFamily="34" charset="-122"/>
              <a:cs typeface="Arial Unicode MS" pitchFamily="34" charset="-122"/>
            </a:endParaRPr>
          </a:p>
        </p:txBody>
      </p:sp>
    </p:spTree>
  </p:cSld>
  <p:clrMapOvr>
    <a:masterClrMapping/>
  </p:clrMapOvr>
  <p:transition>
    <p:checke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8" name="Text Box 4"/>
          <p:cNvSpPr txBox="1">
            <a:spLocks noChangeArrowheads="1"/>
          </p:cNvSpPr>
          <p:nvPr/>
        </p:nvSpPr>
        <p:spPr bwMode="auto">
          <a:xfrm>
            <a:off x="656558" y="892174"/>
            <a:ext cx="8348690" cy="5262979"/>
          </a:xfrm>
          <a:prstGeom prst="rect">
            <a:avLst/>
          </a:prstGeom>
          <a:noFill/>
          <a:ln w="9525">
            <a:noFill/>
            <a:miter lim="800000"/>
            <a:headEnd/>
            <a:tailEnd/>
          </a:ln>
          <a:effectLst/>
        </p:spPr>
        <p:txBody>
          <a:bodyPr wrap="square">
            <a:spAutoFit/>
          </a:bodyPr>
          <a:lstStyle/>
          <a:p>
            <a:pPr>
              <a:lnSpc>
                <a:spcPct val="150000"/>
              </a:lnSpc>
            </a:pPr>
            <a:r>
              <a:rPr lang="en-US" altLang="zh-CN" sz="1600" dirty="0">
                <a:solidFill>
                  <a:srgbClr val="0070C0"/>
                </a:solidFill>
                <a:latin typeface="Arial Unicode MS" pitchFamily="34" charset="-122"/>
                <a:ea typeface="Arial Unicode MS" pitchFamily="34" charset="-122"/>
                <a:cs typeface="Arial Unicode MS" pitchFamily="34" charset="-122"/>
              </a:rPr>
              <a:t>rule1(</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(X0,X1,X2,X3,X4,X5,X6,X7,X8),</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(X4,X1,X2,X3,X0,X5,X6,X7,X8)): -X0=0</a:t>
            </a:r>
            <a:r>
              <a:rPr lang="en-US" altLang="zh-CN" sz="1600" dirty="0" smtClean="0">
                <a:solidFill>
                  <a:srgbClr val="0070C0"/>
                </a:solidFill>
                <a:latin typeface="Arial Unicode MS" pitchFamily="34" charset="-122"/>
                <a:ea typeface="Arial Unicode MS" pitchFamily="34" charset="-122"/>
                <a:cs typeface="Arial Unicode MS" pitchFamily="34" charset="-122"/>
              </a:rPr>
              <a:t>.</a:t>
            </a:r>
            <a:endParaRPr lang="en-US" altLang="zh-CN" sz="1600" dirty="0">
              <a:solidFill>
                <a:srgbClr val="0070C0"/>
              </a:solidFill>
              <a:latin typeface="Arial Unicode MS" pitchFamily="34" charset="-122"/>
              <a:ea typeface="Arial Unicode MS" pitchFamily="34" charset="-122"/>
              <a:cs typeface="Arial Unicode MS" pitchFamily="34" charset="-122"/>
            </a:endParaRPr>
          </a:p>
          <a:p>
            <a:pPr>
              <a:lnSpc>
                <a:spcPct val="150000"/>
              </a:lnSpc>
            </a:pPr>
            <a:r>
              <a:rPr lang="en-US" altLang="zh-CN" sz="1600" dirty="0">
                <a:solidFill>
                  <a:srgbClr val="0070C0"/>
                </a:solidFill>
                <a:latin typeface="Arial Unicode MS" pitchFamily="34" charset="-122"/>
                <a:ea typeface="Arial Unicode MS" pitchFamily="34" charset="-122"/>
                <a:cs typeface="Arial Unicode MS" pitchFamily="34" charset="-122"/>
              </a:rPr>
              <a:t>rule1(</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(X0,X1,X2,X3,X4,X5,X6,X7,X8),</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(X6,X1,X2,X3,X4,X5,X0,X7,X8)): -X0=0. </a:t>
            </a:r>
          </a:p>
          <a:p>
            <a:pPr algn="just">
              <a:lnSpc>
                <a:spcPct val="150000"/>
              </a:lnSpc>
            </a:pPr>
            <a:r>
              <a:rPr lang="en-US" altLang="zh-CN" sz="1600" dirty="0">
                <a:solidFill>
                  <a:srgbClr val="0070C0"/>
                </a:solidFill>
                <a:latin typeface="Arial Unicode MS" pitchFamily="34" charset="-122"/>
                <a:ea typeface="Arial Unicode MS" pitchFamily="34" charset="-122"/>
                <a:cs typeface="Arial Unicode MS" pitchFamily="34" charset="-122"/>
              </a:rPr>
              <a:t>rule1(</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(X0,X1,X2,X3,X4,X5,X6,X7,X8),</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(X8,X1,X2,X3,X4,X5,X6,X7,X0)): -X0=0</a:t>
            </a:r>
            <a:r>
              <a:rPr lang="en-US" altLang="zh-CN" sz="1600" dirty="0" smtClean="0">
                <a:solidFill>
                  <a:srgbClr val="0070C0"/>
                </a:solidFill>
                <a:latin typeface="Arial Unicode MS" pitchFamily="34" charset="-122"/>
                <a:ea typeface="Arial Unicode MS" pitchFamily="34" charset="-122"/>
                <a:cs typeface="Arial Unicode MS" pitchFamily="34" charset="-122"/>
              </a:rPr>
              <a:t>.</a:t>
            </a:r>
            <a:endParaRPr lang="en-US" altLang="zh-CN" sz="1600" dirty="0">
              <a:solidFill>
                <a:srgbClr val="0070C0"/>
              </a:solidFill>
              <a:latin typeface="Arial Unicode MS" pitchFamily="34" charset="-122"/>
              <a:ea typeface="Arial Unicode MS" pitchFamily="34" charset="-122"/>
              <a:cs typeface="Arial Unicode MS" pitchFamily="34" charset="-122"/>
            </a:endParaRPr>
          </a:p>
          <a:p>
            <a:pPr algn="just">
              <a:lnSpc>
                <a:spcPct val="150000"/>
              </a:lnSpc>
            </a:pPr>
            <a:r>
              <a:rPr lang="en-US" altLang="zh-CN" sz="1600" dirty="0">
                <a:solidFill>
                  <a:srgbClr val="0070C0"/>
                </a:solidFill>
                <a:latin typeface="Arial Unicode MS" pitchFamily="34" charset="-122"/>
                <a:ea typeface="Arial Unicode MS" pitchFamily="34" charset="-122"/>
                <a:cs typeface="Arial Unicode MS" pitchFamily="34" charset="-122"/>
              </a:rPr>
              <a:t>rule1(</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(X0,X1,X2,X3,X4,X5,X6,X7,X8),</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(X0,X2,X1,X3,X4,X5,X6,X7,X8)): -X1=0</a:t>
            </a:r>
            <a:r>
              <a:rPr lang="en-US" altLang="zh-CN" sz="1600" dirty="0" smtClean="0">
                <a:solidFill>
                  <a:srgbClr val="0070C0"/>
                </a:solidFill>
                <a:latin typeface="Arial Unicode MS" pitchFamily="34" charset="-122"/>
                <a:ea typeface="Arial Unicode MS" pitchFamily="34" charset="-122"/>
                <a:cs typeface="Arial Unicode MS" pitchFamily="34" charset="-122"/>
              </a:rPr>
              <a:t>.</a:t>
            </a:r>
            <a:endParaRPr lang="en-US" altLang="zh-CN" sz="1600" dirty="0">
              <a:solidFill>
                <a:srgbClr val="0070C0"/>
              </a:solidFill>
              <a:latin typeface="Arial Unicode MS" pitchFamily="34" charset="-122"/>
              <a:ea typeface="Arial Unicode MS" pitchFamily="34" charset="-122"/>
              <a:cs typeface="Arial Unicode MS" pitchFamily="34" charset="-122"/>
            </a:endParaRPr>
          </a:p>
          <a:p>
            <a:pPr algn="just">
              <a:lnSpc>
                <a:spcPct val="150000"/>
              </a:lnSpc>
            </a:pPr>
            <a:r>
              <a:rPr lang="en-US" altLang="zh-CN" sz="1600" dirty="0">
                <a:solidFill>
                  <a:srgbClr val="0070C0"/>
                </a:solidFill>
                <a:latin typeface="Arial Unicode MS" pitchFamily="34" charset="-122"/>
                <a:ea typeface="Arial Unicode MS" pitchFamily="34" charset="-122"/>
                <a:cs typeface="Arial Unicode MS" pitchFamily="34" charset="-122"/>
              </a:rPr>
              <a:t>rule1(</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(X0,X1,X2,X3,X4,X5,X6,X7,X8),</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(X0,X2,X8,X3,X4,X5,X6,X7,X1)): -X1=0</a:t>
            </a:r>
            <a:r>
              <a:rPr lang="en-US" altLang="zh-CN" sz="1600" dirty="0" smtClean="0">
                <a:solidFill>
                  <a:srgbClr val="0070C0"/>
                </a:solidFill>
                <a:latin typeface="Arial Unicode MS" pitchFamily="34" charset="-122"/>
                <a:ea typeface="Arial Unicode MS" pitchFamily="34" charset="-122"/>
                <a:cs typeface="Arial Unicode MS" pitchFamily="34" charset="-122"/>
              </a:rPr>
              <a:t>.</a:t>
            </a:r>
            <a:endParaRPr lang="en-US" altLang="zh-CN" sz="1600" dirty="0">
              <a:solidFill>
                <a:srgbClr val="0070C0"/>
              </a:solidFill>
              <a:latin typeface="Arial Unicode MS" pitchFamily="34" charset="-122"/>
              <a:ea typeface="Arial Unicode MS" pitchFamily="34" charset="-122"/>
              <a:cs typeface="Arial Unicode MS" pitchFamily="34" charset="-122"/>
            </a:endParaRPr>
          </a:p>
          <a:p>
            <a:pPr algn="just">
              <a:lnSpc>
                <a:spcPct val="150000"/>
              </a:lnSpc>
            </a:pPr>
            <a:r>
              <a:rPr lang="en-US" altLang="zh-CN" sz="1600" dirty="0">
                <a:solidFill>
                  <a:srgbClr val="0070C0"/>
                </a:solidFill>
                <a:latin typeface="Arial Unicode MS" pitchFamily="34" charset="-122"/>
                <a:ea typeface="Arial Unicode MS" pitchFamily="34" charset="-122"/>
                <a:cs typeface="Arial Unicode MS" pitchFamily="34" charset="-122"/>
              </a:rPr>
              <a:t>rule1(</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(X0,X1,X2,X3,X4,X5,X6,X7,X8),</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(X0,X2,X1,X3,X4,X5,X6,X7,X8)): -X2=0</a:t>
            </a:r>
            <a:r>
              <a:rPr lang="en-US" altLang="zh-CN" sz="1600" dirty="0" smtClean="0">
                <a:solidFill>
                  <a:srgbClr val="0070C0"/>
                </a:solidFill>
                <a:latin typeface="Arial Unicode MS" pitchFamily="34" charset="-122"/>
                <a:ea typeface="Arial Unicode MS" pitchFamily="34" charset="-122"/>
                <a:cs typeface="Arial Unicode MS" pitchFamily="34" charset="-122"/>
              </a:rPr>
              <a:t>.</a:t>
            </a:r>
            <a:endParaRPr lang="en-US" altLang="zh-CN" sz="1600" dirty="0">
              <a:solidFill>
                <a:srgbClr val="0070C0"/>
              </a:solidFill>
              <a:latin typeface="Arial Unicode MS" pitchFamily="34" charset="-122"/>
              <a:ea typeface="Arial Unicode MS" pitchFamily="34" charset="-122"/>
              <a:cs typeface="Arial Unicode MS" pitchFamily="34" charset="-122"/>
            </a:endParaRPr>
          </a:p>
          <a:p>
            <a:pPr>
              <a:lnSpc>
                <a:spcPct val="150000"/>
              </a:lnSpc>
            </a:pPr>
            <a:r>
              <a:rPr lang="en-US" altLang="zh-CN" sz="1600" dirty="0">
                <a:solidFill>
                  <a:srgbClr val="0070C0"/>
                </a:solidFill>
                <a:latin typeface="Arial Unicode MS" pitchFamily="34" charset="-122"/>
                <a:ea typeface="Arial Unicode MS" pitchFamily="34" charset="-122"/>
                <a:cs typeface="Arial Unicode MS" pitchFamily="34" charset="-122"/>
              </a:rPr>
              <a:t>rule1(</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(X0,X1,X2,X3,X4,X5,X6,X7,X8),</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(X0,X1,X3,X2,X4,X5,X6,X7,X8)): -X2=0</a:t>
            </a:r>
            <a:r>
              <a:rPr lang="en-US" altLang="zh-CN" sz="1600" dirty="0" smtClean="0">
                <a:solidFill>
                  <a:srgbClr val="0070C0"/>
                </a:solidFill>
                <a:latin typeface="Arial Unicode MS" pitchFamily="34" charset="-122"/>
                <a:ea typeface="Arial Unicode MS" pitchFamily="34" charset="-122"/>
                <a:cs typeface="Arial Unicode MS" pitchFamily="34" charset="-122"/>
              </a:rPr>
              <a:t>.</a:t>
            </a:r>
          </a:p>
          <a:p>
            <a:pPr>
              <a:lnSpc>
                <a:spcPct val="150000"/>
              </a:lnSpc>
            </a:pPr>
            <a:r>
              <a:rPr lang="en-US" altLang="zh-CN" sz="1600" dirty="0" smtClean="0">
                <a:solidFill>
                  <a:srgbClr val="0070C0"/>
                </a:solidFill>
                <a:latin typeface="Arial Unicode MS" pitchFamily="34" charset="-122"/>
                <a:ea typeface="Arial Unicode MS" pitchFamily="34" charset="-122"/>
                <a:cs typeface="Arial Unicode MS" pitchFamily="34" charset="-122"/>
              </a:rPr>
              <a:t>rule1(</a:t>
            </a:r>
            <a:r>
              <a:rPr lang="en-US" altLang="zh-CN" sz="1600" dirty="0" err="1" smtClean="0">
                <a:solidFill>
                  <a:srgbClr val="0070C0"/>
                </a:solidFill>
                <a:latin typeface="Arial Unicode MS" pitchFamily="34" charset="-122"/>
                <a:ea typeface="Arial Unicode MS" pitchFamily="34" charset="-122"/>
                <a:cs typeface="Arial Unicode MS" pitchFamily="34" charset="-122"/>
              </a:rPr>
              <a:t>st</a:t>
            </a:r>
            <a:r>
              <a:rPr lang="en-US" altLang="zh-CN" sz="1600" dirty="0" smtClean="0">
                <a:solidFill>
                  <a:srgbClr val="0070C0"/>
                </a:solidFill>
                <a:latin typeface="Arial Unicode MS" pitchFamily="34" charset="-122"/>
                <a:ea typeface="Arial Unicode MS" pitchFamily="34" charset="-122"/>
                <a:cs typeface="Arial Unicode MS" pitchFamily="34" charset="-122"/>
              </a:rPr>
              <a:t>(X0,X1,X2,X3,X4,X5,X6,X7,X8),</a:t>
            </a:r>
            <a:r>
              <a:rPr lang="en-US" altLang="zh-CN" sz="1600" dirty="0" err="1" smtClean="0">
                <a:solidFill>
                  <a:srgbClr val="0070C0"/>
                </a:solidFill>
                <a:latin typeface="Arial Unicode MS" pitchFamily="34" charset="-122"/>
                <a:ea typeface="Arial Unicode MS" pitchFamily="34" charset="-122"/>
                <a:cs typeface="Arial Unicode MS" pitchFamily="34" charset="-122"/>
              </a:rPr>
              <a:t>st</a:t>
            </a:r>
            <a:r>
              <a:rPr lang="en-US" altLang="zh-CN" sz="1600" dirty="0" smtClean="0">
                <a:solidFill>
                  <a:srgbClr val="0070C0"/>
                </a:solidFill>
                <a:latin typeface="Arial Unicode MS" pitchFamily="34" charset="-122"/>
                <a:ea typeface="Arial Unicode MS" pitchFamily="34" charset="-122"/>
                <a:cs typeface="Arial Unicode MS" pitchFamily="34" charset="-122"/>
              </a:rPr>
              <a:t>(X2,X1,X0,X3,X4,X5,X6,X7,X8)): -X2=0.  rule1(</a:t>
            </a:r>
            <a:r>
              <a:rPr lang="en-US" altLang="zh-CN" sz="1600" dirty="0" err="1" smtClean="0">
                <a:solidFill>
                  <a:srgbClr val="0070C0"/>
                </a:solidFill>
                <a:latin typeface="Arial Unicode MS" pitchFamily="34" charset="-122"/>
                <a:ea typeface="Arial Unicode MS" pitchFamily="34" charset="-122"/>
                <a:cs typeface="Arial Unicode MS" pitchFamily="34" charset="-122"/>
              </a:rPr>
              <a:t>st</a:t>
            </a:r>
            <a:r>
              <a:rPr lang="en-US" altLang="zh-CN" sz="1600" dirty="0" smtClean="0">
                <a:solidFill>
                  <a:srgbClr val="0070C0"/>
                </a:solidFill>
                <a:latin typeface="Arial Unicode MS" pitchFamily="34" charset="-122"/>
                <a:ea typeface="Arial Unicode MS" pitchFamily="34" charset="-122"/>
                <a:cs typeface="Arial Unicode MS" pitchFamily="34" charset="-122"/>
              </a:rPr>
              <a:t>(X0,X1,X2,X3,X4,X5,X6,X7,X8),</a:t>
            </a:r>
            <a:r>
              <a:rPr lang="en-US" altLang="zh-CN" sz="1600" dirty="0" err="1" smtClean="0">
                <a:solidFill>
                  <a:srgbClr val="0070C0"/>
                </a:solidFill>
                <a:latin typeface="Arial Unicode MS" pitchFamily="34" charset="-122"/>
                <a:ea typeface="Arial Unicode MS" pitchFamily="34" charset="-122"/>
                <a:cs typeface="Arial Unicode MS" pitchFamily="34" charset="-122"/>
              </a:rPr>
              <a:t>st</a:t>
            </a:r>
            <a:r>
              <a:rPr lang="en-US" altLang="zh-CN" sz="1600" dirty="0" smtClean="0">
                <a:solidFill>
                  <a:srgbClr val="0070C0"/>
                </a:solidFill>
                <a:latin typeface="Arial Unicode MS" pitchFamily="34" charset="-122"/>
                <a:ea typeface="Arial Unicode MS" pitchFamily="34" charset="-122"/>
                <a:cs typeface="Arial Unicode MS" pitchFamily="34" charset="-122"/>
              </a:rPr>
              <a:t>(X0,X1,X3,X2,X4,X5,X6,X7,X8)): -X3=0.</a:t>
            </a:r>
          </a:p>
          <a:p>
            <a:pPr>
              <a:lnSpc>
                <a:spcPct val="150000"/>
              </a:lnSpc>
            </a:pPr>
            <a:r>
              <a:rPr lang="en-US" altLang="zh-CN" sz="1600" dirty="0" smtClean="0">
                <a:solidFill>
                  <a:srgbClr val="0070C0"/>
                </a:solidFill>
                <a:latin typeface="Arial Unicode MS" pitchFamily="34" charset="-122"/>
                <a:ea typeface="Arial Unicode MS" pitchFamily="34" charset="-122"/>
                <a:cs typeface="Arial Unicode MS" pitchFamily="34" charset="-122"/>
              </a:rPr>
              <a:t>rule1(</a:t>
            </a:r>
            <a:r>
              <a:rPr lang="en-US" altLang="zh-CN" sz="1600" dirty="0" err="1" smtClean="0">
                <a:solidFill>
                  <a:srgbClr val="0070C0"/>
                </a:solidFill>
                <a:latin typeface="Arial Unicode MS" pitchFamily="34" charset="-122"/>
                <a:ea typeface="Arial Unicode MS" pitchFamily="34" charset="-122"/>
                <a:cs typeface="Arial Unicode MS" pitchFamily="34" charset="-122"/>
              </a:rPr>
              <a:t>st</a:t>
            </a:r>
            <a:r>
              <a:rPr lang="en-US" altLang="zh-CN" sz="1600" dirty="0" smtClean="0">
                <a:solidFill>
                  <a:srgbClr val="0070C0"/>
                </a:solidFill>
                <a:latin typeface="Arial Unicode MS" pitchFamily="34" charset="-122"/>
                <a:ea typeface="Arial Unicode MS" pitchFamily="34" charset="-122"/>
                <a:cs typeface="Arial Unicode MS" pitchFamily="34" charset="-122"/>
              </a:rPr>
              <a:t>(X0,X1,X2,X3,X4,X5,X6,X7,X8),</a:t>
            </a:r>
            <a:r>
              <a:rPr lang="en-US" altLang="zh-CN" sz="1600" dirty="0" err="1" smtClean="0">
                <a:solidFill>
                  <a:srgbClr val="0070C0"/>
                </a:solidFill>
                <a:latin typeface="Arial Unicode MS" pitchFamily="34" charset="-122"/>
                <a:ea typeface="Arial Unicode MS" pitchFamily="34" charset="-122"/>
                <a:cs typeface="Arial Unicode MS" pitchFamily="34" charset="-122"/>
              </a:rPr>
              <a:t>st</a:t>
            </a:r>
            <a:r>
              <a:rPr lang="en-US" altLang="zh-CN" sz="1600" dirty="0" smtClean="0">
                <a:solidFill>
                  <a:srgbClr val="0070C0"/>
                </a:solidFill>
                <a:latin typeface="Arial Unicode MS" pitchFamily="34" charset="-122"/>
                <a:ea typeface="Arial Unicode MS" pitchFamily="34" charset="-122"/>
                <a:cs typeface="Arial Unicode MS" pitchFamily="34" charset="-122"/>
              </a:rPr>
              <a:t>(X0,X1,X2,X4,X3,X5,X6,X7,X8)): -X3=0.</a:t>
            </a:r>
          </a:p>
          <a:p>
            <a:pPr>
              <a:lnSpc>
                <a:spcPct val="150000"/>
              </a:lnSpc>
            </a:pPr>
            <a:r>
              <a:rPr lang="en-US" altLang="zh-CN" sz="1600" dirty="0" smtClean="0">
                <a:solidFill>
                  <a:srgbClr val="0070C0"/>
                </a:solidFill>
                <a:latin typeface="Arial Unicode MS" pitchFamily="34" charset="-122"/>
                <a:ea typeface="Arial Unicode MS" pitchFamily="34" charset="-122"/>
                <a:cs typeface="Arial Unicode MS" pitchFamily="34" charset="-122"/>
              </a:rPr>
              <a:t>rule1(</a:t>
            </a:r>
            <a:r>
              <a:rPr lang="en-US" altLang="zh-CN" sz="1600" dirty="0" err="1" smtClean="0">
                <a:solidFill>
                  <a:srgbClr val="0070C0"/>
                </a:solidFill>
                <a:latin typeface="Arial Unicode MS" pitchFamily="34" charset="-122"/>
                <a:ea typeface="Arial Unicode MS" pitchFamily="34" charset="-122"/>
                <a:cs typeface="Arial Unicode MS" pitchFamily="34" charset="-122"/>
              </a:rPr>
              <a:t>st</a:t>
            </a:r>
            <a:r>
              <a:rPr lang="en-US" altLang="zh-CN" sz="1600" dirty="0" smtClean="0">
                <a:solidFill>
                  <a:srgbClr val="0070C0"/>
                </a:solidFill>
                <a:latin typeface="Arial Unicode MS" pitchFamily="34" charset="-122"/>
                <a:ea typeface="Arial Unicode MS" pitchFamily="34" charset="-122"/>
                <a:cs typeface="Arial Unicode MS" pitchFamily="34" charset="-122"/>
              </a:rPr>
              <a:t>(X0,X1,X2,X3,X4,X5,X6,X7,X8),</a:t>
            </a:r>
            <a:r>
              <a:rPr lang="en-US" altLang="zh-CN" sz="1600" dirty="0" err="1" smtClean="0">
                <a:solidFill>
                  <a:srgbClr val="0070C0"/>
                </a:solidFill>
                <a:latin typeface="Arial Unicode MS" pitchFamily="34" charset="-122"/>
                <a:ea typeface="Arial Unicode MS" pitchFamily="34" charset="-122"/>
                <a:cs typeface="Arial Unicode MS" pitchFamily="34" charset="-122"/>
              </a:rPr>
              <a:t>st</a:t>
            </a:r>
            <a:r>
              <a:rPr lang="en-US" altLang="zh-CN" sz="1600" dirty="0" smtClean="0">
                <a:solidFill>
                  <a:srgbClr val="0070C0"/>
                </a:solidFill>
                <a:latin typeface="Arial Unicode MS" pitchFamily="34" charset="-122"/>
                <a:ea typeface="Arial Unicode MS" pitchFamily="34" charset="-122"/>
                <a:cs typeface="Arial Unicode MS" pitchFamily="34" charset="-122"/>
              </a:rPr>
              <a:t>(X0,X1,X2,X4,X3,X5,X6,X7,X8)): -X4=0.</a:t>
            </a:r>
          </a:p>
          <a:p>
            <a:pPr>
              <a:lnSpc>
                <a:spcPct val="150000"/>
              </a:lnSpc>
            </a:pPr>
            <a:r>
              <a:rPr lang="en-US" altLang="zh-CN" sz="1600" dirty="0" smtClean="0">
                <a:solidFill>
                  <a:srgbClr val="0070C0"/>
                </a:solidFill>
                <a:latin typeface="Arial Unicode MS" pitchFamily="34" charset="-122"/>
                <a:ea typeface="Arial Unicode MS" pitchFamily="34" charset="-122"/>
                <a:cs typeface="Arial Unicode MS" pitchFamily="34" charset="-122"/>
              </a:rPr>
              <a:t>rule1(</a:t>
            </a:r>
            <a:r>
              <a:rPr lang="en-US" altLang="zh-CN" sz="1600" dirty="0" err="1" smtClean="0">
                <a:solidFill>
                  <a:srgbClr val="0070C0"/>
                </a:solidFill>
                <a:latin typeface="Arial Unicode MS" pitchFamily="34" charset="-122"/>
                <a:ea typeface="Arial Unicode MS" pitchFamily="34" charset="-122"/>
                <a:cs typeface="Arial Unicode MS" pitchFamily="34" charset="-122"/>
              </a:rPr>
              <a:t>st</a:t>
            </a:r>
            <a:r>
              <a:rPr lang="en-US" altLang="zh-CN" sz="1600" dirty="0" smtClean="0">
                <a:solidFill>
                  <a:srgbClr val="0070C0"/>
                </a:solidFill>
                <a:latin typeface="Arial Unicode MS" pitchFamily="34" charset="-122"/>
                <a:ea typeface="Arial Unicode MS" pitchFamily="34" charset="-122"/>
                <a:cs typeface="Arial Unicode MS" pitchFamily="34" charset="-122"/>
              </a:rPr>
              <a:t>(X0,X1,X2,X3,X4,X5,X6,X7,X8),</a:t>
            </a:r>
            <a:r>
              <a:rPr lang="en-US" altLang="zh-CN" sz="1600" dirty="0" err="1" smtClean="0">
                <a:solidFill>
                  <a:srgbClr val="0070C0"/>
                </a:solidFill>
                <a:latin typeface="Arial Unicode MS" pitchFamily="34" charset="-122"/>
                <a:ea typeface="Arial Unicode MS" pitchFamily="34" charset="-122"/>
                <a:cs typeface="Arial Unicode MS" pitchFamily="34" charset="-122"/>
              </a:rPr>
              <a:t>st</a:t>
            </a:r>
            <a:r>
              <a:rPr lang="en-US" altLang="zh-CN" sz="1600" dirty="0" smtClean="0">
                <a:solidFill>
                  <a:srgbClr val="0070C0"/>
                </a:solidFill>
                <a:latin typeface="Arial Unicode MS" pitchFamily="34" charset="-122"/>
                <a:ea typeface="Arial Unicode MS" pitchFamily="34" charset="-122"/>
                <a:cs typeface="Arial Unicode MS" pitchFamily="34" charset="-122"/>
              </a:rPr>
              <a:t>(X4,X1,X2,X3,X0,X5,X6,X7,X8)): -X4=0.</a:t>
            </a:r>
          </a:p>
          <a:p>
            <a:pPr>
              <a:lnSpc>
                <a:spcPct val="150000"/>
              </a:lnSpc>
            </a:pPr>
            <a:r>
              <a:rPr lang="en-US" altLang="zh-CN" sz="1600" dirty="0" smtClean="0">
                <a:solidFill>
                  <a:srgbClr val="0070C0"/>
                </a:solidFill>
                <a:latin typeface="Arial Unicode MS" pitchFamily="34" charset="-122"/>
                <a:ea typeface="Arial Unicode MS" pitchFamily="34" charset="-122"/>
                <a:cs typeface="Arial Unicode MS" pitchFamily="34" charset="-122"/>
              </a:rPr>
              <a:t>rule1(</a:t>
            </a:r>
            <a:r>
              <a:rPr lang="en-US" altLang="zh-CN" sz="1600" dirty="0" err="1" smtClean="0">
                <a:solidFill>
                  <a:srgbClr val="0070C0"/>
                </a:solidFill>
                <a:latin typeface="Arial Unicode MS" pitchFamily="34" charset="-122"/>
                <a:ea typeface="Arial Unicode MS" pitchFamily="34" charset="-122"/>
                <a:cs typeface="Arial Unicode MS" pitchFamily="34" charset="-122"/>
              </a:rPr>
              <a:t>st</a:t>
            </a:r>
            <a:r>
              <a:rPr lang="en-US" altLang="zh-CN" sz="1600" dirty="0" smtClean="0">
                <a:solidFill>
                  <a:srgbClr val="0070C0"/>
                </a:solidFill>
                <a:latin typeface="Arial Unicode MS" pitchFamily="34" charset="-122"/>
                <a:ea typeface="Arial Unicode MS" pitchFamily="34" charset="-122"/>
                <a:cs typeface="Arial Unicode MS" pitchFamily="34" charset="-122"/>
              </a:rPr>
              <a:t>(X0,X1,X2,X3,X4,X5,X6,X7,X8),</a:t>
            </a:r>
            <a:r>
              <a:rPr lang="en-US" altLang="zh-CN" sz="1600" dirty="0" err="1" smtClean="0">
                <a:solidFill>
                  <a:srgbClr val="0070C0"/>
                </a:solidFill>
                <a:latin typeface="Arial Unicode MS" pitchFamily="34" charset="-122"/>
                <a:ea typeface="Arial Unicode MS" pitchFamily="34" charset="-122"/>
                <a:cs typeface="Arial Unicode MS" pitchFamily="34" charset="-122"/>
              </a:rPr>
              <a:t>st</a:t>
            </a:r>
            <a:r>
              <a:rPr lang="en-US" altLang="zh-CN" sz="1600" dirty="0" smtClean="0">
                <a:solidFill>
                  <a:srgbClr val="0070C0"/>
                </a:solidFill>
                <a:latin typeface="Arial Unicode MS" pitchFamily="34" charset="-122"/>
                <a:ea typeface="Arial Unicode MS" pitchFamily="34" charset="-122"/>
                <a:cs typeface="Arial Unicode MS" pitchFamily="34" charset="-122"/>
              </a:rPr>
              <a:t>(X0,X1,X2,X3,X5,X4,X6,X7,X8)): -X4=0.</a:t>
            </a:r>
          </a:p>
          <a:p>
            <a:pPr>
              <a:lnSpc>
                <a:spcPct val="150000"/>
              </a:lnSpc>
            </a:pPr>
            <a:endParaRPr lang="en-US" altLang="zh-CN" sz="1600" dirty="0">
              <a:solidFill>
                <a:srgbClr val="0070C0"/>
              </a:solidFill>
            </a:endParaRPr>
          </a:p>
        </p:txBody>
      </p:sp>
    </p:spTree>
  </p:cSld>
  <p:clrMapOvr>
    <a:masterClrMapping/>
  </p:clrMapOvr>
  <p:transition>
    <p:checke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80" name="Text Box 4"/>
          <p:cNvSpPr txBox="1">
            <a:spLocks noChangeArrowheads="1"/>
          </p:cNvSpPr>
          <p:nvPr/>
        </p:nvSpPr>
        <p:spPr bwMode="auto">
          <a:xfrm>
            <a:off x="642910" y="1142984"/>
            <a:ext cx="8016875" cy="3785652"/>
          </a:xfrm>
          <a:prstGeom prst="rect">
            <a:avLst/>
          </a:prstGeom>
          <a:noFill/>
          <a:ln w="9525">
            <a:noFill/>
            <a:miter lim="800000"/>
            <a:headEnd/>
            <a:tailEnd/>
          </a:ln>
          <a:effectLst/>
        </p:spPr>
        <p:txBody>
          <a:bodyPr>
            <a:spAutoFit/>
          </a:bodyPr>
          <a:lstStyle/>
          <a:p>
            <a:pPr>
              <a:lnSpc>
                <a:spcPct val="150000"/>
              </a:lnSpc>
            </a:pPr>
            <a:r>
              <a:rPr lang="en-US" altLang="zh-CN" sz="1600" dirty="0" smtClean="0">
                <a:solidFill>
                  <a:srgbClr val="0070C0"/>
                </a:solidFill>
                <a:latin typeface="Arial Unicode MS" pitchFamily="34" charset="-122"/>
                <a:ea typeface="Arial Unicode MS" pitchFamily="34" charset="-122"/>
                <a:cs typeface="Arial Unicode MS" pitchFamily="34" charset="-122"/>
              </a:rPr>
              <a:t>rule1(</a:t>
            </a:r>
            <a:r>
              <a:rPr lang="en-US" altLang="zh-CN" sz="1600" dirty="0" err="1" smtClean="0">
                <a:solidFill>
                  <a:srgbClr val="0070C0"/>
                </a:solidFill>
                <a:latin typeface="Arial Unicode MS" pitchFamily="34" charset="-122"/>
                <a:ea typeface="Arial Unicode MS" pitchFamily="34" charset="-122"/>
                <a:cs typeface="Arial Unicode MS" pitchFamily="34" charset="-122"/>
              </a:rPr>
              <a:t>st</a:t>
            </a:r>
            <a:r>
              <a:rPr lang="en-US" altLang="zh-CN" sz="1600" dirty="0" smtClean="0">
                <a:solidFill>
                  <a:srgbClr val="0070C0"/>
                </a:solidFill>
                <a:latin typeface="Arial Unicode MS" pitchFamily="34" charset="-122"/>
                <a:ea typeface="Arial Unicode MS" pitchFamily="34" charset="-122"/>
                <a:cs typeface="Arial Unicode MS" pitchFamily="34" charset="-122"/>
              </a:rPr>
              <a:t>(X0,X1,X2,X3,X4,X5,X6,X7,X8),</a:t>
            </a:r>
            <a:r>
              <a:rPr lang="en-US" altLang="zh-CN" sz="1600" dirty="0" err="1" smtClean="0">
                <a:solidFill>
                  <a:srgbClr val="0070C0"/>
                </a:solidFill>
                <a:latin typeface="Arial Unicode MS" pitchFamily="34" charset="-122"/>
                <a:ea typeface="Arial Unicode MS" pitchFamily="34" charset="-122"/>
                <a:cs typeface="Arial Unicode MS" pitchFamily="34" charset="-122"/>
              </a:rPr>
              <a:t>st</a:t>
            </a:r>
            <a:r>
              <a:rPr lang="en-US" altLang="zh-CN" sz="1600" dirty="0" smtClean="0">
                <a:solidFill>
                  <a:srgbClr val="0070C0"/>
                </a:solidFill>
                <a:latin typeface="Arial Unicode MS" pitchFamily="34" charset="-122"/>
                <a:ea typeface="Arial Unicode MS" pitchFamily="34" charset="-122"/>
                <a:cs typeface="Arial Unicode MS" pitchFamily="34" charset="-122"/>
              </a:rPr>
              <a:t>(X0,X1,X2,X3,X5,X4,X6,X7,X8)): -X5=0. </a:t>
            </a:r>
          </a:p>
          <a:p>
            <a:pPr>
              <a:lnSpc>
                <a:spcPct val="150000"/>
              </a:lnSpc>
            </a:pPr>
            <a:r>
              <a:rPr lang="en-US" altLang="zh-CN" sz="1600" dirty="0" smtClean="0">
                <a:solidFill>
                  <a:srgbClr val="0070C0"/>
                </a:solidFill>
                <a:latin typeface="Arial Unicode MS" pitchFamily="34" charset="-122"/>
                <a:ea typeface="Arial Unicode MS" pitchFamily="34" charset="-122"/>
                <a:cs typeface="Arial Unicode MS" pitchFamily="34" charset="-122"/>
              </a:rPr>
              <a:t>rule1(</a:t>
            </a:r>
            <a:r>
              <a:rPr lang="en-US" altLang="zh-CN" sz="1600" dirty="0" err="1" smtClean="0">
                <a:solidFill>
                  <a:srgbClr val="0070C0"/>
                </a:solidFill>
                <a:latin typeface="Arial Unicode MS" pitchFamily="34" charset="-122"/>
                <a:ea typeface="Arial Unicode MS" pitchFamily="34" charset="-122"/>
                <a:cs typeface="Arial Unicode MS" pitchFamily="34" charset="-122"/>
              </a:rPr>
              <a:t>st</a:t>
            </a:r>
            <a:r>
              <a:rPr lang="en-US" altLang="zh-CN" sz="1600" dirty="0" smtClean="0">
                <a:solidFill>
                  <a:srgbClr val="0070C0"/>
                </a:solidFill>
                <a:latin typeface="Arial Unicode MS" pitchFamily="34" charset="-122"/>
                <a:ea typeface="Arial Unicode MS" pitchFamily="34" charset="-122"/>
                <a:cs typeface="Arial Unicode MS" pitchFamily="34" charset="-122"/>
              </a:rPr>
              <a:t>(X0,X1,X2,X3,X4,X5,X6,X7,X8</a:t>
            </a:r>
            <a:r>
              <a:rPr lang="en-US" altLang="zh-CN" sz="1600" dirty="0">
                <a:solidFill>
                  <a:srgbClr val="0070C0"/>
                </a:solidFill>
                <a:latin typeface="Arial Unicode MS" pitchFamily="34" charset="-122"/>
                <a:ea typeface="Arial Unicode MS" pitchFamily="34" charset="-122"/>
                <a:cs typeface="Arial Unicode MS" pitchFamily="34" charset="-122"/>
              </a:rPr>
              <a:t>),</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(X0,X1,X2,X3,X4,X6,X5,X7,X8)): -X5=0</a:t>
            </a:r>
            <a:r>
              <a:rPr lang="en-US" altLang="zh-CN" sz="1600" dirty="0" smtClean="0">
                <a:solidFill>
                  <a:srgbClr val="0070C0"/>
                </a:solidFill>
                <a:latin typeface="Arial Unicode MS" pitchFamily="34" charset="-122"/>
                <a:ea typeface="Arial Unicode MS" pitchFamily="34" charset="-122"/>
                <a:cs typeface="Arial Unicode MS" pitchFamily="34" charset="-122"/>
              </a:rPr>
              <a:t>.</a:t>
            </a:r>
            <a:endParaRPr lang="en-US" altLang="zh-CN" sz="1600" dirty="0">
              <a:solidFill>
                <a:srgbClr val="0070C0"/>
              </a:solidFill>
              <a:latin typeface="Arial Unicode MS" pitchFamily="34" charset="-122"/>
              <a:ea typeface="Arial Unicode MS" pitchFamily="34" charset="-122"/>
              <a:cs typeface="Arial Unicode MS" pitchFamily="34" charset="-122"/>
            </a:endParaRPr>
          </a:p>
          <a:p>
            <a:pPr>
              <a:lnSpc>
                <a:spcPct val="150000"/>
              </a:lnSpc>
            </a:pPr>
            <a:r>
              <a:rPr lang="en-US" altLang="zh-CN" sz="1600" dirty="0">
                <a:solidFill>
                  <a:srgbClr val="0070C0"/>
                </a:solidFill>
                <a:latin typeface="Arial Unicode MS" pitchFamily="34" charset="-122"/>
                <a:ea typeface="Arial Unicode MS" pitchFamily="34" charset="-122"/>
                <a:cs typeface="Arial Unicode MS" pitchFamily="34" charset="-122"/>
              </a:rPr>
              <a:t>rule1(</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(X0,X1,X2,X3,X4,X5,X6,X7,X8),</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(X6,X1,X2,X3,X4,X5,X0,X7,X8)): -X6=0</a:t>
            </a:r>
            <a:r>
              <a:rPr lang="en-US" altLang="zh-CN" sz="1600" dirty="0" smtClean="0">
                <a:solidFill>
                  <a:srgbClr val="0070C0"/>
                </a:solidFill>
                <a:latin typeface="Arial Unicode MS" pitchFamily="34" charset="-122"/>
                <a:ea typeface="Arial Unicode MS" pitchFamily="34" charset="-122"/>
                <a:cs typeface="Arial Unicode MS" pitchFamily="34" charset="-122"/>
              </a:rPr>
              <a:t>.</a:t>
            </a:r>
            <a:endParaRPr lang="en-US" altLang="zh-CN" sz="1600" dirty="0">
              <a:solidFill>
                <a:srgbClr val="0070C0"/>
              </a:solidFill>
              <a:latin typeface="Arial Unicode MS" pitchFamily="34" charset="-122"/>
              <a:ea typeface="Arial Unicode MS" pitchFamily="34" charset="-122"/>
              <a:cs typeface="Arial Unicode MS" pitchFamily="34" charset="-122"/>
            </a:endParaRPr>
          </a:p>
          <a:p>
            <a:pPr>
              <a:lnSpc>
                <a:spcPct val="150000"/>
              </a:lnSpc>
            </a:pPr>
            <a:r>
              <a:rPr lang="en-US" altLang="zh-CN" sz="1600" dirty="0">
                <a:solidFill>
                  <a:srgbClr val="0070C0"/>
                </a:solidFill>
                <a:latin typeface="Arial Unicode MS" pitchFamily="34" charset="-122"/>
                <a:ea typeface="Arial Unicode MS" pitchFamily="34" charset="-122"/>
                <a:cs typeface="Arial Unicode MS" pitchFamily="34" charset="-122"/>
              </a:rPr>
              <a:t>rule1(</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(X0,X1,X2,X3,X4,X5,X6,X7,X8),</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(X0,X1,X2,X3,X4,X6,X5,X7,X8)): -X6=0</a:t>
            </a:r>
            <a:r>
              <a:rPr lang="en-US" altLang="zh-CN" sz="1600" dirty="0" smtClean="0">
                <a:solidFill>
                  <a:srgbClr val="0070C0"/>
                </a:solidFill>
                <a:latin typeface="Arial Unicode MS" pitchFamily="34" charset="-122"/>
                <a:ea typeface="Arial Unicode MS" pitchFamily="34" charset="-122"/>
                <a:cs typeface="Arial Unicode MS" pitchFamily="34" charset="-122"/>
              </a:rPr>
              <a:t>.</a:t>
            </a:r>
            <a:endParaRPr lang="en-US" altLang="zh-CN" sz="1600" dirty="0">
              <a:solidFill>
                <a:srgbClr val="0070C0"/>
              </a:solidFill>
              <a:latin typeface="Arial Unicode MS" pitchFamily="34" charset="-122"/>
              <a:ea typeface="Arial Unicode MS" pitchFamily="34" charset="-122"/>
              <a:cs typeface="Arial Unicode MS" pitchFamily="34" charset="-122"/>
            </a:endParaRPr>
          </a:p>
          <a:p>
            <a:pPr>
              <a:lnSpc>
                <a:spcPct val="150000"/>
              </a:lnSpc>
            </a:pPr>
            <a:r>
              <a:rPr lang="en-US" altLang="zh-CN" sz="1600" dirty="0">
                <a:solidFill>
                  <a:srgbClr val="0070C0"/>
                </a:solidFill>
                <a:latin typeface="Arial Unicode MS" pitchFamily="34" charset="-122"/>
                <a:ea typeface="Arial Unicode MS" pitchFamily="34" charset="-122"/>
                <a:cs typeface="Arial Unicode MS" pitchFamily="34" charset="-122"/>
              </a:rPr>
              <a:t>rule1(</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(X0,X1,X2,X3,X4,X5,X6,X7,X8),</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(X0,X1,X2,X3,X4,X5,X7,X6,X8)): -X6=0</a:t>
            </a:r>
            <a:r>
              <a:rPr lang="en-US" altLang="zh-CN" sz="1600" dirty="0" smtClean="0">
                <a:solidFill>
                  <a:srgbClr val="0070C0"/>
                </a:solidFill>
                <a:latin typeface="Arial Unicode MS" pitchFamily="34" charset="-122"/>
                <a:ea typeface="Arial Unicode MS" pitchFamily="34" charset="-122"/>
                <a:cs typeface="Arial Unicode MS" pitchFamily="34" charset="-122"/>
              </a:rPr>
              <a:t>.</a:t>
            </a:r>
            <a:endParaRPr lang="en-US" altLang="zh-CN" sz="1600" dirty="0">
              <a:solidFill>
                <a:srgbClr val="0070C0"/>
              </a:solidFill>
              <a:latin typeface="Arial Unicode MS" pitchFamily="34" charset="-122"/>
              <a:ea typeface="Arial Unicode MS" pitchFamily="34" charset="-122"/>
              <a:cs typeface="Arial Unicode MS" pitchFamily="34" charset="-122"/>
            </a:endParaRPr>
          </a:p>
          <a:p>
            <a:pPr>
              <a:lnSpc>
                <a:spcPct val="150000"/>
              </a:lnSpc>
            </a:pPr>
            <a:r>
              <a:rPr lang="en-US" altLang="zh-CN" sz="1600" dirty="0">
                <a:solidFill>
                  <a:srgbClr val="0070C0"/>
                </a:solidFill>
                <a:latin typeface="Arial Unicode MS" pitchFamily="34" charset="-122"/>
                <a:ea typeface="Arial Unicode MS" pitchFamily="34" charset="-122"/>
                <a:cs typeface="Arial Unicode MS" pitchFamily="34" charset="-122"/>
              </a:rPr>
              <a:t>rule1(</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(X0,X1,X2,X3,X4,X5,X6,X7,X8),</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(X0,X1,X2,X3,X4,X5,X7,X6,X8)): -X7=0. </a:t>
            </a:r>
          </a:p>
          <a:p>
            <a:pPr>
              <a:lnSpc>
                <a:spcPct val="150000"/>
              </a:lnSpc>
            </a:pPr>
            <a:r>
              <a:rPr lang="en-US" altLang="zh-CN" sz="1600" dirty="0">
                <a:solidFill>
                  <a:srgbClr val="0070C0"/>
                </a:solidFill>
                <a:latin typeface="Arial Unicode MS" pitchFamily="34" charset="-122"/>
                <a:ea typeface="Arial Unicode MS" pitchFamily="34" charset="-122"/>
                <a:cs typeface="Arial Unicode MS" pitchFamily="34" charset="-122"/>
              </a:rPr>
              <a:t>rule1(</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(X0,X1,X2,X3,X4,X5,X6,X7,X8),</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(X0,X1,X2,X3,X4,X5,X6,X8,X7)): -X7=0</a:t>
            </a:r>
            <a:r>
              <a:rPr lang="en-US" altLang="zh-CN" sz="1600" dirty="0" smtClean="0">
                <a:solidFill>
                  <a:srgbClr val="0070C0"/>
                </a:solidFill>
                <a:latin typeface="Arial Unicode MS" pitchFamily="34" charset="-122"/>
                <a:ea typeface="Arial Unicode MS" pitchFamily="34" charset="-122"/>
                <a:cs typeface="Arial Unicode MS" pitchFamily="34" charset="-122"/>
              </a:rPr>
              <a:t>.</a:t>
            </a:r>
            <a:endParaRPr lang="en-US" altLang="zh-CN" sz="1600" dirty="0">
              <a:solidFill>
                <a:srgbClr val="0070C0"/>
              </a:solidFill>
              <a:latin typeface="Arial Unicode MS" pitchFamily="34" charset="-122"/>
              <a:ea typeface="Arial Unicode MS" pitchFamily="34" charset="-122"/>
              <a:cs typeface="Arial Unicode MS" pitchFamily="34" charset="-122"/>
            </a:endParaRPr>
          </a:p>
          <a:p>
            <a:pPr>
              <a:lnSpc>
                <a:spcPct val="150000"/>
              </a:lnSpc>
            </a:pPr>
            <a:r>
              <a:rPr lang="en-US" altLang="zh-CN" sz="1600" dirty="0">
                <a:solidFill>
                  <a:srgbClr val="0070C0"/>
                </a:solidFill>
                <a:latin typeface="Arial Unicode MS" pitchFamily="34" charset="-122"/>
                <a:ea typeface="Arial Unicode MS" pitchFamily="34" charset="-122"/>
                <a:cs typeface="Arial Unicode MS" pitchFamily="34" charset="-122"/>
              </a:rPr>
              <a:t>rule1(</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(X0,X1,X2,X3,X4,X5,X6,X7,X8),</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(X0,X8,X2,X3,X4,X5,X6,X7,X1)): -X8=0</a:t>
            </a:r>
            <a:r>
              <a:rPr lang="en-US" altLang="zh-CN" sz="1600" dirty="0" smtClean="0">
                <a:solidFill>
                  <a:srgbClr val="0070C0"/>
                </a:solidFill>
                <a:latin typeface="Arial Unicode MS" pitchFamily="34" charset="-122"/>
                <a:ea typeface="Arial Unicode MS" pitchFamily="34" charset="-122"/>
                <a:cs typeface="Arial Unicode MS" pitchFamily="34" charset="-122"/>
              </a:rPr>
              <a:t>.</a:t>
            </a:r>
            <a:endParaRPr lang="en-US" altLang="zh-CN" sz="1600" dirty="0">
              <a:solidFill>
                <a:srgbClr val="0070C0"/>
              </a:solidFill>
              <a:latin typeface="Arial Unicode MS" pitchFamily="34" charset="-122"/>
              <a:ea typeface="Arial Unicode MS" pitchFamily="34" charset="-122"/>
              <a:cs typeface="Arial Unicode MS" pitchFamily="34" charset="-122"/>
            </a:endParaRPr>
          </a:p>
          <a:p>
            <a:pPr>
              <a:lnSpc>
                <a:spcPct val="150000"/>
              </a:lnSpc>
            </a:pPr>
            <a:r>
              <a:rPr lang="en-US" altLang="zh-CN" sz="1600" dirty="0">
                <a:solidFill>
                  <a:srgbClr val="0070C0"/>
                </a:solidFill>
                <a:latin typeface="Arial Unicode MS" pitchFamily="34" charset="-122"/>
                <a:ea typeface="Arial Unicode MS" pitchFamily="34" charset="-122"/>
                <a:cs typeface="Arial Unicode MS" pitchFamily="34" charset="-122"/>
              </a:rPr>
              <a:t>rule1(</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(X0,X1,X2,X3,X4,X5,X6,X7,X8),</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(X8,X1,X2,X3,X4,X5,X6,X7,X0)): -X8=0</a:t>
            </a:r>
            <a:r>
              <a:rPr lang="en-US" altLang="zh-CN" sz="1600" dirty="0" smtClean="0">
                <a:solidFill>
                  <a:srgbClr val="0070C0"/>
                </a:solidFill>
                <a:latin typeface="Arial Unicode MS" pitchFamily="34" charset="-122"/>
                <a:ea typeface="Arial Unicode MS" pitchFamily="34" charset="-122"/>
                <a:cs typeface="Arial Unicode MS" pitchFamily="34" charset="-122"/>
              </a:rPr>
              <a:t>.</a:t>
            </a:r>
            <a:endParaRPr lang="en-US" altLang="zh-CN" sz="1600" dirty="0">
              <a:solidFill>
                <a:srgbClr val="0070C0"/>
              </a:solidFill>
              <a:latin typeface="Arial Unicode MS" pitchFamily="34" charset="-122"/>
              <a:ea typeface="Arial Unicode MS" pitchFamily="34" charset="-122"/>
              <a:cs typeface="Arial Unicode MS" pitchFamily="34" charset="-122"/>
            </a:endParaRPr>
          </a:p>
          <a:p>
            <a:pPr>
              <a:lnSpc>
                <a:spcPct val="150000"/>
              </a:lnSpc>
            </a:pPr>
            <a:r>
              <a:rPr lang="en-US" altLang="zh-CN" sz="1600" dirty="0">
                <a:solidFill>
                  <a:srgbClr val="0070C0"/>
                </a:solidFill>
                <a:latin typeface="Arial Unicode MS" pitchFamily="34" charset="-122"/>
                <a:ea typeface="Arial Unicode MS" pitchFamily="34" charset="-122"/>
                <a:cs typeface="Arial Unicode MS" pitchFamily="34" charset="-122"/>
              </a:rPr>
              <a:t>rule1(</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(X0,X1,X2,X3,X4,X5,X6,X7,X8),</a:t>
            </a:r>
            <a:r>
              <a:rPr lang="en-US" altLang="zh-CN" sz="1600" dirty="0" err="1">
                <a:solidFill>
                  <a:srgbClr val="0070C0"/>
                </a:solidFill>
                <a:latin typeface="Arial Unicode MS" pitchFamily="34" charset="-122"/>
                <a:ea typeface="Arial Unicode MS" pitchFamily="34" charset="-122"/>
                <a:cs typeface="Arial Unicode MS" pitchFamily="34" charset="-122"/>
              </a:rPr>
              <a:t>st</a:t>
            </a:r>
            <a:r>
              <a:rPr lang="en-US" altLang="zh-CN" sz="1600" dirty="0">
                <a:solidFill>
                  <a:srgbClr val="0070C0"/>
                </a:solidFill>
                <a:latin typeface="Arial Unicode MS" pitchFamily="34" charset="-122"/>
                <a:ea typeface="Arial Unicode MS" pitchFamily="34" charset="-122"/>
                <a:cs typeface="Arial Unicode MS" pitchFamily="34" charset="-122"/>
              </a:rPr>
              <a:t>(X0,X1,X2,X3,X4,X5,X6,X8,X7)): -X8=0. </a:t>
            </a:r>
          </a:p>
        </p:txBody>
      </p:sp>
    </p:spTree>
  </p:cSld>
  <p:clrMapOvr>
    <a:masterClrMapping/>
  </p:clrMapOvr>
  <p:transition>
    <p:checke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6" name="Text Box 4"/>
          <p:cNvSpPr txBox="1">
            <a:spLocks noChangeArrowheads="1"/>
          </p:cNvSpPr>
          <p:nvPr/>
        </p:nvSpPr>
        <p:spPr bwMode="auto">
          <a:xfrm>
            <a:off x="1066800" y="555625"/>
            <a:ext cx="4793300" cy="5410712"/>
          </a:xfrm>
          <a:prstGeom prst="rect">
            <a:avLst/>
          </a:prstGeom>
          <a:noFill/>
          <a:ln w="9525">
            <a:noFill/>
            <a:miter lim="800000"/>
            <a:headEnd/>
            <a:tailEnd/>
          </a:ln>
          <a:effectLst/>
        </p:spPr>
        <p:txBody>
          <a:bodyPr wrap="none">
            <a:spAutoFit/>
          </a:bodyPr>
          <a:lstStyle/>
          <a:p>
            <a:pPr>
              <a:lnSpc>
                <a:spcPct val="120000"/>
              </a:lnSpc>
            </a:pPr>
            <a:r>
              <a:rPr lang="zh-CN" altLang="en-US" dirty="0">
                <a:solidFill>
                  <a:srgbClr val="0070C0"/>
                </a:solidFill>
                <a:latin typeface="黑体" pitchFamily="49" charset="-122"/>
                <a:ea typeface="黑体" pitchFamily="49" charset="-122"/>
              </a:rPr>
              <a:t>例</a:t>
            </a:r>
            <a:r>
              <a:rPr lang="zh-CN" altLang="en-US" b="1" dirty="0">
                <a:solidFill>
                  <a:srgbClr val="0070C0"/>
                </a:solidFill>
                <a:latin typeface="宋体" charset="-122"/>
              </a:rPr>
              <a:t> </a:t>
            </a:r>
            <a:r>
              <a:rPr lang="en-US" altLang="zh-CN" b="1" dirty="0" smtClean="0">
                <a:solidFill>
                  <a:srgbClr val="0070C0"/>
                </a:solidFill>
                <a:latin typeface="宋体" charset="-122"/>
              </a:rPr>
              <a:t>3-11</a:t>
            </a:r>
            <a:r>
              <a:rPr lang="en-US" altLang="zh-CN" dirty="0" smtClean="0">
                <a:solidFill>
                  <a:srgbClr val="0070C0"/>
                </a:solidFill>
                <a:latin typeface="宋体" charset="-122"/>
              </a:rPr>
              <a:t> </a:t>
            </a:r>
            <a:r>
              <a:rPr lang="zh-CN" altLang="en-US" dirty="0">
                <a:solidFill>
                  <a:srgbClr val="0070C0"/>
                </a:solidFill>
                <a:latin typeface="宋体" charset="-122"/>
              </a:rPr>
              <a:t>旅行商问题程序。</a:t>
            </a:r>
            <a:r>
              <a:rPr lang="zh-CN" altLang="en-US" dirty="0">
                <a:solidFill>
                  <a:srgbClr val="0070C0"/>
                </a:solidFill>
                <a:latin typeface="Courier New"/>
              </a:rPr>
              <a:t> </a:t>
            </a:r>
            <a:endParaRPr lang="zh-CN" altLang="en-US" dirty="0">
              <a:solidFill>
                <a:srgbClr val="0070C0"/>
              </a:solidFill>
              <a:latin typeface="宋体" charset="-122"/>
            </a:endParaRPr>
          </a:p>
          <a:p>
            <a:pPr>
              <a:lnSpc>
                <a:spcPct val="120000"/>
              </a:lnSpc>
            </a:pPr>
            <a:r>
              <a:rPr lang="zh-CN" altLang="en-US" sz="2000" dirty="0">
                <a:solidFill>
                  <a:srgbClr val="0070C0"/>
                </a:solidFill>
                <a:latin typeface="宋体" charset="-122"/>
              </a:rPr>
              <a:t>     </a:t>
            </a:r>
            <a:r>
              <a:rPr lang="zh-CN" altLang="en-US" sz="2000" dirty="0" smtClean="0">
                <a:solidFill>
                  <a:srgbClr val="0070C0"/>
                </a:solidFill>
                <a:latin typeface="宋体" charset="-122"/>
              </a:rPr>
              <a:t>   </a:t>
            </a:r>
            <a:r>
              <a:rPr lang="en-US" altLang="zh-CN" sz="2000" dirty="0" smtClean="0">
                <a:solidFill>
                  <a:srgbClr val="0070C0"/>
                </a:solidFill>
                <a:latin typeface="宋体" charset="-122"/>
              </a:rPr>
              <a:t>/* </a:t>
            </a:r>
            <a:r>
              <a:rPr lang="zh-CN" altLang="en-US" sz="2000" dirty="0">
                <a:solidFill>
                  <a:srgbClr val="0070C0"/>
                </a:solidFill>
                <a:latin typeface="宋体" charset="-122"/>
              </a:rPr>
              <a:t>旅行商问题 *</a:t>
            </a:r>
            <a:r>
              <a:rPr lang="en-US" altLang="zh-CN" sz="2000" dirty="0" smtClean="0">
                <a:solidFill>
                  <a:srgbClr val="0070C0"/>
                </a:solidFill>
                <a:latin typeface="宋体" charset="-122"/>
              </a:rPr>
              <a:t>/</a:t>
            </a:r>
            <a:endParaRPr lang="en-US" altLang="zh-CN" sz="2000" dirty="0">
              <a:solidFill>
                <a:srgbClr val="0070C0"/>
              </a:solidFill>
              <a:latin typeface="宋体" charset="-122"/>
            </a:endParaRPr>
          </a:p>
          <a:p>
            <a:pPr>
              <a:lnSpc>
                <a:spcPct val="120000"/>
              </a:lnSpc>
            </a:pPr>
            <a:r>
              <a:rPr lang="en-US" altLang="zh-CN" dirty="0">
                <a:solidFill>
                  <a:srgbClr val="0070C0"/>
                </a:solidFill>
                <a:latin typeface="宋体"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DOMAINS</a:t>
            </a:r>
            <a:endParaRPr lang="en-US" altLang="zh-CN" sz="22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State=</a:t>
            </a:r>
            <a:r>
              <a:rPr lang="en-US" altLang="zh-CN" sz="2200" dirty="0" err="1">
                <a:solidFill>
                  <a:srgbClr val="0070C0"/>
                </a:solidFill>
                <a:latin typeface="Arial Unicode MS" pitchFamily="34" charset="-122"/>
                <a:ea typeface="Arial Unicode MS" pitchFamily="34" charset="-122"/>
                <a:cs typeface="Arial Unicode MS" pitchFamily="34" charset="-122"/>
              </a:rPr>
              <a:t>st</a:t>
            </a:r>
            <a:r>
              <a:rPr lang="en-US" altLang="zh-CN" sz="2200" dirty="0">
                <a:solidFill>
                  <a:srgbClr val="0070C0"/>
                </a:solidFill>
                <a:latin typeface="Arial Unicode MS" pitchFamily="34" charset="-122"/>
                <a:ea typeface="Arial Unicode MS" pitchFamily="34" charset="-122"/>
                <a:cs typeface="Arial Unicode MS" pitchFamily="34" charset="-122"/>
              </a:rPr>
              <a:t>(</a:t>
            </a:r>
            <a:r>
              <a:rPr lang="en-US" altLang="zh-CN" sz="2200" dirty="0" err="1">
                <a:solidFill>
                  <a:srgbClr val="0070C0"/>
                </a:solidFill>
                <a:latin typeface="Arial Unicode MS" pitchFamily="34" charset="-122"/>
                <a:ea typeface="Arial Unicode MS" pitchFamily="34" charset="-122"/>
                <a:cs typeface="Arial Unicode MS" pitchFamily="34" charset="-122"/>
              </a:rPr>
              <a:t>lists,integer</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lists=symbol</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err="1" smtClean="0">
                <a:solidFill>
                  <a:srgbClr val="0070C0"/>
                </a:solidFill>
                <a:latin typeface="Arial Unicode MS" pitchFamily="34" charset="-122"/>
                <a:ea typeface="Arial Unicode MS" pitchFamily="34" charset="-122"/>
                <a:cs typeface="Arial Unicode MS" pitchFamily="34" charset="-122"/>
              </a:rPr>
              <a:t>Gx,Grule,Fx</a:t>
            </a:r>
            <a:r>
              <a:rPr lang="en-US" altLang="zh-CN" sz="2200" dirty="0" smtClean="0">
                <a:solidFill>
                  <a:srgbClr val="0070C0"/>
                </a:solidFill>
                <a:latin typeface="Arial Unicode MS" pitchFamily="34" charset="-122"/>
                <a:ea typeface="Arial Unicode MS" pitchFamily="34" charset="-122"/>
                <a:cs typeface="Arial Unicode MS" pitchFamily="34" charset="-122"/>
              </a:rPr>
              <a:t>=integer</a:t>
            </a:r>
            <a:endParaRPr lang="en-US" altLang="zh-CN" sz="22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city1,city2=symbol</a:t>
            </a:r>
            <a:endParaRPr lang="en-US" altLang="zh-CN" sz="22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distance=integer</a:t>
            </a:r>
            <a:endParaRPr lang="en-US" altLang="zh-CN" sz="22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err="1" smtClean="0">
                <a:solidFill>
                  <a:srgbClr val="0070C0"/>
                </a:solidFill>
                <a:latin typeface="Arial Unicode MS" pitchFamily="34" charset="-122"/>
                <a:ea typeface="Arial Unicode MS" pitchFamily="34" charset="-122"/>
                <a:cs typeface="Arial Unicode MS" pitchFamily="34" charset="-122"/>
              </a:rPr>
              <a:t>StartingCity</a:t>
            </a:r>
            <a:r>
              <a:rPr lang="en-US" altLang="zh-CN" sz="2200" dirty="0" smtClean="0">
                <a:solidFill>
                  <a:srgbClr val="0070C0"/>
                </a:solidFill>
                <a:latin typeface="Arial Unicode MS" pitchFamily="34" charset="-122"/>
                <a:ea typeface="Arial Unicode MS" pitchFamily="34" charset="-122"/>
                <a:cs typeface="Arial Unicode MS" pitchFamily="34" charset="-122"/>
              </a:rPr>
              <a:t>=symbol</a:t>
            </a:r>
            <a:endParaRPr lang="en-US" altLang="zh-CN" sz="22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err="1" smtClean="0">
                <a:solidFill>
                  <a:srgbClr val="0070C0"/>
                </a:solidFill>
                <a:latin typeface="Arial Unicode MS" pitchFamily="34" charset="-122"/>
                <a:ea typeface="Arial Unicode MS" pitchFamily="34" charset="-122"/>
                <a:cs typeface="Arial Unicode MS" pitchFamily="34" charset="-122"/>
              </a:rPr>
              <a:t>CitySum</a:t>
            </a:r>
            <a:r>
              <a:rPr lang="en-US" altLang="zh-CN" sz="2200" dirty="0" smtClean="0">
                <a:solidFill>
                  <a:srgbClr val="0070C0"/>
                </a:solidFill>
                <a:latin typeface="Arial Unicode MS" pitchFamily="34" charset="-122"/>
                <a:ea typeface="Arial Unicode MS" pitchFamily="34" charset="-122"/>
                <a:cs typeface="Arial Unicode MS" pitchFamily="34" charset="-122"/>
              </a:rPr>
              <a:t>=integer</a:t>
            </a:r>
            <a:endParaRPr lang="en-US" altLang="zh-CN" sz="22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DATABASE-</a:t>
            </a:r>
            <a:r>
              <a:rPr lang="en-US" altLang="zh-CN" sz="2200" dirty="0" err="1" smtClean="0">
                <a:solidFill>
                  <a:srgbClr val="0070C0"/>
                </a:solidFill>
                <a:latin typeface="Arial Unicode MS" pitchFamily="34" charset="-122"/>
                <a:ea typeface="Arial Unicode MS" pitchFamily="34" charset="-122"/>
                <a:cs typeface="Arial Unicode MS" pitchFamily="34" charset="-122"/>
              </a:rPr>
              <a:t>mydatabase</a:t>
            </a:r>
            <a:endParaRPr lang="en-US" altLang="zh-CN" sz="22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open(</a:t>
            </a:r>
            <a:r>
              <a:rPr lang="en-US" altLang="zh-CN" sz="2200" dirty="0" err="1">
                <a:solidFill>
                  <a:srgbClr val="0070C0"/>
                </a:solidFill>
                <a:latin typeface="Arial Unicode MS" pitchFamily="34" charset="-122"/>
                <a:ea typeface="Arial Unicode MS" pitchFamily="34" charset="-122"/>
                <a:cs typeface="Arial Unicode MS" pitchFamily="34" charset="-122"/>
              </a:rPr>
              <a:t>State,integer,Gx,Fx</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closed(</a:t>
            </a:r>
            <a:r>
              <a:rPr lang="en-US" altLang="zh-CN" sz="2200" dirty="0" err="1">
                <a:solidFill>
                  <a:srgbClr val="0070C0"/>
                </a:solidFill>
                <a:latin typeface="Arial Unicode MS" pitchFamily="34" charset="-122"/>
                <a:ea typeface="Arial Unicode MS" pitchFamily="34" charset="-122"/>
                <a:cs typeface="Arial Unicode MS" pitchFamily="34" charset="-122"/>
              </a:rPr>
              <a:t>integer,State,integer,Gx</a:t>
            </a:r>
            <a:r>
              <a:rPr lang="en-US" altLang="zh-CN" sz="2200" dirty="0" smtClean="0">
                <a:solidFill>
                  <a:srgbClr val="0070C0"/>
                </a:solidFill>
                <a:latin typeface="Arial Unicode MS" pitchFamily="34" charset="-122"/>
                <a:ea typeface="Arial Unicode MS" pitchFamily="34" charset="-122"/>
                <a:cs typeface="Arial Unicode MS" pitchFamily="34" charset="-122"/>
              </a:rPr>
              <a:t>)</a:t>
            </a:r>
            <a:r>
              <a:rPr lang="en-US" altLang="zh-CN" sz="2200" b="1" dirty="0" smtClean="0"/>
              <a:t> </a:t>
            </a:r>
            <a:endParaRPr lang="en-US" altLang="zh-CN" sz="2200" b="1" dirty="0"/>
          </a:p>
        </p:txBody>
      </p:sp>
    </p:spTree>
  </p:cSld>
  <p:clrMapOvr>
    <a:masterClrMapping/>
  </p:clrMapOvr>
  <p:transition>
    <p:checke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2" name="Text Box 4"/>
          <p:cNvSpPr txBox="1">
            <a:spLocks noChangeArrowheads="1"/>
          </p:cNvSpPr>
          <p:nvPr/>
        </p:nvSpPr>
        <p:spPr bwMode="auto">
          <a:xfrm>
            <a:off x="648272" y="534634"/>
            <a:ext cx="6688049" cy="5170646"/>
          </a:xfrm>
          <a:prstGeom prst="rect">
            <a:avLst/>
          </a:prstGeom>
          <a:noFill/>
          <a:ln w="9525">
            <a:noFill/>
            <a:miter lim="800000"/>
            <a:headEnd/>
            <a:tailEnd/>
          </a:ln>
          <a:effectLst/>
        </p:spPr>
        <p:txBody>
          <a:bodyPr wrap="none">
            <a:spAutoFit/>
          </a:bodyPr>
          <a:lstStyle/>
          <a:p>
            <a:r>
              <a:rPr lang="en-US" altLang="zh-CN" sz="2200" dirty="0">
                <a:latin typeface="Arial Unicode MS" pitchFamily="34" charset="-122"/>
                <a:ea typeface="Arial Unicode MS" pitchFamily="34" charset="-122"/>
                <a:cs typeface="Arial Unicode MS" pitchFamily="34" charset="-122"/>
              </a:rPr>
              <a:t>  </a:t>
            </a:r>
            <a:r>
              <a:rPr lang="en-US" altLang="zh-CN" sz="2200" dirty="0" smtClean="0">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open1(</a:t>
            </a:r>
            <a:r>
              <a:rPr lang="en-US" altLang="zh-CN" sz="2200" dirty="0" err="1">
                <a:solidFill>
                  <a:srgbClr val="0070C0"/>
                </a:solidFill>
                <a:latin typeface="Arial Unicode MS" pitchFamily="34" charset="-122"/>
                <a:ea typeface="Arial Unicode MS" pitchFamily="34" charset="-122"/>
                <a:cs typeface="Arial Unicode MS" pitchFamily="34" charset="-122"/>
              </a:rPr>
              <a:t>State,integer,integer,integer</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min(</a:t>
            </a:r>
            <a:r>
              <a:rPr lang="en-US" altLang="zh-CN" sz="2200" dirty="0" err="1">
                <a:solidFill>
                  <a:srgbClr val="0070C0"/>
                </a:solidFill>
                <a:latin typeface="Arial Unicode MS" pitchFamily="34" charset="-122"/>
                <a:ea typeface="Arial Unicode MS" pitchFamily="34" charset="-122"/>
                <a:cs typeface="Arial Unicode MS" pitchFamily="34" charset="-122"/>
              </a:rPr>
              <a:t>State,integer,integer,integer</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mark(</a:t>
            </a:r>
            <a:r>
              <a:rPr lang="en-US" altLang="zh-CN" sz="2200" dirty="0" err="1">
                <a:solidFill>
                  <a:srgbClr val="0070C0"/>
                </a:solidFill>
                <a:latin typeface="Arial Unicode MS" pitchFamily="34" charset="-122"/>
                <a:ea typeface="Arial Unicode MS" pitchFamily="34" charset="-122"/>
                <a:cs typeface="Arial Unicode MS" pitchFamily="34" charset="-122"/>
              </a:rPr>
              <a:t>string,integer</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err="1">
                <a:solidFill>
                  <a:srgbClr val="0070C0"/>
                </a:solidFill>
                <a:latin typeface="Arial Unicode MS" pitchFamily="34" charset="-122"/>
                <a:ea typeface="Arial Unicode MS" pitchFamily="34" charset="-122"/>
                <a:cs typeface="Arial Unicode MS" pitchFamily="34" charset="-122"/>
              </a:rPr>
              <a:t>minD</a:t>
            </a:r>
            <a:r>
              <a:rPr lang="en-US" altLang="zh-CN" sz="2200" dirty="0">
                <a:solidFill>
                  <a:srgbClr val="0070C0"/>
                </a:solidFill>
                <a:latin typeface="Arial Unicode MS" pitchFamily="34" charset="-122"/>
                <a:ea typeface="Arial Unicode MS" pitchFamily="34" charset="-122"/>
                <a:cs typeface="Arial Unicode MS" pitchFamily="34" charset="-122"/>
              </a:rPr>
              <a:t>(integer</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fail</a:t>
            </a:r>
            <a:r>
              <a:rPr lang="en-US" altLang="zh-CN" sz="2200" dirty="0" smtClean="0">
                <a:solidFill>
                  <a:srgbClr val="0070C0"/>
                </a:solidFill>
                <a:latin typeface="Arial Unicode MS" pitchFamily="34" charset="-122"/>
                <a:ea typeface="Arial Unicode MS" pitchFamily="34" charset="-122"/>
                <a:cs typeface="Arial Unicode MS" pitchFamily="34" charset="-122"/>
              </a:rPr>
              <a:t>_</a:t>
            </a:r>
            <a:endParaRPr lang="en-US" altLang="zh-CN" sz="2200" dirty="0">
              <a:solidFill>
                <a:srgbClr val="0070C0"/>
              </a:solidFill>
              <a:latin typeface="Arial Unicode MS" pitchFamily="34" charset="-122"/>
              <a:ea typeface="Arial Unicode MS" pitchFamily="34" charset="-122"/>
              <a:cs typeface="Arial Unicode MS" pitchFamily="34" charset="-122"/>
            </a:endParaRPr>
          </a:p>
          <a:p>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PREDICATES</a:t>
            </a:r>
            <a:endParaRPr lang="en-US" altLang="zh-CN" sz="2200" dirty="0">
              <a:solidFill>
                <a:srgbClr val="0070C0"/>
              </a:solidFill>
              <a:latin typeface="Arial Unicode MS" pitchFamily="34" charset="-122"/>
              <a:ea typeface="Arial Unicode MS" pitchFamily="34" charset="-122"/>
              <a:cs typeface="Arial Unicode MS" pitchFamily="34" charset="-122"/>
            </a:endParaRPr>
          </a:p>
          <a:p>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road(city1,city2,distance</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search(</a:t>
            </a:r>
            <a:r>
              <a:rPr lang="en-US" altLang="zh-CN" sz="2200" dirty="0" err="1">
                <a:solidFill>
                  <a:srgbClr val="0070C0"/>
                </a:solidFill>
                <a:latin typeface="Arial Unicode MS" pitchFamily="34" charset="-122"/>
                <a:ea typeface="Arial Unicode MS" pitchFamily="34" charset="-122"/>
                <a:cs typeface="Arial Unicode MS" pitchFamily="34" charset="-122"/>
              </a:rPr>
              <a:t>StartingCity,CitySum</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searching</a:t>
            </a:r>
            <a:endParaRPr lang="en-US" altLang="zh-CN" sz="2200" dirty="0">
              <a:solidFill>
                <a:srgbClr val="0070C0"/>
              </a:solidFill>
              <a:latin typeface="Arial Unicode MS" pitchFamily="34" charset="-122"/>
              <a:ea typeface="Arial Unicode MS" pitchFamily="34" charset="-122"/>
              <a:cs typeface="Arial Unicode MS" pitchFamily="34" charset="-122"/>
            </a:endParaRPr>
          </a:p>
          <a:p>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step4(</a:t>
            </a:r>
            <a:r>
              <a:rPr lang="en-US" altLang="zh-CN" sz="2200" dirty="0" err="1">
                <a:solidFill>
                  <a:srgbClr val="0070C0"/>
                </a:solidFill>
                <a:latin typeface="Arial Unicode MS" pitchFamily="34" charset="-122"/>
                <a:ea typeface="Arial Unicode MS" pitchFamily="34" charset="-122"/>
                <a:cs typeface="Arial Unicode MS" pitchFamily="34" charset="-122"/>
              </a:rPr>
              <a:t>integer,State,Gx</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step56(</a:t>
            </a:r>
            <a:r>
              <a:rPr lang="en-US" altLang="zh-CN" sz="2200" dirty="0" err="1">
                <a:solidFill>
                  <a:srgbClr val="0070C0"/>
                </a:solidFill>
                <a:latin typeface="Arial Unicode MS" pitchFamily="34" charset="-122"/>
                <a:ea typeface="Arial Unicode MS" pitchFamily="34" charset="-122"/>
                <a:cs typeface="Arial Unicode MS" pitchFamily="34" charset="-122"/>
              </a:rPr>
              <a:t>integer,State,Gx</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calculator(</a:t>
            </a:r>
            <a:r>
              <a:rPr lang="en-US" altLang="zh-CN" sz="2200" dirty="0" err="1">
                <a:solidFill>
                  <a:srgbClr val="0070C0"/>
                </a:solidFill>
                <a:latin typeface="Arial Unicode MS" pitchFamily="34" charset="-122"/>
                <a:ea typeface="Arial Unicode MS" pitchFamily="34" charset="-122"/>
                <a:cs typeface="Arial Unicode MS" pitchFamily="34" charset="-122"/>
              </a:rPr>
              <a:t>integer,integer,integer,integer,integer</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r>
              <a:rPr lang="en-US" altLang="zh-CN" sz="2200" dirty="0" smtClean="0">
                <a:solidFill>
                  <a:srgbClr val="0070C0"/>
                </a:solidFill>
                <a:latin typeface="Arial Unicode MS" pitchFamily="34" charset="-122"/>
                <a:ea typeface="Arial Unicode MS" pitchFamily="34" charset="-122"/>
                <a:cs typeface="Arial Unicode MS" pitchFamily="34" charset="-122"/>
              </a:rPr>
              <a:t>      repeat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sort</a:t>
            </a:r>
            <a:endParaRPr lang="en-US" altLang="zh-CN" sz="2200" dirty="0">
              <a:solidFill>
                <a:srgbClr val="0070C0"/>
              </a:solidFill>
              <a:latin typeface="Arial Unicode MS" pitchFamily="34" charset="-122"/>
              <a:ea typeface="Arial Unicode MS" pitchFamily="34" charset="-122"/>
              <a:cs typeface="Arial Unicode MS" pitchFamily="34" charset="-122"/>
            </a:endParaRPr>
          </a:p>
          <a:p>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p1 </a:t>
            </a:r>
            <a:endParaRPr lang="en-US" altLang="zh-CN" sz="2200" dirty="0">
              <a:solidFill>
                <a:srgbClr val="0070C0"/>
              </a:solidFill>
              <a:latin typeface="Arial Unicode MS" pitchFamily="34" charset="-122"/>
              <a:ea typeface="Arial Unicode MS" pitchFamily="34" charset="-122"/>
              <a:cs typeface="Arial Unicode MS" pitchFamily="34" charset="-122"/>
            </a:endParaRPr>
          </a:p>
        </p:txBody>
      </p:sp>
    </p:spTree>
  </p:cSld>
  <p:clrMapOvr>
    <a:masterClrMapping/>
  </p:clrMapOvr>
  <p:transition>
    <p:checke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8" name="Text Box 4"/>
          <p:cNvSpPr txBox="1">
            <a:spLocks noChangeArrowheads="1"/>
          </p:cNvSpPr>
          <p:nvPr/>
        </p:nvSpPr>
        <p:spPr bwMode="auto">
          <a:xfrm>
            <a:off x="609600" y="649551"/>
            <a:ext cx="6798656" cy="5272213"/>
          </a:xfrm>
          <a:prstGeom prst="rect">
            <a:avLst/>
          </a:prstGeom>
          <a:noFill/>
          <a:ln w="9525">
            <a:noFill/>
            <a:miter lim="800000"/>
            <a:headEnd/>
            <a:tailEnd/>
          </a:ln>
          <a:effectLst/>
        </p:spPr>
        <p:txBody>
          <a:bodyPr wrap="none">
            <a:spAutoFit/>
          </a:bodyPr>
          <a:lstStyle/>
          <a:p>
            <a:pPr>
              <a:lnSpc>
                <a:spcPct val="90000"/>
              </a:lnSpc>
            </a:pPr>
            <a:r>
              <a:rPr lang="en-US" altLang="zh-CN" sz="2200" dirty="0" smtClean="0">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p12(</a:t>
            </a:r>
            <a:r>
              <a:rPr lang="en-US" altLang="zh-CN" sz="2200" dirty="0" err="1">
                <a:solidFill>
                  <a:srgbClr val="0070C0"/>
                </a:solidFill>
                <a:latin typeface="Arial Unicode MS" pitchFamily="34" charset="-122"/>
                <a:ea typeface="Arial Unicode MS" pitchFamily="34" charset="-122"/>
                <a:cs typeface="Arial Unicode MS" pitchFamily="34" charset="-122"/>
              </a:rPr>
              <a:t>State,integer,integer,integer</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pPr>
              <a:lnSpc>
                <a:spcPct val="90000"/>
              </a:lnSpc>
            </a:pPr>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p2</a:t>
            </a:r>
            <a:endParaRPr lang="en-US" altLang="zh-CN" sz="2200" dirty="0">
              <a:solidFill>
                <a:srgbClr val="0070C0"/>
              </a:solidFill>
              <a:latin typeface="Arial Unicode MS" pitchFamily="34" charset="-122"/>
              <a:ea typeface="Arial Unicode MS" pitchFamily="34" charset="-122"/>
              <a:cs typeface="Arial Unicode MS" pitchFamily="34" charset="-122"/>
            </a:endParaRPr>
          </a:p>
          <a:p>
            <a:pPr>
              <a:lnSpc>
                <a:spcPct val="90000"/>
              </a:lnSpc>
            </a:pPr>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rule(</a:t>
            </a:r>
            <a:r>
              <a:rPr lang="en-US" altLang="zh-CN" sz="2200" dirty="0" err="1">
                <a:solidFill>
                  <a:srgbClr val="0070C0"/>
                </a:solidFill>
                <a:latin typeface="Arial Unicode MS" pitchFamily="34" charset="-122"/>
                <a:ea typeface="Arial Unicode MS" pitchFamily="34" charset="-122"/>
                <a:cs typeface="Arial Unicode MS" pitchFamily="34" charset="-122"/>
              </a:rPr>
              <a:t>State,State,Grule</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pPr>
              <a:lnSpc>
                <a:spcPct val="90000"/>
              </a:lnSpc>
            </a:pPr>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member(</a:t>
            </a:r>
            <a:r>
              <a:rPr lang="en-US" altLang="zh-CN" sz="2200" dirty="0" err="1">
                <a:solidFill>
                  <a:srgbClr val="0070C0"/>
                </a:solidFill>
                <a:latin typeface="Arial Unicode MS" pitchFamily="34" charset="-122"/>
                <a:ea typeface="Arial Unicode MS" pitchFamily="34" charset="-122"/>
                <a:cs typeface="Arial Unicode MS" pitchFamily="34" charset="-122"/>
              </a:rPr>
              <a:t>symbol,lists</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pPr>
              <a:lnSpc>
                <a:spcPct val="90000"/>
              </a:lnSpc>
            </a:pPr>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append(</a:t>
            </a:r>
            <a:r>
              <a:rPr lang="en-US" altLang="zh-CN" sz="2200" dirty="0" err="1">
                <a:solidFill>
                  <a:srgbClr val="0070C0"/>
                </a:solidFill>
                <a:latin typeface="Arial Unicode MS" pitchFamily="34" charset="-122"/>
                <a:ea typeface="Arial Unicode MS" pitchFamily="34" charset="-122"/>
                <a:cs typeface="Arial Unicode MS" pitchFamily="34" charset="-122"/>
              </a:rPr>
              <a:t>lists,lists,lists</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pPr>
              <a:lnSpc>
                <a:spcPct val="90000"/>
              </a:lnSpc>
            </a:pPr>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err="1">
                <a:solidFill>
                  <a:srgbClr val="0070C0"/>
                </a:solidFill>
                <a:latin typeface="Arial Unicode MS" pitchFamily="34" charset="-122"/>
                <a:ea typeface="Arial Unicode MS" pitchFamily="34" charset="-122"/>
                <a:cs typeface="Arial Unicode MS" pitchFamily="34" charset="-122"/>
              </a:rPr>
              <a:t>mindist</a:t>
            </a:r>
            <a:r>
              <a:rPr lang="en-US" altLang="zh-CN" sz="2200" dirty="0">
                <a:solidFill>
                  <a:srgbClr val="0070C0"/>
                </a:solidFill>
                <a:latin typeface="Arial Unicode MS" pitchFamily="34" charset="-122"/>
                <a:ea typeface="Arial Unicode MS" pitchFamily="34" charset="-122"/>
                <a:cs typeface="Arial Unicode MS" pitchFamily="34" charset="-122"/>
              </a:rPr>
              <a:t>(integer</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pPr>
              <a:lnSpc>
                <a:spcPct val="90000"/>
              </a:lnSpc>
            </a:pPr>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mindist1</a:t>
            </a:r>
            <a:endParaRPr lang="en-US" altLang="zh-CN" sz="2200" dirty="0">
              <a:solidFill>
                <a:srgbClr val="0070C0"/>
              </a:solidFill>
              <a:latin typeface="Arial Unicode MS" pitchFamily="34" charset="-122"/>
              <a:ea typeface="Arial Unicode MS" pitchFamily="34" charset="-122"/>
              <a:cs typeface="Arial Unicode MS" pitchFamily="34" charset="-122"/>
            </a:endParaRPr>
          </a:p>
          <a:p>
            <a:pPr>
              <a:lnSpc>
                <a:spcPct val="90000"/>
              </a:lnSpc>
            </a:pPr>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pa(integer</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pPr>
              <a:lnSpc>
                <a:spcPct val="90000"/>
              </a:lnSpc>
            </a:pPr>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result </a:t>
            </a:r>
          </a:p>
          <a:p>
            <a:pPr>
              <a:lnSpc>
                <a:spcPct val="90000"/>
              </a:lnSpc>
            </a:pPr>
            <a:r>
              <a:rPr lang="en-US" altLang="zh-CN" sz="2200" dirty="0" smtClean="0">
                <a:solidFill>
                  <a:srgbClr val="0070C0"/>
                </a:solidFill>
                <a:latin typeface="Arial Unicode MS" pitchFamily="34" charset="-122"/>
                <a:ea typeface="Arial Unicode MS" pitchFamily="34" charset="-122"/>
                <a:cs typeface="Arial Unicode MS" pitchFamily="34" charset="-122"/>
              </a:rPr>
              <a:t>GOAL</a:t>
            </a:r>
            <a:endParaRPr lang="en-US" altLang="zh-CN" sz="2200" dirty="0">
              <a:solidFill>
                <a:srgbClr val="0070C0"/>
              </a:solidFill>
              <a:latin typeface="Arial Unicode MS" pitchFamily="34" charset="-122"/>
              <a:ea typeface="Arial Unicode MS" pitchFamily="34" charset="-122"/>
              <a:cs typeface="Arial Unicode MS" pitchFamily="34" charset="-122"/>
            </a:endParaRPr>
          </a:p>
          <a:p>
            <a:pPr>
              <a:lnSpc>
                <a:spcPct val="90000"/>
              </a:lnSpc>
            </a:pPr>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err="1">
                <a:solidFill>
                  <a:srgbClr val="0070C0"/>
                </a:solidFill>
                <a:latin typeface="Arial Unicode MS" pitchFamily="34" charset="-122"/>
                <a:ea typeface="Arial Unicode MS" pitchFamily="34" charset="-122"/>
                <a:cs typeface="Arial Unicode MS" pitchFamily="34" charset="-122"/>
              </a:rPr>
              <a:t>clearwindow</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pPr>
              <a:lnSpc>
                <a:spcPct val="90000"/>
              </a:lnSpc>
            </a:pPr>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write(″Please </a:t>
            </a:r>
            <a:r>
              <a:rPr lang="en-US" altLang="zh-CN" sz="2200" dirty="0" err="1">
                <a:solidFill>
                  <a:srgbClr val="0070C0"/>
                </a:solidFill>
                <a:latin typeface="Arial Unicode MS" pitchFamily="34" charset="-122"/>
                <a:ea typeface="Arial Unicode MS" pitchFamily="34" charset="-122"/>
                <a:cs typeface="Arial Unicode MS" pitchFamily="34" charset="-122"/>
              </a:rPr>
              <a:t>inout</a:t>
            </a:r>
            <a:r>
              <a:rPr lang="en-US" altLang="zh-CN" sz="2200" dirty="0">
                <a:solidFill>
                  <a:srgbClr val="0070C0"/>
                </a:solidFill>
                <a:latin typeface="Arial Unicode MS" pitchFamily="34" charset="-122"/>
                <a:ea typeface="Arial Unicode MS" pitchFamily="34" charset="-122"/>
                <a:cs typeface="Arial Unicode MS" pitchFamily="34" charset="-122"/>
              </a:rPr>
              <a:t> starting city name</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pPr>
              <a:lnSpc>
                <a:spcPct val="90000"/>
              </a:lnSpc>
            </a:pPr>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err="1">
                <a:solidFill>
                  <a:srgbClr val="0070C0"/>
                </a:solidFill>
                <a:latin typeface="Arial Unicode MS" pitchFamily="34" charset="-122"/>
                <a:ea typeface="Arial Unicode MS" pitchFamily="34" charset="-122"/>
                <a:cs typeface="Arial Unicode MS" pitchFamily="34" charset="-122"/>
              </a:rPr>
              <a:t>readln</a:t>
            </a:r>
            <a:r>
              <a:rPr lang="en-US" altLang="zh-CN" sz="2200" dirty="0">
                <a:solidFill>
                  <a:srgbClr val="0070C0"/>
                </a:solidFill>
                <a:latin typeface="Arial Unicode MS" pitchFamily="34" charset="-122"/>
                <a:ea typeface="Arial Unicode MS" pitchFamily="34" charset="-122"/>
                <a:cs typeface="Arial Unicode MS" pitchFamily="34" charset="-122"/>
              </a:rPr>
              <a:t>(Start</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pPr>
              <a:lnSpc>
                <a:spcPct val="90000"/>
              </a:lnSpc>
            </a:pPr>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write(″Please input the sum of </a:t>
            </a:r>
            <a:r>
              <a:rPr lang="en-US" altLang="zh-CN" sz="2200" dirty="0" err="1">
                <a:solidFill>
                  <a:srgbClr val="0070C0"/>
                </a:solidFill>
                <a:latin typeface="Arial Unicode MS" pitchFamily="34" charset="-122"/>
                <a:ea typeface="Arial Unicode MS" pitchFamily="34" charset="-122"/>
                <a:cs typeface="Arial Unicode MS" pitchFamily="34" charset="-122"/>
              </a:rPr>
              <a:t>citys</a:t>
            </a:r>
            <a:r>
              <a:rPr lang="en-US" altLang="zh-CN" sz="2200" dirty="0">
                <a:solidFill>
                  <a:srgbClr val="0070C0"/>
                </a:solidFill>
                <a:latin typeface="Arial Unicode MS" pitchFamily="34" charset="-122"/>
                <a:ea typeface="Arial Unicode MS" pitchFamily="34" charset="-122"/>
                <a:cs typeface="Arial Unicode MS" pitchFamily="34" charset="-122"/>
              </a:rPr>
              <a:t> in the map</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pPr>
              <a:lnSpc>
                <a:spcPct val="90000"/>
              </a:lnSpc>
            </a:pPr>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err="1">
                <a:solidFill>
                  <a:srgbClr val="0070C0"/>
                </a:solidFill>
                <a:latin typeface="Arial Unicode MS" pitchFamily="34" charset="-122"/>
                <a:ea typeface="Arial Unicode MS" pitchFamily="34" charset="-122"/>
                <a:cs typeface="Arial Unicode MS" pitchFamily="34" charset="-122"/>
              </a:rPr>
              <a:t>readint</a:t>
            </a:r>
            <a:r>
              <a:rPr lang="en-US" altLang="zh-CN" sz="2200" dirty="0">
                <a:solidFill>
                  <a:srgbClr val="0070C0"/>
                </a:solidFill>
                <a:latin typeface="Arial Unicode MS" pitchFamily="34" charset="-122"/>
                <a:ea typeface="Arial Unicode MS" pitchFamily="34" charset="-122"/>
                <a:cs typeface="Arial Unicode MS" pitchFamily="34" charset="-122"/>
              </a:rPr>
              <a:t>(Sum</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pPr>
              <a:lnSpc>
                <a:spcPct val="90000"/>
              </a:lnSpc>
            </a:pPr>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search(</a:t>
            </a:r>
            <a:r>
              <a:rPr lang="en-US" altLang="zh-CN" sz="2200" dirty="0" err="1">
                <a:solidFill>
                  <a:srgbClr val="0070C0"/>
                </a:solidFill>
                <a:latin typeface="Arial Unicode MS" pitchFamily="34" charset="-122"/>
                <a:ea typeface="Arial Unicode MS" pitchFamily="34" charset="-122"/>
                <a:cs typeface="Arial Unicode MS" pitchFamily="34" charset="-122"/>
              </a:rPr>
              <a:t>Start,Sum</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pPr>
              <a:lnSpc>
                <a:spcPct val="90000"/>
              </a:lnSpc>
            </a:pPr>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result. </a:t>
            </a:r>
          </a:p>
        </p:txBody>
      </p:sp>
    </p:spTree>
  </p:cSld>
  <p:clrMapOvr>
    <a:masterClrMapping/>
  </p:clrMapOvr>
  <p:transition>
    <p:checke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4" name="Text Box 4"/>
          <p:cNvSpPr txBox="1">
            <a:spLocks noChangeArrowheads="1"/>
          </p:cNvSpPr>
          <p:nvPr/>
        </p:nvSpPr>
        <p:spPr bwMode="auto">
          <a:xfrm>
            <a:off x="583493" y="692722"/>
            <a:ext cx="7723589" cy="4493538"/>
          </a:xfrm>
          <a:prstGeom prst="rect">
            <a:avLst/>
          </a:prstGeom>
          <a:noFill/>
          <a:ln w="9525">
            <a:noFill/>
            <a:miter lim="800000"/>
            <a:headEnd/>
            <a:tailEnd/>
          </a:ln>
          <a:effectLst/>
        </p:spPr>
        <p:txBody>
          <a:bodyPr wrap="none">
            <a:spAutoFit/>
          </a:bodyPr>
          <a:lstStyle/>
          <a:p>
            <a:r>
              <a:rPr lang="en-US" altLang="zh-CN" sz="2200" dirty="0" smtClean="0">
                <a:solidFill>
                  <a:srgbClr val="0070C0"/>
                </a:solidFill>
                <a:latin typeface="Arial Unicode MS" pitchFamily="34" charset="-122"/>
                <a:ea typeface="Arial Unicode MS" pitchFamily="34" charset="-122"/>
                <a:cs typeface="Arial Unicode MS" pitchFamily="34" charset="-122"/>
              </a:rPr>
              <a:t>CLAUSES</a:t>
            </a:r>
            <a:endParaRPr lang="en-US" altLang="zh-CN" sz="2200" dirty="0">
              <a:solidFill>
                <a:srgbClr val="0070C0"/>
              </a:solidFill>
              <a:latin typeface="Arial Unicode MS" pitchFamily="34" charset="-122"/>
              <a:ea typeface="Arial Unicode MS" pitchFamily="34" charset="-122"/>
              <a:cs typeface="Arial Unicode MS" pitchFamily="34" charset="-122"/>
            </a:endParaRPr>
          </a:p>
          <a:p>
            <a:r>
              <a:rPr lang="en-US" altLang="zh-CN" sz="2200" dirty="0">
                <a:solidFill>
                  <a:srgbClr val="0070C0"/>
                </a:solidFill>
                <a:latin typeface="Arial Unicode MS" pitchFamily="34" charset="-122"/>
                <a:ea typeface="Arial Unicode MS" pitchFamily="34" charset="-122"/>
                <a:cs typeface="Arial Unicode MS" pitchFamily="34" charset="-122"/>
              </a:rPr>
              <a:t>search(</a:t>
            </a:r>
            <a:r>
              <a:rPr lang="en-US" altLang="zh-CN" sz="2200" dirty="0" err="1">
                <a:solidFill>
                  <a:srgbClr val="0070C0"/>
                </a:solidFill>
                <a:latin typeface="Arial Unicode MS" pitchFamily="34" charset="-122"/>
                <a:ea typeface="Arial Unicode MS" pitchFamily="34" charset="-122"/>
                <a:cs typeface="Arial Unicode MS" pitchFamily="34" charset="-122"/>
              </a:rPr>
              <a:t>StartingCity,CitySum</a:t>
            </a:r>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err="1" smtClean="0">
                <a:solidFill>
                  <a:srgbClr val="0070C0"/>
                </a:solidFill>
                <a:latin typeface="Arial Unicode MS" pitchFamily="34" charset="-122"/>
                <a:ea typeface="Arial Unicode MS" pitchFamily="34" charset="-122"/>
                <a:cs typeface="Arial Unicode MS" pitchFamily="34" charset="-122"/>
              </a:rPr>
              <a:t>retractall</a:t>
            </a:r>
            <a:r>
              <a:rPr lang="en-US" altLang="zh-CN" sz="2200" dirty="0">
                <a:solidFill>
                  <a:srgbClr val="0070C0"/>
                </a:solidFill>
                <a:latin typeface="Arial Unicode MS" pitchFamily="34" charset="-122"/>
                <a:ea typeface="Arial Unicode MS" pitchFamily="34" charset="-122"/>
                <a:cs typeface="Arial Unicode MS" pitchFamily="34" charset="-122"/>
              </a:rPr>
              <a:t>(_,</a:t>
            </a:r>
            <a:r>
              <a:rPr lang="en-US" altLang="zh-CN" sz="2200" dirty="0" err="1">
                <a:solidFill>
                  <a:srgbClr val="0070C0"/>
                </a:solidFill>
                <a:latin typeface="Arial Unicode MS" pitchFamily="34" charset="-122"/>
                <a:ea typeface="Arial Unicode MS" pitchFamily="34" charset="-122"/>
                <a:cs typeface="Arial Unicode MS" pitchFamily="34" charset="-122"/>
              </a:rPr>
              <a:t>mydatabase</a:t>
            </a:r>
            <a:r>
              <a:rPr lang="en-US" altLang="zh-CN" sz="2200" dirty="0">
                <a:solidFill>
                  <a:srgbClr val="0070C0"/>
                </a:solidFill>
                <a:latin typeface="Arial Unicode MS" pitchFamily="34" charset="-122"/>
                <a:ea typeface="Arial Unicode MS" pitchFamily="34" charset="-122"/>
                <a:cs typeface="Arial Unicode MS" pitchFamily="34" charset="-122"/>
              </a:rPr>
              <a:t>),assert(closed(0,st(</a:t>
            </a:r>
            <a:r>
              <a:rPr lang="zh-CN" altLang="en-US" sz="2200" dirty="0">
                <a:solidFill>
                  <a:srgbClr val="0070C0"/>
                </a:solidFill>
                <a:latin typeface="Arial Unicode MS" pitchFamily="34" charset="-122"/>
                <a:ea typeface="Arial Unicode MS" pitchFamily="34" charset="-122"/>
                <a:cs typeface="Arial Unicode MS" pitchFamily="34" charset="-122"/>
              </a:rPr>
              <a:t>［］</a:t>
            </a:r>
            <a:r>
              <a:rPr lang="en-US" altLang="zh-CN" sz="2200" dirty="0">
                <a:solidFill>
                  <a:srgbClr val="0070C0"/>
                </a:solidFill>
                <a:latin typeface="Arial Unicode MS" pitchFamily="34" charset="-122"/>
                <a:ea typeface="Arial Unicode MS" pitchFamily="34" charset="-122"/>
                <a:cs typeface="Arial Unicode MS" pitchFamily="34" charset="-122"/>
              </a:rPr>
              <a:t>,0),0,0</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assert(open(</a:t>
            </a:r>
            <a:r>
              <a:rPr lang="en-US" altLang="zh-CN" sz="2200" dirty="0" err="1">
                <a:solidFill>
                  <a:srgbClr val="0070C0"/>
                </a:solidFill>
                <a:latin typeface="Arial Unicode MS" pitchFamily="34" charset="-122"/>
                <a:ea typeface="Arial Unicode MS" pitchFamily="34" charset="-122"/>
                <a:cs typeface="Arial Unicode MS" pitchFamily="34" charset="-122"/>
              </a:rPr>
              <a:t>st</a:t>
            </a:r>
            <a:r>
              <a:rPr lang="en-US" altLang="zh-CN" sz="2200" dirty="0">
                <a:solidFill>
                  <a:srgbClr val="0070C0"/>
                </a:solidFill>
                <a:latin typeface="Arial Unicode MS" pitchFamily="34" charset="-122"/>
                <a:ea typeface="Arial Unicode MS" pitchFamily="34" charset="-122"/>
                <a:cs typeface="Arial Unicode MS" pitchFamily="34" charset="-122"/>
              </a:rPr>
              <a:t>(</a:t>
            </a:r>
            <a:r>
              <a:rPr lang="zh-CN" altLang="en-US" sz="2200" dirty="0">
                <a:solidFill>
                  <a:srgbClr val="0070C0"/>
                </a:solidFill>
                <a:latin typeface="Arial Unicode MS" pitchFamily="34" charset="-122"/>
                <a:ea typeface="Arial Unicode MS" pitchFamily="34" charset="-122"/>
                <a:cs typeface="Arial Unicode MS" pitchFamily="34" charset="-122"/>
              </a:rPr>
              <a:t>［</a:t>
            </a:r>
            <a:r>
              <a:rPr lang="en-US" altLang="zh-CN" sz="2200" dirty="0" err="1">
                <a:solidFill>
                  <a:srgbClr val="0070C0"/>
                </a:solidFill>
                <a:latin typeface="Arial Unicode MS" pitchFamily="34" charset="-122"/>
                <a:ea typeface="Arial Unicode MS" pitchFamily="34" charset="-122"/>
                <a:cs typeface="Arial Unicode MS" pitchFamily="34" charset="-122"/>
              </a:rPr>
              <a:t>StartingCity</a:t>
            </a:r>
            <a:r>
              <a:rPr lang="zh-CN" altLang="en-US" sz="2200" dirty="0">
                <a:solidFill>
                  <a:srgbClr val="0070C0"/>
                </a:solidFill>
                <a:latin typeface="Arial Unicode MS" pitchFamily="34" charset="-122"/>
                <a:ea typeface="Arial Unicode MS" pitchFamily="34" charset="-122"/>
                <a:cs typeface="Arial Unicode MS" pitchFamily="34" charset="-122"/>
              </a:rPr>
              <a:t>］</a:t>
            </a:r>
            <a:r>
              <a:rPr lang="en-US" altLang="zh-CN" sz="2200" dirty="0">
                <a:solidFill>
                  <a:srgbClr val="0070C0"/>
                </a:solidFill>
                <a:latin typeface="Arial Unicode MS" pitchFamily="34" charset="-122"/>
                <a:ea typeface="Arial Unicode MS" pitchFamily="34" charset="-122"/>
                <a:cs typeface="Arial Unicode MS" pitchFamily="34" charset="-122"/>
              </a:rPr>
              <a:t>,0),0,0,0</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assert(mark(</a:t>
            </a:r>
            <a:r>
              <a:rPr lang="en-US" altLang="zh-CN" sz="2200" dirty="0" err="1">
                <a:solidFill>
                  <a:srgbClr val="0070C0"/>
                </a:solidFill>
                <a:latin typeface="Arial Unicode MS" pitchFamily="34" charset="-122"/>
                <a:ea typeface="Arial Unicode MS" pitchFamily="34" charset="-122"/>
                <a:cs typeface="Arial Unicode MS" pitchFamily="34" charset="-122"/>
              </a:rPr>
              <a:t>StartingCity,CitySum</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repeat</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searching,!.</a:t>
            </a:r>
          </a:p>
          <a:p>
            <a:r>
              <a:rPr lang="en-US" altLang="zh-CN" sz="2200" dirty="0">
                <a:solidFill>
                  <a:srgbClr val="0070C0"/>
                </a:solidFill>
                <a:latin typeface="Arial Unicode MS" pitchFamily="34" charset="-122"/>
                <a:ea typeface="Arial Unicode MS" pitchFamily="34" charset="-122"/>
                <a:cs typeface="Arial Unicode MS" pitchFamily="34" charset="-122"/>
              </a:rPr>
              <a:t>searching: - </a:t>
            </a:r>
          </a:p>
          <a:p>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open(</a:t>
            </a:r>
            <a:r>
              <a:rPr lang="en-US" altLang="zh-CN" sz="2200" dirty="0" err="1" smtClean="0">
                <a:solidFill>
                  <a:srgbClr val="0070C0"/>
                </a:solidFill>
                <a:latin typeface="Arial Unicode MS" pitchFamily="34" charset="-122"/>
                <a:ea typeface="Arial Unicode MS" pitchFamily="34" charset="-122"/>
                <a:cs typeface="Arial Unicode MS" pitchFamily="34" charset="-122"/>
              </a:rPr>
              <a:t>State,BackPointer,Gx</a:t>
            </a:r>
            <a:r>
              <a:rPr lang="en-US" altLang="zh-CN" sz="2200" dirty="0" smtClean="0">
                <a:solidFill>
                  <a:srgbClr val="0070C0"/>
                </a:solidFill>
                <a:latin typeface="Arial Unicode MS" pitchFamily="34" charset="-122"/>
                <a:ea typeface="Arial Unicode MS" pitchFamily="34" charset="-122"/>
                <a:cs typeface="Arial Unicode MS" pitchFamily="34" charset="-122"/>
              </a:rPr>
              <a:t>,_),</a:t>
            </a:r>
            <a:endParaRPr lang="en-US" altLang="zh-CN" sz="2200" dirty="0">
              <a:solidFill>
                <a:srgbClr val="0070C0"/>
              </a:solidFill>
              <a:latin typeface="Arial Unicode MS" pitchFamily="34" charset="-122"/>
              <a:ea typeface="Arial Unicode MS" pitchFamily="34" charset="-122"/>
              <a:cs typeface="Arial Unicode MS" pitchFamily="34" charset="-122"/>
            </a:endParaRPr>
          </a:p>
          <a:p>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retract(open(State,_,_,_)),   </a:t>
            </a:r>
          </a:p>
          <a:p>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closed(No,_,_,_),No2=No+1, </a:t>
            </a:r>
          </a:p>
          <a:p>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err="1">
                <a:solidFill>
                  <a:srgbClr val="0070C0"/>
                </a:solidFill>
                <a:latin typeface="Arial Unicode MS" pitchFamily="34" charset="-122"/>
                <a:ea typeface="Arial Unicode MS" pitchFamily="34" charset="-122"/>
                <a:cs typeface="Arial Unicode MS" pitchFamily="34" charset="-122"/>
              </a:rPr>
              <a:t>asserta</a:t>
            </a:r>
            <a:r>
              <a:rPr lang="en-US" altLang="zh-CN" sz="2200" dirty="0">
                <a:solidFill>
                  <a:srgbClr val="0070C0"/>
                </a:solidFill>
                <a:latin typeface="Arial Unicode MS" pitchFamily="34" charset="-122"/>
                <a:ea typeface="Arial Unicode MS" pitchFamily="34" charset="-122"/>
                <a:cs typeface="Arial Unicode MS" pitchFamily="34" charset="-122"/>
              </a:rPr>
              <a:t>(closed(No2,State,BackPointer,Gx</a:t>
            </a:r>
            <a:r>
              <a:rPr lang="en-US" altLang="zh-CN" sz="2200" dirty="0" smtClean="0">
                <a:solidFill>
                  <a:srgbClr val="0070C0"/>
                </a:solidFill>
                <a:latin typeface="Arial Unicode MS" pitchFamily="34" charset="-122"/>
                <a:ea typeface="Arial Unicode MS" pitchFamily="34" charset="-122"/>
                <a:cs typeface="Arial Unicode MS" pitchFamily="34" charset="-122"/>
              </a:rPr>
              <a:t>)),</a:t>
            </a:r>
            <a:endParaRPr lang="en-US" altLang="zh-CN" sz="2200" dirty="0">
              <a:solidFill>
                <a:srgbClr val="0070C0"/>
              </a:solidFill>
              <a:latin typeface="Arial Unicode MS" pitchFamily="34" charset="-122"/>
              <a:ea typeface="Arial Unicode MS" pitchFamily="34" charset="-122"/>
              <a:cs typeface="Arial Unicode MS" pitchFamily="34" charset="-122"/>
            </a:endParaRPr>
          </a:p>
          <a:p>
            <a:r>
              <a:rPr lang="en-US" altLang="zh-CN" sz="2200" dirty="0">
                <a:solidFill>
                  <a:srgbClr val="0070C0"/>
                </a:solidFill>
                <a:latin typeface="Arial Unicode MS" pitchFamily="34" charset="-122"/>
                <a:ea typeface="Arial Unicode MS" pitchFamily="34" charset="-122"/>
                <a:cs typeface="Arial Unicode MS" pitchFamily="34" charset="-122"/>
              </a:rPr>
              <a:t>   </a:t>
            </a:r>
            <a:r>
              <a:rPr lang="en-US" altLang="zh-CN" sz="2200" dirty="0" smtClean="0">
                <a:solidFill>
                  <a:srgbClr val="0070C0"/>
                </a:solidFill>
                <a:latin typeface="Arial Unicode MS" pitchFamily="34" charset="-122"/>
                <a:ea typeface="Arial Unicode MS" pitchFamily="34" charset="-122"/>
                <a:cs typeface="Arial Unicode MS" pitchFamily="34" charset="-122"/>
              </a:rPr>
              <a:t>  </a:t>
            </a:r>
            <a:r>
              <a:rPr lang="en-US" altLang="zh-CN" sz="2200" dirty="0">
                <a:solidFill>
                  <a:srgbClr val="0070C0"/>
                </a:solidFill>
                <a:latin typeface="Arial Unicode MS" pitchFamily="34" charset="-122"/>
                <a:ea typeface="Arial Unicode MS" pitchFamily="34" charset="-122"/>
                <a:cs typeface="Arial Unicode MS" pitchFamily="34" charset="-122"/>
              </a:rPr>
              <a:t>!,step4(No2,State,Gx). </a:t>
            </a:r>
          </a:p>
        </p:txBody>
      </p:sp>
    </p:spTree>
  </p:cSld>
  <p:clrMapOvr>
    <a:masterClrMapping/>
  </p:clrMapOvr>
  <p:transition>
    <p:checke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900" name="Text Box 4"/>
          <p:cNvSpPr txBox="1">
            <a:spLocks noChangeArrowheads="1"/>
          </p:cNvSpPr>
          <p:nvPr/>
        </p:nvSpPr>
        <p:spPr bwMode="auto">
          <a:xfrm>
            <a:off x="692677" y="732763"/>
            <a:ext cx="7467109" cy="4494244"/>
          </a:xfrm>
          <a:prstGeom prst="rect">
            <a:avLst/>
          </a:prstGeom>
          <a:noFill/>
          <a:ln w="9525">
            <a:noFill/>
            <a:miter lim="800000"/>
            <a:headEnd/>
            <a:tailEnd/>
          </a:ln>
          <a:effectLst/>
        </p:spPr>
        <p:txBody>
          <a:bodyPr wrap="none">
            <a:spAutoFit/>
          </a:bodyPr>
          <a:lstStyle/>
          <a:p>
            <a:pPr>
              <a:lnSpc>
                <a:spcPct val="120000"/>
              </a:lnSpc>
            </a:pPr>
            <a:r>
              <a:rPr lang="en-US" altLang="zh-CN" sz="2000" dirty="0" smtClean="0">
                <a:solidFill>
                  <a:srgbClr val="0070C0"/>
                </a:solidFill>
                <a:latin typeface="Arial Unicode MS" pitchFamily="34" charset="-122"/>
                <a:ea typeface="Arial Unicode MS" pitchFamily="34" charset="-122"/>
                <a:cs typeface="Arial Unicode MS" pitchFamily="34" charset="-122"/>
              </a:rPr>
              <a:t> searching</a:t>
            </a:r>
            <a:r>
              <a:rPr lang="en-US" altLang="zh-CN" sz="2000" dirty="0">
                <a:solidFill>
                  <a:srgbClr val="0070C0"/>
                </a:solidFill>
                <a:latin typeface="Arial Unicode MS" pitchFamily="34" charset="-122"/>
                <a:ea typeface="Arial Unicode MS" pitchFamily="34" charset="-122"/>
                <a:cs typeface="Arial Unicode MS" pitchFamily="34" charset="-122"/>
              </a:rPr>
              <a:t>: -assert(fail_).</a:t>
            </a: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 result: -not(fail_),closed(_,</a:t>
            </a:r>
            <a:r>
              <a:rPr lang="en-US" altLang="zh-CN" sz="2000" dirty="0" err="1">
                <a:solidFill>
                  <a:srgbClr val="0070C0"/>
                </a:solidFill>
                <a:latin typeface="Arial Unicode MS" pitchFamily="34" charset="-122"/>
                <a:ea typeface="Arial Unicode MS" pitchFamily="34" charset="-122"/>
                <a:cs typeface="Arial Unicode MS" pitchFamily="34" charset="-122"/>
              </a:rPr>
              <a:t>st</a:t>
            </a:r>
            <a:r>
              <a:rPr lang="en-US" altLang="zh-CN" sz="2000" dirty="0">
                <a:solidFill>
                  <a:srgbClr val="0070C0"/>
                </a:solidFill>
                <a:latin typeface="Arial Unicode MS" pitchFamily="34" charset="-122"/>
                <a:ea typeface="Arial Unicode MS" pitchFamily="34" charset="-122"/>
                <a:cs typeface="Arial Unicode MS" pitchFamily="34" charset="-122"/>
              </a:rPr>
              <a:t>(L,_),_,G),write(L,G</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 result: -</a:t>
            </a:r>
            <a:r>
              <a:rPr lang="en-US" altLang="zh-CN" sz="2000" dirty="0" err="1">
                <a:solidFill>
                  <a:srgbClr val="0070C0"/>
                </a:solidFill>
                <a:latin typeface="Arial Unicode MS" pitchFamily="34" charset="-122"/>
                <a:ea typeface="Arial Unicode MS" pitchFamily="34" charset="-122"/>
                <a:cs typeface="Arial Unicode MS" pitchFamily="34" charset="-122"/>
              </a:rPr>
              <a:t>beep,write</a:t>
            </a:r>
            <a:r>
              <a:rPr lang="en-US" altLang="zh-CN" sz="2000" dirty="0">
                <a:solidFill>
                  <a:srgbClr val="0070C0"/>
                </a:solidFill>
                <a:latin typeface="Arial Unicode MS" pitchFamily="34" charset="-122"/>
                <a:ea typeface="Arial Unicode MS" pitchFamily="34" charset="-122"/>
                <a:cs typeface="Arial Unicode MS" pitchFamily="34" charset="-122"/>
              </a:rPr>
              <a:t>(″sorry don't find a road!″).</a:t>
            </a: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 step4(_,</a:t>
            </a:r>
            <a:r>
              <a:rPr lang="en-US" altLang="zh-CN" sz="2000" dirty="0" err="1">
                <a:solidFill>
                  <a:srgbClr val="0070C0"/>
                </a:solidFill>
                <a:latin typeface="Arial Unicode MS" pitchFamily="34" charset="-122"/>
                <a:ea typeface="Arial Unicode MS" pitchFamily="34" charset="-122"/>
                <a:cs typeface="Arial Unicode MS" pitchFamily="34" charset="-122"/>
              </a:rPr>
              <a:t>st</a:t>
            </a:r>
            <a:r>
              <a:rPr lang="en-US" altLang="zh-CN" sz="2000" dirty="0">
                <a:solidFill>
                  <a:srgbClr val="0070C0"/>
                </a:solidFill>
                <a:latin typeface="Arial Unicode MS" pitchFamily="34" charset="-122"/>
                <a:ea typeface="Arial Unicode MS" pitchFamily="34" charset="-122"/>
                <a:cs typeface="Arial Unicode MS" pitchFamily="34" charset="-122"/>
              </a:rPr>
              <a:t>(L,N),_): -mark(_,</a:t>
            </a:r>
            <a:r>
              <a:rPr lang="en-US" altLang="zh-CN" sz="2000" dirty="0" err="1">
                <a:solidFill>
                  <a:srgbClr val="0070C0"/>
                </a:solidFill>
                <a:latin typeface="Arial Unicode MS" pitchFamily="34" charset="-122"/>
                <a:ea typeface="Arial Unicode MS" pitchFamily="34" charset="-122"/>
                <a:cs typeface="Arial Unicode MS" pitchFamily="34" charset="-122"/>
              </a:rPr>
              <a:t>StateSum</a:t>
            </a:r>
            <a:r>
              <a:rPr lang="en-US" altLang="zh-CN" sz="2000" dirty="0">
                <a:solidFill>
                  <a:srgbClr val="0070C0"/>
                </a:solidFill>
                <a:latin typeface="Arial Unicode MS" pitchFamily="34" charset="-122"/>
                <a:ea typeface="Arial Unicode MS" pitchFamily="34" charset="-122"/>
                <a:cs typeface="Arial Unicode MS" pitchFamily="34" charset="-122"/>
              </a:rPr>
              <a:t>),N=</a:t>
            </a:r>
            <a:r>
              <a:rPr lang="en-US" altLang="zh-CN" sz="2000" dirty="0" err="1">
                <a:solidFill>
                  <a:srgbClr val="0070C0"/>
                </a:solidFill>
                <a:latin typeface="Arial Unicode MS" pitchFamily="34" charset="-122"/>
                <a:ea typeface="Arial Unicode MS" pitchFamily="34" charset="-122"/>
                <a:cs typeface="Arial Unicode MS" pitchFamily="34" charset="-122"/>
              </a:rPr>
              <a:t>StateSum</a:t>
            </a:r>
            <a:r>
              <a:rPr lang="en-US" altLang="zh-CN" sz="2000" dirty="0">
                <a:solidFill>
                  <a:srgbClr val="0070C0"/>
                </a:solidFill>
                <a:latin typeface="Arial Unicode MS" pitchFamily="34" charset="-122"/>
                <a:ea typeface="Arial Unicode MS" pitchFamily="34" charset="-122"/>
                <a:cs typeface="Arial Unicode MS" pitchFamily="34" charset="-122"/>
              </a:rPr>
              <a:t>.  </a:t>
            </a: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 step4(</a:t>
            </a:r>
            <a:r>
              <a:rPr lang="en-US" altLang="zh-CN" sz="2000" dirty="0" err="1">
                <a:solidFill>
                  <a:srgbClr val="0070C0"/>
                </a:solidFill>
                <a:latin typeface="Arial Unicode MS" pitchFamily="34" charset="-122"/>
                <a:ea typeface="Arial Unicode MS" pitchFamily="34" charset="-122"/>
                <a:cs typeface="Arial Unicode MS" pitchFamily="34" charset="-122"/>
              </a:rPr>
              <a:t>No,State,Gx</a:t>
            </a:r>
            <a:r>
              <a:rPr lang="en-US" altLang="zh-CN" sz="2000" dirty="0">
                <a:solidFill>
                  <a:srgbClr val="0070C0"/>
                </a:solidFill>
                <a:latin typeface="Arial Unicode MS" pitchFamily="34" charset="-122"/>
                <a:ea typeface="Arial Unicode MS" pitchFamily="34" charset="-122"/>
                <a:cs typeface="Arial Unicode MS" pitchFamily="34" charset="-122"/>
              </a:rPr>
              <a:t>): -step56(</a:t>
            </a:r>
            <a:r>
              <a:rPr lang="en-US" altLang="zh-CN" sz="2000" dirty="0" err="1">
                <a:solidFill>
                  <a:srgbClr val="0070C0"/>
                </a:solidFill>
                <a:latin typeface="Arial Unicode MS" pitchFamily="34" charset="-122"/>
                <a:ea typeface="Arial Unicode MS" pitchFamily="34" charset="-122"/>
                <a:cs typeface="Arial Unicode MS" pitchFamily="34" charset="-122"/>
              </a:rPr>
              <a:t>No,State,Gx</a:t>
            </a:r>
            <a:r>
              <a:rPr lang="en-US" altLang="zh-CN" sz="2000" dirty="0">
                <a:solidFill>
                  <a:srgbClr val="0070C0"/>
                </a:solidFill>
                <a:latin typeface="Arial Unicode MS" pitchFamily="34" charset="-122"/>
                <a:ea typeface="Arial Unicode MS" pitchFamily="34" charset="-122"/>
                <a:cs typeface="Arial Unicode MS" pitchFamily="34" charset="-122"/>
              </a:rPr>
              <a:t>),!,fail</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 step56(</a:t>
            </a:r>
            <a:r>
              <a:rPr lang="en-US" altLang="zh-CN" sz="2000" dirty="0" err="1">
                <a:solidFill>
                  <a:srgbClr val="0070C0"/>
                </a:solidFill>
                <a:latin typeface="Arial Unicode MS" pitchFamily="34" charset="-122"/>
                <a:ea typeface="Arial Unicode MS" pitchFamily="34" charset="-122"/>
                <a:cs typeface="Arial Unicode MS" pitchFamily="34" charset="-122"/>
              </a:rPr>
              <a:t>No,st</a:t>
            </a:r>
            <a:r>
              <a:rPr lang="en-US" altLang="zh-CN" sz="2000" dirty="0">
                <a:solidFill>
                  <a:srgbClr val="0070C0"/>
                </a:solidFill>
                <a:latin typeface="Arial Unicode MS" pitchFamily="34" charset="-122"/>
                <a:ea typeface="Arial Unicode MS" pitchFamily="34" charset="-122"/>
                <a:cs typeface="Arial Unicode MS" pitchFamily="34" charset="-122"/>
              </a:rPr>
              <a:t>(L,N),</a:t>
            </a:r>
            <a:r>
              <a:rPr lang="en-US" altLang="zh-CN" sz="2000" dirty="0" err="1">
                <a:solidFill>
                  <a:srgbClr val="0070C0"/>
                </a:solidFill>
                <a:latin typeface="Arial Unicode MS" pitchFamily="34" charset="-122"/>
                <a:ea typeface="Arial Unicode MS" pitchFamily="34" charset="-122"/>
                <a:cs typeface="Arial Unicode MS" pitchFamily="34" charset="-122"/>
              </a:rPr>
              <a:t>Gx</a:t>
            </a:r>
            <a:r>
              <a:rPr lang="en-US" altLang="zh-CN" sz="2000" dirty="0">
                <a:solidFill>
                  <a:srgbClr val="0070C0"/>
                </a:solidFill>
                <a:latin typeface="Arial Unicode MS" pitchFamily="34" charset="-122"/>
                <a:ea typeface="Arial Unicode MS" pitchFamily="34" charset="-122"/>
                <a:cs typeface="Arial Unicode MS" pitchFamily="34" charset="-122"/>
              </a:rPr>
              <a:t>): -         	%</a:t>
            </a:r>
            <a:r>
              <a:rPr lang="en-US" altLang="zh-CN" sz="2000" dirty="0" err="1">
                <a:solidFill>
                  <a:srgbClr val="0070C0"/>
                </a:solidFill>
                <a:latin typeface="Arial Unicode MS" pitchFamily="34" charset="-122"/>
                <a:ea typeface="Arial Unicode MS" pitchFamily="34" charset="-122"/>
                <a:cs typeface="Arial Unicode MS" pitchFamily="34" charset="-122"/>
              </a:rPr>
              <a:t>Gx</a:t>
            </a:r>
            <a:r>
              <a:rPr lang="zh-CN" altLang="en-US" sz="2000" dirty="0">
                <a:solidFill>
                  <a:srgbClr val="0070C0"/>
                </a:solidFill>
                <a:latin typeface="Arial Unicode MS" pitchFamily="34" charset="-122"/>
                <a:ea typeface="Arial Unicode MS" pitchFamily="34" charset="-122"/>
                <a:cs typeface="Arial Unicode MS" pitchFamily="34" charset="-122"/>
              </a:rPr>
              <a:t>为当前节点的</a:t>
            </a:r>
            <a:r>
              <a:rPr lang="zh-CN" altLang="en-US" sz="2000" dirty="0" smtClean="0">
                <a:solidFill>
                  <a:srgbClr val="0070C0"/>
                </a:solidFill>
                <a:latin typeface="Arial Unicode MS" pitchFamily="34" charset="-122"/>
                <a:ea typeface="Arial Unicode MS" pitchFamily="34" charset="-122"/>
                <a:cs typeface="Arial Unicode MS" pitchFamily="34" charset="-122"/>
              </a:rPr>
              <a:t>代价</a:t>
            </a:r>
            <a:endParaRPr lang="zh-CN" altLang="en-US"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zh-CN" altLang="en-US" sz="2000" dirty="0">
                <a:solidFill>
                  <a:srgbClr val="0070C0"/>
                </a:solidFill>
                <a:latin typeface="Arial Unicode MS" pitchFamily="34" charset="-122"/>
                <a:ea typeface="Arial Unicode MS" pitchFamily="34" charset="-122"/>
                <a:cs typeface="Arial Unicode MS" pitchFamily="34" charset="-122"/>
              </a:rPr>
              <a:t> </a:t>
            </a:r>
            <a:r>
              <a:rPr lang="zh-CN" altLang="en-US" sz="2000" dirty="0" smtClean="0">
                <a:solidFill>
                  <a:srgbClr val="0070C0"/>
                </a:solidFill>
                <a:latin typeface="Arial Unicode MS" pitchFamily="34" charset="-122"/>
                <a:ea typeface="Arial Unicode MS" pitchFamily="34" charset="-122"/>
                <a:cs typeface="Arial Unicode MS" pitchFamily="34" charset="-122"/>
              </a:rPr>
              <a:t>   </a:t>
            </a:r>
            <a:r>
              <a:rPr lang="en-US" altLang="zh-CN" sz="2000" dirty="0">
                <a:solidFill>
                  <a:srgbClr val="0070C0"/>
                </a:solidFill>
                <a:latin typeface="Arial Unicode MS" pitchFamily="34" charset="-122"/>
                <a:ea typeface="Arial Unicode MS" pitchFamily="34" charset="-122"/>
                <a:cs typeface="Arial Unicode MS" pitchFamily="34" charset="-122"/>
              </a:rPr>
              <a:t>rule(</a:t>
            </a:r>
            <a:r>
              <a:rPr lang="en-US" altLang="zh-CN" sz="2000" dirty="0" err="1">
                <a:solidFill>
                  <a:srgbClr val="0070C0"/>
                </a:solidFill>
                <a:latin typeface="Arial Unicode MS" pitchFamily="34" charset="-122"/>
                <a:ea typeface="Arial Unicode MS" pitchFamily="34" charset="-122"/>
                <a:cs typeface="Arial Unicode MS" pitchFamily="34" charset="-122"/>
              </a:rPr>
              <a:t>st</a:t>
            </a:r>
            <a:r>
              <a:rPr lang="en-US" altLang="zh-CN" sz="2000" dirty="0">
                <a:solidFill>
                  <a:srgbClr val="0070C0"/>
                </a:solidFill>
                <a:latin typeface="Arial Unicode MS" pitchFamily="34" charset="-122"/>
                <a:ea typeface="Arial Unicode MS" pitchFamily="34" charset="-122"/>
                <a:cs typeface="Arial Unicode MS" pitchFamily="34" charset="-122"/>
              </a:rPr>
              <a:t>(L,N),</a:t>
            </a:r>
            <a:r>
              <a:rPr lang="en-US" altLang="zh-CN" sz="2000" dirty="0" err="1">
                <a:solidFill>
                  <a:srgbClr val="0070C0"/>
                </a:solidFill>
                <a:latin typeface="Arial Unicode MS" pitchFamily="34" charset="-122"/>
                <a:ea typeface="Arial Unicode MS" pitchFamily="34" charset="-122"/>
                <a:cs typeface="Arial Unicode MS" pitchFamily="34" charset="-122"/>
              </a:rPr>
              <a:t>StateY,Grule</a:t>
            </a:r>
            <a:r>
              <a:rPr lang="en-US" altLang="zh-CN" sz="2000" dirty="0">
                <a:solidFill>
                  <a:srgbClr val="0070C0"/>
                </a:solidFill>
                <a:latin typeface="Arial Unicode MS" pitchFamily="34" charset="-122"/>
                <a:ea typeface="Arial Unicode MS" pitchFamily="34" charset="-122"/>
                <a:cs typeface="Arial Unicode MS" pitchFamily="34" charset="-122"/>
              </a:rPr>
              <a:t>),	%</a:t>
            </a:r>
            <a:r>
              <a:rPr lang="en-US" altLang="zh-CN" sz="2000" dirty="0" err="1">
                <a:solidFill>
                  <a:srgbClr val="0070C0"/>
                </a:solidFill>
                <a:latin typeface="Arial Unicode MS" pitchFamily="34" charset="-122"/>
                <a:ea typeface="Arial Unicode MS" pitchFamily="34" charset="-122"/>
                <a:cs typeface="Arial Unicode MS" pitchFamily="34" charset="-122"/>
              </a:rPr>
              <a:t>Grule</a:t>
            </a:r>
            <a:r>
              <a:rPr lang="zh-CN" altLang="en-US" sz="2000" dirty="0">
                <a:solidFill>
                  <a:srgbClr val="0070C0"/>
                </a:solidFill>
                <a:latin typeface="Arial Unicode MS" pitchFamily="34" charset="-122"/>
                <a:ea typeface="Arial Unicode MS" pitchFamily="34" charset="-122"/>
                <a:cs typeface="Arial Unicode MS" pitchFamily="34" charset="-122"/>
              </a:rPr>
              <a:t>为规则的代价</a:t>
            </a:r>
            <a:r>
              <a:rPr lang="en-US" altLang="zh-CN" sz="2000" dirty="0">
                <a:solidFill>
                  <a:srgbClr val="0070C0"/>
                </a:solidFill>
                <a:latin typeface="Arial Unicode MS" pitchFamily="34" charset="-122"/>
                <a:ea typeface="Arial Unicode MS" pitchFamily="34" charset="-122"/>
                <a:cs typeface="Arial Unicode MS" pitchFamily="34" charset="-122"/>
              </a:rPr>
              <a:t>(</a:t>
            </a:r>
            <a:r>
              <a:rPr lang="zh-CN" altLang="en-US" sz="2000" dirty="0">
                <a:solidFill>
                  <a:srgbClr val="0070C0"/>
                </a:solidFill>
                <a:latin typeface="Arial Unicode MS" pitchFamily="34" charset="-122"/>
                <a:ea typeface="Arial Unicode MS" pitchFamily="34" charset="-122"/>
                <a:cs typeface="Arial Unicode MS" pitchFamily="34" charset="-122"/>
              </a:rPr>
              <a:t>即边代价</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    not(open(</a:t>
            </a:r>
            <a:r>
              <a:rPr lang="en-US" altLang="zh-CN" sz="2000" dirty="0" err="1">
                <a:solidFill>
                  <a:srgbClr val="0070C0"/>
                </a:solidFill>
                <a:latin typeface="Arial Unicode MS" pitchFamily="34" charset="-122"/>
                <a:ea typeface="Arial Unicode MS" pitchFamily="34" charset="-122"/>
                <a:cs typeface="Arial Unicode MS" pitchFamily="34" charset="-122"/>
              </a:rPr>
              <a:t>StateY</a:t>
            </a:r>
            <a:r>
              <a:rPr lang="en-US" altLang="zh-CN" sz="2000" dirty="0">
                <a:solidFill>
                  <a:srgbClr val="0070C0"/>
                </a:solidFill>
                <a:latin typeface="Arial Unicode MS" pitchFamily="34" charset="-122"/>
                <a:ea typeface="Arial Unicode MS" pitchFamily="34" charset="-122"/>
                <a:cs typeface="Arial Unicode MS" pitchFamily="34" charset="-122"/>
              </a:rPr>
              <a:t>,_,_,_)),   	%</a:t>
            </a:r>
            <a:r>
              <a:rPr lang="en-US" altLang="zh-CN" sz="2000" dirty="0" err="1">
                <a:solidFill>
                  <a:srgbClr val="0070C0"/>
                </a:solidFill>
                <a:latin typeface="Arial Unicode MS" pitchFamily="34" charset="-122"/>
                <a:ea typeface="Arial Unicode MS" pitchFamily="34" charset="-122"/>
                <a:cs typeface="Arial Unicode MS" pitchFamily="34" charset="-122"/>
              </a:rPr>
              <a:t>StateY</a:t>
            </a:r>
            <a:r>
              <a:rPr lang="zh-CN" altLang="en-US" sz="2000" dirty="0">
                <a:solidFill>
                  <a:srgbClr val="0070C0"/>
                </a:solidFill>
                <a:latin typeface="Arial Unicode MS" pitchFamily="34" charset="-122"/>
                <a:ea typeface="Arial Unicode MS" pitchFamily="34" charset="-122"/>
                <a:cs typeface="Arial Unicode MS" pitchFamily="34" charset="-122"/>
              </a:rPr>
              <a:t>为扩展得到的子节点</a:t>
            </a:r>
          </a:p>
          <a:p>
            <a:pPr>
              <a:lnSpc>
                <a:spcPct val="120000"/>
              </a:lnSpc>
            </a:pPr>
            <a:r>
              <a:rPr lang="zh-CN" altLang="en-US" sz="2000" dirty="0">
                <a:solidFill>
                  <a:srgbClr val="0070C0"/>
                </a:solidFill>
                <a:latin typeface="Arial Unicode MS" pitchFamily="34" charset="-122"/>
                <a:ea typeface="Arial Unicode MS" pitchFamily="34" charset="-122"/>
                <a:cs typeface="Arial Unicode MS" pitchFamily="34" charset="-122"/>
              </a:rPr>
              <a:t>    </a:t>
            </a:r>
            <a:r>
              <a:rPr lang="en-US" altLang="zh-CN" sz="2000" dirty="0">
                <a:solidFill>
                  <a:srgbClr val="0070C0"/>
                </a:solidFill>
                <a:latin typeface="Arial Unicode MS" pitchFamily="34" charset="-122"/>
                <a:ea typeface="Arial Unicode MS" pitchFamily="34" charset="-122"/>
                <a:cs typeface="Arial Unicode MS" pitchFamily="34" charset="-122"/>
              </a:rPr>
              <a:t>not(closed(_,</a:t>
            </a:r>
            <a:r>
              <a:rPr lang="en-US" altLang="zh-CN" sz="2000" dirty="0" err="1">
                <a:solidFill>
                  <a:srgbClr val="0070C0"/>
                </a:solidFill>
                <a:latin typeface="Arial Unicode MS" pitchFamily="34" charset="-122"/>
                <a:ea typeface="Arial Unicode MS" pitchFamily="34" charset="-122"/>
                <a:cs typeface="Arial Unicode MS" pitchFamily="34" charset="-122"/>
              </a:rPr>
              <a:t>StateY</a:t>
            </a:r>
            <a:r>
              <a:rPr lang="en-US" altLang="zh-CN" sz="2000" dirty="0" smtClean="0">
                <a:solidFill>
                  <a:srgbClr val="0070C0"/>
                </a:solidFill>
                <a:latin typeface="Arial Unicode MS" pitchFamily="34" charset="-122"/>
                <a:ea typeface="Arial Unicode MS" pitchFamily="34" charset="-122"/>
                <a:cs typeface="Arial Unicode MS" pitchFamily="34" charset="-122"/>
              </a:rPr>
              <a:t>,_,_)),</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    calculator(</a:t>
            </a:r>
            <a:r>
              <a:rPr lang="en-US" altLang="zh-CN" sz="2000" dirty="0" err="1">
                <a:solidFill>
                  <a:srgbClr val="0070C0"/>
                </a:solidFill>
                <a:latin typeface="Arial Unicode MS" pitchFamily="34" charset="-122"/>
                <a:ea typeface="Arial Unicode MS" pitchFamily="34" charset="-122"/>
                <a:cs typeface="Arial Unicode MS" pitchFamily="34" charset="-122"/>
              </a:rPr>
              <a:t>N,Gx,Grule,Gy,Fy</a:t>
            </a:r>
            <a:r>
              <a:rPr lang="en-US" altLang="zh-CN" sz="2000" dirty="0">
                <a:solidFill>
                  <a:srgbClr val="0070C0"/>
                </a:solidFill>
                <a:latin typeface="Arial Unicode MS" pitchFamily="34" charset="-122"/>
                <a:ea typeface="Arial Unicode MS" pitchFamily="34" charset="-122"/>
                <a:cs typeface="Arial Unicode MS" pitchFamily="34" charset="-122"/>
              </a:rPr>
              <a:t>), </a:t>
            </a: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    </a:t>
            </a:r>
            <a:r>
              <a:rPr lang="en-US" altLang="zh-CN" sz="2000" dirty="0" err="1">
                <a:solidFill>
                  <a:srgbClr val="0070C0"/>
                </a:solidFill>
                <a:latin typeface="Arial Unicode MS" pitchFamily="34" charset="-122"/>
                <a:ea typeface="Arial Unicode MS" pitchFamily="34" charset="-122"/>
                <a:cs typeface="Arial Unicode MS" pitchFamily="34" charset="-122"/>
              </a:rPr>
              <a:t>asserta</a:t>
            </a:r>
            <a:r>
              <a:rPr lang="en-US" altLang="zh-CN" sz="2000" dirty="0">
                <a:solidFill>
                  <a:srgbClr val="0070C0"/>
                </a:solidFill>
                <a:latin typeface="Arial Unicode MS" pitchFamily="34" charset="-122"/>
                <a:ea typeface="Arial Unicode MS" pitchFamily="34" charset="-122"/>
                <a:cs typeface="Arial Unicode MS" pitchFamily="34" charset="-122"/>
              </a:rPr>
              <a:t>(open(</a:t>
            </a:r>
            <a:r>
              <a:rPr lang="en-US" altLang="zh-CN" sz="2000" dirty="0" err="1">
                <a:solidFill>
                  <a:srgbClr val="0070C0"/>
                </a:solidFill>
                <a:latin typeface="Arial Unicode MS" pitchFamily="34" charset="-122"/>
                <a:ea typeface="Arial Unicode MS" pitchFamily="34" charset="-122"/>
                <a:cs typeface="Arial Unicode MS" pitchFamily="34" charset="-122"/>
              </a:rPr>
              <a:t>StateY,No,Gy,Fy</a:t>
            </a:r>
            <a:r>
              <a:rPr lang="en-US" altLang="zh-CN" sz="2000" dirty="0">
                <a:solidFill>
                  <a:srgbClr val="0070C0"/>
                </a:solidFill>
                <a:latin typeface="Arial Unicode MS" pitchFamily="34" charset="-122"/>
                <a:ea typeface="Arial Unicode MS" pitchFamily="34" charset="-122"/>
                <a:cs typeface="Arial Unicode MS" pitchFamily="34" charset="-122"/>
              </a:rPr>
              <a:t>)), </a:t>
            </a: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  </a:t>
            </a:r>
            <a:r>
              <a:rPr lang="en-US" altLang="zh-CN" sz="2000" dirty="0" smtClean="0">
                <a:solidFill>
                  <a:srgbClr val="0070C0"/>
                </a:solidFill>
                <a:latin typeface="Arial Unicode MS" pitchFamily="34" charset="-122"/>
                <a:ea typeface="Arial Unicode MS" pitchFamily="34" charset="-122"/>
                <a:cs typeface="Arial Unicode MS" pitchFamily="34" charset="-122"/>
              </a:rPr>
              <a:t>  </a:t>
            </a:r>
            <a:r>
              <a:rPr lang="en-US" altLang="zh-CN" sz="2000" dirty="0">
                <a:solidFill>
                  <a:srgbClr val="0070C0"/>
                </a:solidFill>
                <a:latin typeface="Arial Unicode MS" pitchFamily="34" charset="-122"/>
                <a:ea typeface="Arial Unicode MS" pitchFamily="34" charset="-122"/>
                <a:cs typeface="Arial Unicode MS" pitchFamily="34" charset="-122"/>
              </a:rPr>
              <a:t>fail. </a:t>
            </a:r>
          </a:p>
        </p:txBody>
      </p:sp>
    </p:spTree>
  </p:cSld>
  <p:clrMapOvr>
    <a:masterClrMapping/>
  </p:clrMapOvr>
  <p:transition>
    <p:checke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2" name="Text Box 4"/>
          <p:cNvSpPr txBox="1">
            <a:spLocks noChangeArrowheads="1"/>
          </p:cNvSpPr>
          <p:nvPr/>
        </p:nvSpPr>
        <p:spPr bwMode="auto">
          <a:xfrm>
            <a:off x="724798" y="721608"/>
            <a:ext cx="7226658" cy="4863576"/>
          </a:xfrm>
          <a:prstGeom prst="rect">
            <a:avLst/>
          </a:prstGeom>
          <a:noFill/>
          <a:ln w="9525">
            <a:noFill/>
            <a:miter lim="800000"/>
            <a:headEnd/>
            <a:tailEnd/>
          </a:ln>
          <a:effectLst/>
        </p:spPr>
        <p:txBody>
          <a:bodyPr wrap="none">
            <a:spAutoFit/>
          </a:bodyPr>
          <a:lstStyle/>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step56(_, _, _): -sort,!.   % </a:t>
            </a:r>
            <a:r>
              <a:rPr lang="zh-CN" altLang="en-US" sz="2000" dirty="0">
                <a:solidFill>
                  <a:srgbClr val="0070C0"/>
                </a:solidFill>
                <a:latin typeface="Arial Unicode MS" pitchFamily="34" charset="-122"/>
                <a:ea typeface="Arial Unicode MS" pitchFamily="34" charset="-122"/>
                <a:cs typeface="Arial Unicode MS" pitchFamily="34" charset="-122"/>
              </a:rPr>
              <a:t>按估价函数值对</a:t>
            </a:r>
            <a:r>
              <a:rPr lang="en-US" altLang="zh-CN" sz="2000" i="1" dirty="0">
                <a:solidFill>
                  <a:srgbClr val="0070C0"/>
                </a:solidFill>
                <a:latin typeface="Arial Unicode MS" pitchFamily="34" charset="-122"/>
                <a:ea typeface="Arial Unicode MS" pitchFamily="34" charset="-122"/>
                <a:cs typeface="Arial Unicode MS" pitchFamily="34" charset="-122"/>
              </a:rPr>
              <a:t>OPEN</a:t>
            </a:r>
            <a:r>
              <a:rPr lang="zh-CN" altLang="en-US" sz="2000" dirty="0">
                <a:solidFill>
                  <a:srgbClr val="0070C0"/>
                </a:solidFill>
                <a:latin typeface="Arial Unicode MS" pitchFamily="34" charset="-122"/>
                <a:ea typeface="Arial Unicode MS" pitchFamily="34" charset="-122"/>
                <a:cs typeface="Arial Unicode MS" pitchFamily="34" charset="-122"/>
              </a:rPr>
              <a:t>表以升序排序</a:t>
            </a: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calculator(</a:t>
            </a:r>
            <a:r>
              <a:rPr lang="en-US" altLang="zh-CN" sz="2000" dirty="0" err="1">
                <a:solidFill>
                  <a:srgbClr val="0070C0"/>
                </a:solidFill>
                <a:latin typeface="Arial Unicode MS" pitchFamily="34" charset="-122"/>
                <a:ea typeface="Arial Unicode MS" pitchFamily="34" charset="-122"/>
                <a:cs typeface="Arial Unicode MS" pitchFamily="34" charset="-122"/>
              </a:rPr>
              <a:t>N,Gx,Grule,Gy,Fy</a:t>
            </a:r>
            <a:r>
              <a:rPr lang="en-US" altLang="zh-CN" sz="2000" dirty="0">
                <a:solidFill>
                  <a:srgbClr val="0070C0"/>
                </a:solidFill>
                <a:latin typeface="Arial Unicode MS" pitchFamily="34" charset="-122"/>
                <a:ea typeface="Arial Unicode MS" pitchFamily="34" charset="-122"/>
                <a:cs typeface="Arial Unicode MS" pitchFamily="34" charset="-122"/>
              </a:rPr>
              <a:t>): </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       </a:t>
            </a:r>
            <a:r>
              <a:rPr lang="en-US" altLang="zh-CN" sz="2000" dirty="0" err="1" smtClean="0">
                <a:solidFill>
                  <a:srgbClr val="0070C0"/>
                </a:solidFill>
                <a:latin typeface="Arial Unicode MS" pitchFamily="34" charset="-122"/>
                <a:ea typeface="Arial Unicode MS" pitchFamily="34" charset="-122"/>
                <a:cs typeface="Arial Unicode MS" pitchFamily="34" charset="-122"/>
              </a:rPr>
              <a:t>Gy</a:t>
            </a:r>
            <a:r>
              <a:rPr lang="en-US" altLang="zh-CN" sz="2000" dirty="0" smtClean="0">
                <a:solidFill>
                  <a:srgbClr val="0070C0"/>
                </a:solidFill>
                <a:latin typeface="Arial Unicode MS" pitchFamily="34" charset="-122"/>
                <a:ea typeface="Arial Unicode MS" pitchFamily="34" charset="-122"/>
                <a:cs typeface="Arial Unicode MS" pitchFamily="34" charset="-122"/>
              </a:rPr>
              <a:t>=</a:t>
            </a:r>
            <a:r>
              <a:rPr lang="en-US" altLang="zh-CN" sz="2000" dirty="0" err="1" smtClean="0">
                <a:solidFill>
                  <a:srgbClr val="0070C0"/>
                </a:solidFill>
                <a:latin typeface="Arial Unicode MS" pitchFamily="34" charset="-122"/>
                <a:ea typeface="Arial Unicode MS" pitchFamily="34" charset="-122"/>
                <a:cs typeface="Arial Unicode MS" pitchFamily="34" charset="-122"/>
              </a:rPr>
              <a:t>Gx+Grule</a:t>
            </a:r>
            <a:r>
              <a:rPr lang="en-US" altLang="zh-CN" sz="2000" dirty="0">
                <a:solidFill>
                  <a:srgbClr val="0070C0"/>
                </a:solidFill>
                <a:latin typeface="Arial Unicode MS" pitchFamily="34" charset="-122"/>
                <a:ea typeface="Arial Unicode MS" pitchFamily="34" charset="-122"/>
                <a:cs typeface="Arial Unicode MS" pitchFamily="34" charset="-122"/>
              </a:rPr>
              <a:t>,          %</a:t>
            </a:r>
            <a:r>
              <a:rPr lang="zh-CN" altLang="en-US" sz="2000" dirty="0">
                <a:solidFill>
                  <a:srgbClr val="0070C0"/>
                </a:solidFill>
                <a:latin typeface="Arial Unicode MS" pitchFamily="34" charset="-122"/>
                <a:ea typeface="Arial Unicode MS" pitchFamily="34" charset="-122"/>
                <a:cs typeface="Arial Unicode MS" pitchFamily="34" charset="-122"/>
              </a:rPr>
              <a:t>计算子节点的代价值</a:t>
            </a:r>
            <a:r>
              <a:rPr lang="en-US" altLang="zh-CN" sz="2000" dirty="0">
                <a:solidFill>
                  <a:srgbClr val="0070C0"/>
                </a:solidFill>
                <a:latin typeface="Arial Unicode MS" pitchFamily="34" charset="-122"/>
                <a:ea typeface="Arial Unicode MS" pitchFamily="34" charset="-122"/>
                <a:cs typeface="Arial Unicode MS" pitchFamily="34" charset="-122"/>
              </a:rPr>
              <a:t>g(y</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  </a:t>
            </a:r>
            <a:r>
              <a:rPr lang="en-US" altLang="zh-CN" sz="2000" dirty="0" smtClean="0">
                <a:solidFill>
                  <a:srgbClr val="0070C0"/>
                </a:solidFill>
                <a:latin typeface="Arial Unicode MS" pitchFamily="34" charset="-122"/>
                <a:ea typeface="Arial Unicode MS" pitchFamily="34" charset="-122"/>
                <a:cs typeface="Arial Unicode MS" pitchFamily="34" charset="-122"/>
              </a:rPr>
              <a:t>     </a:t>
            </a:r>
            <a:r>
              <a:rPr lang="en-US" altLang="zh-CN" sz="2000" dirty="0">
                <a:solidFill>
                  <a:srgbClr val="0070C0"/>
                </a:solidFill>
                <a:latin typeface="Arial Unicode MS" pitchFamily="34" charset="-122"/>
                <a:ea typeface="Arial Unicode MS" pitchFamily="34" charset="-122"/>
                <a:cs typeface="Arial Unicode MS" pitchFamily="34" charset="-122"/>
              </a:rPr>
              <a:t>mark(_,</a:t>
            </a:r>
            <a:r>
              <a:rPr lang="en-US" altLang="zh-CN" sz="2000" dirty="0" err="1">
                <a:solidFill>
                  <a:srgbClr val="0070C0"/>
                </a:solidFill>
                <a:latin typeface="Arial Unicode MS" pitchFamily="34" charset="-122"/>
                <a:ea typeface="Arial Unicode MS" pitchFamily="34" charset="-122"/>
                <a:cs typeface="Arial Unicode MS" pitchFamily="34" charset="-122"/>
              </a:rPr>
              <a:t>CitySum</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  </a:t>
            </a:r>
            <a:r>
              <a:rPr lang="en-US" altLang="zh-CN" sz="2000" dirty="0" smtClean="0">
                <a:solidFill>
                  <a:srgbClr val="0070C0"/>
                </a:solidFill>
                <a:latin typeface="Arial Unicode MS" pitchFamily="34" charset="-122"/>
                <a:ea typeface="Arial Unicode MS" pitchFamily="34" charset="-122"/>
                <a:cs typeface="Arial Unicode MS" pitchFamily="34" charset="-122"/>
              </a:rPr>
              <a:t>     </a:t>
            </a:r>
            <a:r>
              <a:rPr lang="en-US" altLang="zh-CN" sz="2000" dirty="0" err="1">
                <a:solidFill>
                  <a:srgbClr val="0070C0"/>
                </a:solidFill>
                <a:latin typeface="Arial Unicode MS" pitchFamily="34" charset="-122"/>
                <a:ea typeface="Arial Unicode MS" pitchFamily="34" charset="-122"/>
                <a:cs typeface="Arial Unicode MS" pitchFamily="34" charset="-122"/>
              </a:rPr>
              <a:t>mindist</a:t>
            </a:r>
            <a:r>
              <a:rPr lang="en-US" altLang="zh-CN" sz="2000" dirty="0">
                <a:solidFill>
                  <a:srgbClr val="0070C0"/>
                </a:solidFill>
                <a:latin typeface="Arial Unicode MS" pitchFamily="34" charset="-122"/>
                <a:ea typeface="Arial Unicode MS" pitchFamily="34" charset="-122"/>
                <a:cs typeface="Arial Unicode MS" pitchFamily="34" charset="-122"/>
              </a:rPr>
              <a:t>(</a:t>
            </a:r>
            <a:r>
              <a:rPr lang="en-US" altLang="zh-CN" sz="2000" dirty="0" err="1">
                <a:solidFill>
                  <a:srgbClr val="0070C0"/>
                </a:solidFill>
                <a:latin typeface="Arial Unicode MS" pitchFamily="34" charset="-122"/>
                <a:ea typeface="Arial Unicode MS" pitchFamily="34" charset="-122"/>
                <a:cs typeface="Arial Unicode MS" pitchFamily="34" charset="-122"/>
              </a:rPr>
              <a:t>MinD</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  </a:t>
            </a:r>
            <a:r>
              <a:rPr lang="en-US" altLang="zh-CN" sz="2000" dirty="0" smtClean="0">
                <a:solidFill>
                  <a:srgbClr val="0070C0"/>
                </a:solidFill>
                <a:latin typeface="Arial Unicode MS" pitchFamily="34" charset="-122"/>
                <a:ea typeface="Arial Unicode MS" pitchFamily="34" charset="-122"/>
                <a:cs typeface="Arial Unicode MS" pitchFamily="34" charset="-122"/>
              </a:rPr>
              <a:t>     </a:t>
            </a:r>
            <a:r>
              <a:rPr lang="en-US" altLang="zh-CN" sz="2000" dirty="0" err="1">
                <a:solidFill>
                  <a:srgbClr val="0070C0"/>
                </a:solidFill>
                <a:latin typeface="Arial Unicode MS" pitchFamily="34" charset="-122"/>
                <a:ea typeface="Arial Unicode MS" pitchFamily="34" charset="-122"/>
                <a:cs typeface="Arial Unicode MS" pitchFamily="34" charset="-122"/>
              </a:rPr>
              <a:t>Hy</a:t>
            </a:r>
            <a:r>
              <a:rPr lang="en-US" altLang="zh-CN" sz="2000" dirty="0">
                <a:solidFill>
                  <a:srgbClr val="0070C0"/>
                </a:solidFill>
                <a:latin typeface="Arial Unicode MS" pitchFamily="34" charset="-122"/>
                <a:ea typeface="Arial Unicode MS" pitchFamily="34" charset="-122"/>
                <a:cs typeface="Arial Unicode MS" pitchFamily="34" charset="-122"/>
              </a:rPr>
              <a:t>=(CitySum-N-1)*</a:t>
            </a:r>
            <a:r>
              <a:rPr lang="en-US" altLang="zh-CN" sz="2000" dirty="0" err="1">
                <a:solidFill>
                  <a:srgbClr val="0070C0"/>
                </a:solidFill>
                <a:latin typeface="Arial Unicode MS" pitchFamily="34" charset="-122"/>
                <a:ea typeface="Arial Unicode MS" pitchFamily="34" charset="-122"/>
                <a:cs typeface="Arial Unicode MS" pitchFamily="34" charset="-122"/>
              </a:rPr>
              <a:t>MinD</a:t>
            </a:r>
            <a:r>
              <a:rPr lang="en-US" altLang="zh-CN" sz="2000" dirty="0">
                <a:solidFill>
                  <a:srgbClr val="0070C0"/>
                </a:solidFill>
                <a:latin typeface="Arial Unicode MS" pitchFamily="34" charset="-122"/>
                <a:ea typeface="Arial Unicode MS" pitchFamily="34" charset="-122"/>
                <a:cs typeface="Arial Unicode MS" pitchFamily="34" charset="-122"/>
              </a:rPr>
              <a:t>, %</a:t>
            </a:r>
            <a:r>
              <a:rPr lang="zh-CN" altLang="en-US" sz="2000" dirty="0">
                <a:solidFill>
                  <a:srgbClr val="0070C0"/>
                </a:solidFill>
                <a:latin typeface="Arial Unicode MS" pitchFamily="34" charset="-122"/>
                <a:ea typeface="Arial Unicode MS" pitchFamily="34" charset="-122"/>
                <a:cs typeface="Arial Unicode MS" pitchFamily="34" charset="-122"/>
              </a:rPr>
              <a:t>计算子节点的启发函数值</a:t>
            </a:r>
            <a:r>
              <a:rPr lang="en-US" altLang="zh-CN" sz="2000" dirty="0">
                <a:solidFill>
                  <a:srgbClr val="0070C0"/>
                </a:solidFill>
                <a:latin typeface="Arial Unicode MS" pitchFamily="34" charset="-122"/>
                <a:ea typeface="Arial Unicode MS" pitchFamily="34" charset="-122"/>
                <a:cs typeface="Arial Unicode MS" pitchFamily="34" charset="-122"/>
              </a:rPr>
              <a:t>h(y</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   </a:t>
            </a:r>
            <a:r>
              <a:rPr lang="en-US" altLang="zh-CN" sz="2000" dirty="0" smtClean="0">
                <a:solidFill>
                  <a:srgbClr val="0070C0"/>
                </a:solidFill>
                <a:latin typeface="Arial Unicode MS" pitchFamily="34" charset="-122"/>
                <a:ea typeface="Arial Unicode MS" pitchFamily="34" charset="-122"/>
                <a:cs typeface="Arial Unicode MS" pitchFamily="34" charset="-122"/>
              </a:rPr>
              <a:t>    </a:t>
            </a:r>
            <a:r>
              <a:rPr lang="en-US" altLang="zh-CN" sz="2000" dirty="0" err="1">
                <a:solidFill>
                  <a:srgbClr val="0070C0"/>
                </a:solidFill>
                <a:latin typeface="Arial Unicode MS" pitchFamily="34" charset="-122"/>
                <a:ea typeface="Arial Unicode MS" pitchFamily="34" charset="-122"/>
                <a:cs typeface="Arial Unicode MS" pitchFamily="34" charset="-122"/>
              </a:rPr>
              <a:t>Fy</a:t>
            </a:r>
            <a:r>
              <a:rPr lang="en-US" altLang="zh-CN" sz="2000" dirty="0">
                <a:solidFill>
                  <a:srgbClr val="0070C0"/>
                </a:solidFill>
                <a:latin typeface="Arial Unicode MS" pitchFamily="34" charset="-122"/>
                <a:ea typeface="Arial Unicode MS" pitchFamily="34" charset="-122"/>
                <a:cs typeface="Arial Unicode MS" pitchFamily="34" charset="-122"/>
              </a:rPr>
              <a:t>=</a:t>
            </a:r>
            <a:r>
              <a:rPr lang="en-US" altLang="zh-CN" sz="2000" dirty="0" err="1">
                <a:solidFill>
                  <a:srgbClr val="0070C0"/>
                </a:solidFill>
                <a:latin typeface="Arial Unicode MS" pitchFamily="34" charset="-122"/>
                <a:ea typeface="Arial Unicode MS" pitchFamily="34" charset="-122"/>
                <a:cs typeface="Arial Unicode MS" pitchFamily="34" charset="-122"/>
              </a:rPr>
              <a:t>Gy+Hy</a:t>
            </a:r>
            <a:r>
              <a:rPr lang="en-US" altLang="zh-CN" sz="2000" dirty="0">
                <a:solidFill>
                  <a:srgbClr val="0070C0"/>
                </a:solidFill>
                <a:latin typeface="Arial Unicode MS" pitchFamily="34" charset="-122"/>
                <a:ea typeface="Arial Unicode MS" pitchFamily="34" charset="-122"/>
                <a:cs typeface="Arial Unicode MS" pitchFamily="34" charset="-122"/>
              </a:rPr>
              <a:t>,!.     %</a:t>
            </a:r>
            <a:r>
              <a:rPr lang="zh-CN" altLang="en-US" sz="2000" dirty="0">
                <a:solidFill>
                  <a:srgbClr val="0070C0"/>
                </a:solidFill>
                <a:latin typeface="Arial Unicode MS" pitchFamily="34" charset="-122"/>
                <a:ea typeface="Arial Unicode MS" pitchFamily="34" charset="-122"/>
                <a:cs typeface="Arial Unicode MS" pitchFamily="34" charset="-122"/>
              </a:rPr>
              <a:t>计算子节点的估价函数值</a:t>
            </a:r>
            <a:r>
              <a:rPr lang="en-US" altLang="zh-CN" sz="2000" dirty="0">
                <a:solidFill>
                  <a:srgbClr val="0070C0"/>
                </a:solidFill>
                <a:latin typeface="Arial Unicode MS" pitchFamily="34" charset="-122"/>
                <a:ea typeface="Arial Unicode MS" pitchFamily="34" charset="-122"/>
                <a:cs typeface="Arial Unicode MS" pitchFamily="34" charset="-122"/>
              </a:rPr>
              <a:t>f(y)=g(y)+h(y)</a:t>
            </a:r>
          </a:p>
          <a:p>
            <a:pPr>
              <a:lnSpc>
                <a:spcPct val="120000"/>
              </a:lnSpc>
            </a:pPr>
            <a:r>
              <a:rPr lang="en-US" altLang="zh-CN" sz="2000" dirty="0" err="1">
                <a:solidFill>
                  <a:srgbClr val="0070C0"/>
                </a:solidFill>
                <a:latin typeface="Arial Unicode MS" pitchFamily="34" charset="-122"/>
                <a:ea typeface="Arial Unicode MS" pitchFamily="34" charset="-122"/>
                <a:cs typeface="Arial Unicode MS" pitchFamily="34" charset="-122"/>
              </a:rPr>
              <a:t>mindist</a:t>
            </a:r>
            <a:r>
              <a:rPr lang="en-US" altLang="zh-CN" sz="2000" dirty="0">
                <a:solidFill>
                  <a:srgbClr val="0070C0"/>
                </a:solidFill>
                <a:latin typeface="Arial Unicode MS" pitchFamily="34" charset="-122"/>
                <a:ea typeface="Arial Unicode MS" pitchFamily="34" charset="-122"/>
                <a:cs typeface="Arial Unicode MS" pitchFamily="34" charset="-122"/>
              </a:rPr>
              <a:t>(</a:t>
            </a:r>
            <a:r>
              <a:rPr lang="en-US" altLang="zh-CN" sz="2000" dirty="0" err="1">
                <a:solidFill>
                  <a:srgbClr val="0070C0"/>
                </a:solidFill>
                <a:latin typeface="Arial Unicode MS" pitchFamily="34" charset="-122"/>
                <a:ea typeface="Arial Unicode MS" pitchFamily="34" charset="-122"/>
                <a:cs typeface="Arial Unicode MS" pitchFamily="34" charset="-122"/>
              </a:rPr>
              <a:t>MinD</a:t>
            </a:r>
            <a:r>
              <a:rPr lang="en-US" altLang="zh-CN" sz="2000" dirty="0">
                <a:solidFill>
                  <a:srgbClr val="0070C0"/>
                </a:solidFill>
                <a:latin typeface="Arial Unicode MS" pitchFamily="34" charset="-122"/>
                <a:ea typeface="Arial Unicode MS" pitchFamily="34" charset="-122"/>
                <a:cs typeface="Arial Unicode MS" pitchFamily="34" charset="-122"/>
              </a:rPr>
              <a:t>): </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 </a:t>
            </a:r>
            <a:r>
              <a:rPr lang="en-US" altLang="zh-CN" sz="2000" dirty="0" smtClean="0">
                <a:solidFill>
                  <a:srgbClr val="0070C0"/>
                </a:solidFill>
                <a:latin typeface="Arial Unicode MS" pitchFamily="34" charset="-122"/>
                <a:ea typeface="Arial Unicode MS" pitchFamily="34" charset="-122"/>
                <a:cs typeface="Arial Unicode MS" pitchFamily="34" charset="-122"/>
              </a:rPr>
              <a:t>            road</a:t>
            </a:r>
            <a:r>
              <a:rPr lang="en-US" altLang="zh-CN" sz="2000" dirty="0">
                <a:solidFill>
                  <a:srgbClr val="0070C0"/>
                </a:solidFill>
                <a:latin typeface="Arial Unicode MS" pitchFamily="34" charset="-122"/>
                <a:ea typeface="Arial Unicode MS" pitchFamily="34" charset="-122"/>
                <a:cs typeface="Arial Unicode MS" pitchFamily="34" charset="-122"/>
              </a:rPr>
              <a:t>(_,_,D1),assert(</a:t>
            </a:r>
            <a:r>
              <a:rPr lang="en-US" altLang="zh-CN" sz="2000" dirty="0" err="1">
                <a:solidFill>
                  <a:srgbClr val="0070C0"/>
                </a:solidFill>
                <a:latin typeface="Arial Unicode MS" pitchFamily="34" charset="-122"/>
                <a:ea typeface="Arial Unicode MS" pitchFamily="34" charset="-122"/>
                <a:cs typeface="Arial Unicode MS" pitchFamily="34" charset="-122"/>
              </a:rPr>
              <a:t>minD</a:t>
            </a:r>
            <a:r>
              <a:rPr lang="en-US" altLang="zh-CN" sz="2000" dirty="0">
                <a:solidFill>
                  <a:srgbClr val="0070C0"/>
                </a:solidFill>
                <a:latin typeface="Arial Unicode MS" pitchFamily="34" charset="-122"/>
                <a:ea typeface="Arial Unicode MS" pitchFamily="34" charset="-122"/>
                <a:cs typeface="Arial Unicode MS" pitchFamily="34" charset="-122"/>
              </a:rPr>
              <a:t>(D1)),mindist1,minD(</a:t>
            </a:r>
            <a:r>
              <a:rPr lang="en-US" altLang="zh-CN" sz="2000" dirty="0" err="1">
                <a:solidFill>
                  <a:srgbClr val="0070C0"/>
                </a:solidFill>
                <a:latin typeface="Arial Unicode MS" pitchFamily="34" charset="-122"/>
                <a:ea typeface="Arial Unicode MS" pitchFamily="34" charset="-122"/>
                <a:cs typeface="Arial Unicode MS" pitchFamily="34" charset="-122"/>
              </a:rPr>
              <a:t>MinD</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mindist1: -road(_,_,D),pa(D),fail</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mindist1: -!. </a:t>
            </a: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pa(D): -</a:t>
            </a:r>
            <a:r>
              <a:rPr lang="en-US" altLang="zh-CN" sz="2000" dirty="0" err="1">
                <a:solidFill>
                  <a:srgbClr val="0070C0"/>
                </a:solidFill>
                <a:latin typeface="Arial Unicode MS" pitchFamily="34" charset="-122"/>
                <a:ea typeface="Arial Unicode MS" pitchFamily="34" charset="-122"/>
                <a:cs typeface="Arial Unicode MS" pitchFamily="34" charset="-122"/>
              </a:rPr>
              <a:t>minD</a:t>
            </a:r>
            <a:r>
              <a:rPr lang="en-US" altLang="zh-CN" sz="2000" dirty="0">
                <a:solidFill>
                  <a:srgbClr val="0070C0"/>
                </a:solidFill>
                <a:latin typeface="Arial Unicode MS" pitchFamily="34" charset="-122"/>
                <a:ea typeface="Arial Unicode MS" pitchFamily="34" charset="-122"/>
                <a:cs typeface="Arial Unicode MS" pitchFamily="34" charset="-122"/>
              </a:rPr>
              <a:t>(Do),Do&gt;</a:t>
            </a:r>
            <a:r>
              <a:rPr lang="en-US" altLang="zh-CN" sz="2000" dirty="0" err="1">
                <a:solidFill>
                  <a:srgbClr val="0070C0"/>
                </a:solidFill>
                <a:latin typeface="Arial Unicode MS" pitchFamily="34" charset="-122"/>
                <a:ea typeface="Arial Unicode MS" pitchFamily="34" charset="-122"/>
                <a:cs typeface="Arial Unicode MS" pitchFamily="34" charset="-122"/>
              </a:rPr>
              <a:t>D,retract</a:t>
            </a:r>
            <a:r>
              <a:rPr lang="en-US" altLang="zh-CN" sz="2000" dirty="0">
                <a:solidFill>
                  <a:srgbClr val="0070C0"/>
                </a:solidFill>
                <a:latin typeface="Arial Unicode MS" pitchFamily="34" charset="-122"/>
                <a:ea typeface="Arial Unicode MS" pitchFamily="34" charset="-122"/>
                <a:cs typeface="Arial Unicode MS" pitchFamily="34" charset="-122"/>
              </a:rPr>
              <a:t>(</a:t>
            </a:r>
            <a:r>
              <a:rPr lang="en-US" altLang="zh-CN" sz="2000" dirty="0" err="1">
                <a:solidFill>
                  <a:srgbClr val="0070C0"/>
                </a:solidFill>
                <a:latin typeface="Arial Unicode MS" pitchFamily="34" charset="-122"/>
                <a:ea typeface="Arial Unicode MS" pitchFamily="34" charset="-122"/>
                <a:cs typeface="Arial Unicode MS" pitchFamily="34" charset="-122"/>
              </a:rPr>
              <a:t>minD</a:t>
            </a:r>
            <a:r>
              <a:rPr lang="en-US" altLang="zh-CN" sz="2000" dirty="0">
                <a:solidFill>
                  <a:srgbClr val="0070C0"/>
                </a:solidFill>
                <a:latin typeface="Arial Unicode MS" pitchFamily="34" charset="-122"/>
                <a:ea typeface="Arial Unicode MS" pitchFamily="34" charset="-122"/>
                <a:cs typeface="Arial Unicode MS" pitchFamily="34" charset="-122"/>
              </a:rPr>
              <a:t>(_)),assert(</a:t>
            </a:r>
            <a:r>
              <a:rPr lang="en-US" altLang="zh-CN" sz="2000" dirty="0" err="1">
                <a:solidFill>
                  <a:srgbClr val="0070C0"/>
                </a:solidFill>
                <a:latin typeface="Arial Unicode MS" pitchFamily="34" charset="-122"/>
                <a:ea typeface="Arial Unicode MS" pitchFamily="34" charset="-122"/>
                <a:cs typeface="Arial Unicode MS" pitchFamily="34" charset="-122"/>
              </a:rPr>
              <a:t>minD</a:t>
            </a:r>
            <a:r>
              <a:rPr lang="en-US" altLang="zh-CN" sz="2000" dirty="0">
                <a:solidFill>
                  <a:srgbClr val="0070C0"/>
                </a:solidFill>
                <a:latin typeface="Arial Unicode MS" pitchFamily="34" charset="-122"/>
                <a:ea typeface="Arial Unicode MS" pitchFamily="34" charset="-122"/>
                <a:cs typeface="Arial Unicode MS" pitchFamily="34" charset="-122"/>
              </a:rPr>
              <a:t>(D</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pa(_): -!. </a:t>
            </a:r>
          </a:p>
        </p:txBody>
      </p:sp>
    </p:spTree>
  </p:cSld>
  <p:clrMapOvr>
    <a:masterClrMapping/>
  </p:clrMapOvr>
  <p:transition>
    <p:checke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8" name="Text Box 4"/>
          <p:cNvSpPr txBox="1">
            <a:spLocks noChangeArrowheads="1"/>
          </p:cNvSpPr>
          <p:nvPr/>
        </p:nvSpPr>
        <p:spPr bwMode="auto">
          <a:xfrm>
            <a:off x="785786" y="605172"/>
            <a:ext cx="7715304" cy="5595378"/>
          </a:xfrm>
          <a:prstGeom prst="rect">
            <a:avLst/>
          </a:prstGeom>
          <a:noFill/>
          <a:ln w="9525">
            <a:noFill/>
            <a:miter lim="800000"/>
            <a:headEnd/>
            <a:tailEnd/>
          </a:ln>
          <a:effectLst/>
        </p:spPr>
        <p:txBody>
          <a:bodyPr wrap="square">
            <a:spAutoFit/>
          </a:bodyPr>
          <a:lstStyle/>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sort: -not(open</a:t>
            </a:r>
            <a:r>
              <a:rPr lang="en-US" altLang="zh-CN" sz="2000" dirty="0" smtClean="0">
                <a:solidFill>
                  <a:srgbClr val="0070C0"/>
                </a:solidFill>
                <a:latin typeface="Arial Unicode MS" pitchFamily="34" charset="-122"/>
                <a:ea typeface="Arial Unicode MS" pitchFamily="34" charset="-122"/>
                <a:cs typeface="Arial Unicode MS" pitchFamily="34" charset="-122"/>
              </a:rPr>
              <a:t>(_,_,_,_)),!.</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sort: -</a:t>
            </a:r>
            <a:r>
              <a:rPr lang="en-US" altLang="zh-CN" sz="2000" dirty="0" err="1">
                <a:solidFill>
                  <a:srgbClr val="0070C0"/>
                </a:solidFill>
                <a:latin typeface="Arial Unicode MS" pitchFamily="34" charset="-122"/>
                <a:ea typeface="Arial Unicode MS" pitchFamily="34" charset="-122"/>
                <a:cs typeface="Arial Unicode MS" pitchFamily="34" charset="-122"/>
              </a:rPr>
              <a:t>repeat,open</a:t>
            </a:r>
            <a:r>
              <a:rPr lang="en-US" altLang="zh-CN" sz="2000" dirty="0">
                <a:solidFill>
                  <a:srgbClr val="0070C0"/>
                </a:solidFill>
                <a:latin typeface="Arial Unicode MS" pitchFamily="34" charset="-122"/>
                <a:ea typeface="Arial Unicode MS" pitchFamily="34" charset="-122"/>
                <a:cs typeface="Arial Unicode MS" pitchFamily="34" charset="-122"/>
              </a:rPr>
              <a:t>(X,N,G,F),assert(min(X,N,G,F</a:t>
            </a:r>
            <a:r>
              <a:rPr lang="en-US" altLang="zh-CN" sz="2000" dirty="0" smtClean="0">
                <a:solidFill>
                  <a:srgbClr val="0070C0"/>
                </a:solidFill>
                <a:latin typeface="Arial Unicode MS" pitchFamily="34" charset="-122"/>
                <a:ea typeface="Arial Unicode MS" pitchFamily="34" charset="-122"/>
                <a:cs typeface="Arial Unicode MS" pitchFamily="34" charset="-122"/>
              </a:rPr>
              <a:t>)),</a:t>
            </a:r>
          </a:p>
          <a:p>
            <a:pPr>
              <a:lnSpc>
                <a:spcPct val="120000"/>
              </a:lnSpc>
            </a:pPr>
            <a:r>
              <a:rPr lang="en-US" altLang="zh-CN" sz="2000" dirty="0" smtClean="0">
                <a:solidFill>
                  <a:srgbClr val="0070C0"/>
                </a:solidFill>
                <a:latin typeface="Arial Unicode MS" pitchFamily="34" charset="-122"/>
                <a:ea typeface="Arial Unicode MS" pitchFamily="34" charset="-122"/>
                <a:cs typeface="Arial Unicode MS" pitchFamily="34" charset="-122"/>
              </a:rPr>
              <a:t>         p1,not(open</a:t>
            </a:r>
            <a:r>
              <a:rPr lang="en-US" altLang="zh-CN" sz="2000" dirty="0">
                <a:solidFill>
                  <a:srgbClr val="0070C0"/>
                </a:solidFill>
                <a:latin typeface="Arial Unicode MS" pitchFamily="34" charset="-122"/>
                <a:ea typeface="Arial Unicode MS" pitchFamily="34" charset="-122"/>
                <a:cs typeface="Arial Unicode MS" pitchFamily="34" charset="-122"/>
              </a:rPr>
              <a:t>(_,_,_,_)),p2.</a:t>
            </a: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p1: -open(X,N,G,F),p12(X,N,G,F),fail</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p1: -min(X,N,G,F</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1900" dirty="0">
                <a:solidFill>
                  <a:srgbClr val="0070C0"/>
                </a:solidFill>
                <a:latin typeface="Arial Unicode MS" pitchFamily="34" charset="-122"/>
                <a:ea typeface="Arial Unicode MS" pitchFamily="34" charset="-122"/>
                <a:cs typeface="Arial Unicode MS" pitchFamily="34" charset="-122"/>
              </a:rPr>
              <a:t> </a:t>
            </a:r>
            <a:r>
              <a:rPr lang="en-US" altLang="zh-CN" sz="1900" dirty="0" smtClean="0">
                <a:solidFill>
                  <a:srgbClr val="0070C0"/>
                </a:solidFill>
                <a:latin typeface="Arial Unicode MS" pitchFamily="34" charset="-122"/>
                <a:ea typeface="Arial Unicode MS" pitchFamily="34" charset="-122"/>
                <a:cs typeface="Arial Unicode MS" pitchFamily="34" charset="-122"/>
              </a:rPr>
              <a:t>      </a:t>
            </a:r>
            <a:r>
              <a:rPr lang="en-US" altLang="zh-CN" sz="1900" dirty="0" err="1">
                <a:solidFill>
                  <a:srgbClr val="0070C0"/>
                </a:solidFill>
                <a:latin typeface="Arial Unicode MS" pitchFamily="34" charset="-122"/>
                <a:ea typeface="Arial Unicode MS" pitchFamily="34" charset="-122"/>
                <a:cs typeface="Arial Unicode MS" pitchFamily="34" charset="-122"/>
              </a:rPr>
              <a:t>assertz</a:t>
            </a:r>
            <a:r>
              <a:rPr lang="en-US" altLang="zh-CN" sz="1900" dirty="0">
                <a:solidFill>
                  <a:srgbClr val="0070C0"/>
                </a:solidFill>
                <a:latin typeface="Arial Unicode MS" pitchFamily="34" charset="-122"/>
                <a:ea typeface="Arial Unicode MS" pitchFamily="34" charset="-122"/>
                <a:cs typeface="Arial Unicode MS" pitchFamily="34" charset="-122"/>
              </a:rPr>
              <a:t>(open1(X,N,G,F</a:t>
            </a:r>
            <a:r>
              <a:rPr lang="en-US" altLang="zh-CN" sz="1900" dirty="0" smtClean="0">
                <a:solidFill>
                  <a:srgbClr val="0070C0"/>
                </a:solidFill>
                <a:latin typeface="Arial Unicode MS" pitchFamily="34" charset="-122"/>
                <a:ea typeface="Arial Unicode MS" pitchFamily="34" charset="-122"/>
                <a:cs typeface="Arial Unicode MS" pitchFamily="34" charset="-122"/>
              </a:rPr>
              <a:t>)),</a:t>
            </a:r>
          </a:p>
          <a:p>
            <a:pPr>
              <a:lnSpc>
                <a:spcPct val="120000"/>
              </a:lnSpc>
            </a:pPr>
            <a:r>
              <a:rPr lang="en-US" altLang="zh-CN" sz="1900" dirty="0" smtClean="0">
                <a:solidFill>
                  <a:srgbClr val="0070C0"/>
                </a:solidFill>
                <a:latin typeface="Arial Unicode MS" pitchFamily="34" charset="-122"/>
                <a:ea typeface="Arial Unicode MS" pitchFamily="34" charset="-122"/>
                <a:cs typeface="Arial Unicode MS" pitchFamily="34" charset="-122"/>
              </a:rPr>
              <a:t>       retract(open(X,N,G,F</a:t>
            </a:r>
            <a:r>
              <a:rPr lang="en-US" altLang="zh-CN" sz="1900" dirty="0">
                <a:solidFill>
                  <a:srgbClr val="0070C0"/>
                </a:solidFill>
                <a:latin typeface="Arial Unicode MS" pitchFamily="34" charset="-122"/>
                <a:ea typeface="Arial Unicode MS" pitchFamily="34" charset="-122"/>
                <a:cs typeface="Arial Unicode MS" pitchFamily="34" charset="-122"/>
              </a:rPr>
              <a:t>)),retract(min(_,_,_,_)),!.</a:t>
            </a: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p12(_,_,</a:t>
            </a:r>
            <a:r>
              <a:rPr lang="en-US" altLang="zh-CN" sz="2000" dirty="0" err="1">
                <a:solidFill>
                  <a:srgbClr val="0070C0"/>
                </a:solidFill>
                <a:latin typeface="Arial Unicode MS" pitchFamily="34" charset="-122"/>
                <a:ea typeface="Arial Unicode MS" pitchFamily="34" charset="-122"/>
                <a:cs typeface="Arial Unicode MS" pitchFamily="34" charset="-122"/>
              </a:rPr>
              <a:t>G,Fn</a:t>
            </a:r>
            <a:r>
              <a:rPr lang="en-US" altLang="zh-CN" sz="2000" dirty="0">
                <a:solidFill>
                  <a:srgbClr val="0070C0"/>
                </a:solidFill>
                <a:latin typeface="Arial Unicode MS" pitchFamily="34" charset="-122"/>
                <a:ea typeface="Arial Unicode MS" pitchFamily="34" charset="-122"/>
                <a:cs typeface="Arial Unicode MS" pitchFamily="34" charset="-122"/>
              </a:rPr>
              <a:t>): -min(_,_,_,</a:t>
            </a:r>
            <a:r>
              <a:rPr lang="en-US" altLang="zh-CN" sz="2000" dirty="0" err="1">
                <a:solidFill>
                  <a:srgbClr val="0070C0"/>
                </a:solidFill>
                <a:latin typeface="Arial Unicode MS" pitchFamily="34" charset="-122"/>
                <a:ea typeface="Arial Unicode MS" pitchFamily="34" charset="-122"/>
                <a:cs typeface="Arial Unicode MS" pitchFamily="34" charset="-122"/>
              </a:rPr>
              <a:t>Fo</a:t>
            </a:r>
            <a:r>
              <a:rPr lang="en-US" altLang="zh-CN" sz="2000" dirty="0">
                <a:solidFill>
                  <a:srgbClr val="0070C0"/>
                </a:solidFill>
                <a:latin typeface="Arial Unicode MS" pitchFamily="34" charset="-122"/>
                <a:ea typeface="Arial Unicode MS" pitchFamily="34" charset="-122"/>
                <a:cs typeface="Arial Unicode MS" pitchFamily="34" charset="-122"/>
              </a:rPr>
              <a:t>),</a:t>
            </a:r>
            <a:r>
              <a:rPr lang="en-US" altLang="zh-CN" sz="2000" dirty="0" err="1">
                <a:solidFill>
                  <a:srgbClr val="0070C0"/>
                </a:solidFill>
                <a:latin typeface="Arial Unicode MS" pitchFamily="34" charset="-122"/>
                <a:ea typeface="Arial Unicode MS" pitchFamily="34" charset="-122"/>
                <a:cs typeface="Arial Unicode MS" pitchFamily="34" charset="-122"/>
              </a:rPr>
              <a:t>Fo</a:t>
            </a:r>
            <a:r>
              <a:rPr lang="en-US" altLang="zh-CN" sz="2000" dirty="0">
                <a:solidFill>
                  <a:srgbClr val="0070C0"/>
                </a:solidFill>
                <a:latin typeface="Arial Unicode MS" pitchFamily="34" charset="-122"/>
                <a:ea typeface="Arial Unicode MS" pitchFamily="34" charset="-122"/>
                <a:cs typeface="Arial Unicode MS" pitchFamily="34" charset="-122"/>
              </a:rPr>
              <a:t>&lt;=Fn</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p12(</a:t>
            </a:r>
            <a:r>
              <a:rPr lang="en-US" altLang="zh-CN" sz="2000" dirty="0" err="1">
                <a:solidFill>
                  <a:srgbClr val="0070C0"/>
                </a:solidFill>
                <a:latin typeface="Arial Unicode MS" pitchFamily="34" charset="-122"/>
                <a:ea typeface="Arial Unicode MS" pitchFamily="34" charset="-122"/>
                <a:cs typeface="Arial Unicode MS" pitchFamily="34" charset="-122"/>
              </a:rPr>
              <a:t>X,N,G,Fn</a:t>
            </a:r>
            <a:r>
              <a:rPr lang="en-US" altLang="zh-CN" sz="2000" dirty="0">
                <a:solidFill>
                  <a:srgbClr val="0070C0"/>
                </a:solidFill>
                <a:latin typeface="Arial Unicode MS" pitchFamily="34" charset="-122"/>
                <a:ea typeface="Arial Unicode MS" pitchFamily="34" charset="-122"/>
                <a:cs typeface="Arial Unicode MS" pitchFamily="34" charset="-122"/>
              </a:rPr>
              <a:t>): -retract(min(_,_,_,_)),assert(min(</a:t>
            </a:r>
            <a:r>
              <a:rPr lang="en-US" altLang="zh-CN" sz="2000" dirty="0" err="1">
                <a:solidFill>
                  <a:srgbClr val="0070C0"/>
                </a:solidFill>
                <a:latin typeface="Arial Unicode MS" pitchFamily="34" charset="-122"/>
                <a:ea typeface="Arial Unicode MS" pitchFamily="34" charset="-122"/>
                <a:cs typeface="Arial Unicode MS" pitchFamily="34" charset="-122"/>
              </a:rPr>
              <a:t>X,N,G,Fn</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p2: -open1(X,N,G,F),</a:t>
            </a:r>
            <a:r>
              <a:rPr lang="en-US" altLang="zh-CN" sz="2000" dirty="0" err="1">
                <a:solidFill>
                  <a:srgbClr val="0070C0"/>
                </a:solidFill>
                <a:latin typeface="Arial Unicode MS" pitchFamily="34" charset="-122"/>
                <a:ea typeface="Arial Unicode MS" pitchFamily="34" charset="-122"/>
                <a:cs typeface="Arial Unicode MS" pitchFamily="34" charset="-122"/>
              </a:rPr>
              <a:t>assertz</a:t>
            </a:r>
            <a:r>
              <a:rPr lang="en-US" altLang="zh-CN" sz="2000" dirty="0">
                <a:solidFill>
                  <a:srgbClr val="0070C0"/>
                </a:solidFill>
                <a:latin typeface="Arial Unicode MS" pitchFamily="34" charset="-122"/>
                <a:ea typeface="Arial Unicode MS" pitchFamily="34" charset="-122"/>
                <a:cs typeface="Arial Unicode MS" pitchFamily="34" charset="-122"/>
              </a:rPr>
              <a:t>(open(X,N,G,F)),fail</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20000"/>
              </a:lnSpc>
            </a:pPr>
            <a:r>
              <a:rPr lang="en-US" altLang="zh-CN" sz="2000" dirty="0">
                <a:solidFill>
                  <a:srgbClr val="0070C0"/>
                </a:solidFill>
                <a:latin typeface="Arial Unicode MS" pitchFamily="34" charset="-122"/>
                <a:ea typeface="Arial Unicode MS" pitchFamily="34" charset="-122"/>
                <a:cs typeface="Arial Unicode MS" pitchFamily="34" charset="-122"/>
              </a:rPr>
              <a:t>p2: -</a:t>
            </a:r>
            <a:r>
              <a:rPr lang="en-US" altLang="zh-CN" sz="2000" dirty="0" err="1">
                <a:solidFill>
                  <a:srgbClr val="0070C0"/>
                </a:solidFill>
                <a:latin typeface="Arial Unicode MS" pitchFamily="34" charset="-122"/>
                <a:ea typeface="Arial Unicode MS" pitchFamily="34" charset="-122"/>
                <a:cs typeface="Arial Unicode MS" pitchFamily="34" charset="-122"/>
              </a:rPr>
              <a:t>retractall</a:t>
            </a:r>
            <a:r>
              <a:rPr lang="en-US" altLang="zh-CN" sz="2000" dirty="0">
                <a:solidFill>
                  <a:srgbClr val="0070C0"/>
                </a:solidFill>
                <a:latin typeface="Arial Unicode MS" pitchFamily="34" charset="-122"/>
                <a:ea typeface="Arial Unicode MS" pitchFamily="34" charset="-122"/>
                <a:cs typeface="Arial Unicode MS" pitchFamily="34" charset="-122"/>
              </a:rPr>
              <a:t>(open1</a:t>
            </a:r>
            <a:r>
              <a:rPr lang="en-US" altLang="zh-CN" sz="2000" dirty="0" smtClean="0">
                <a:solidFill>
                  <a:srgbClr val="0070C0"/>
                </a:solidFill>
                <a:latin typeface="Arial Unicode MS" pitchFamily="34" charset="-122"/>
                <a:ea typeface="Arial Unicode MS" pitchFamily="34" charset="-122"/>
                <a:cs typeface="Arial Unicode MS" pitchFamily="34" charset="-122"/>
              </a:rPr>
              <a:t>(_,_,_,_)),!.</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10000"/>
              </a:lnSpc>
            </a:pPr>
            <a:r>
              <a:rPr lang="en-US" altLang="zh-CN" sz="2000" dirty="0">
                <a:solidFill>
                  <a:srgbClr val="0070C0"/>
                </a:solidFill>
                <a:latin typeface="Arial Unicode MS" pitchFamily="34" charset="-122"/>
                <a:ea typeface="Arial Unicode MS" pitchFamily="34" charset="-122"/>
                <a:cs typeface="Arial Unicode MS" pitchFamily="34" charset="-122"/>
              </a:rPr>
              <a:t>repeat</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10000"/>
              </a:lnSpc>
            </a:pPr>
            <a:r>
              <a:rPr lang="en-US" altLang="zh-CN" sz="2000" dirty="0">
                <a:solidFill>
                  <a:srgbClr val="0070C0"/>
                </a:solidFill>
                <a:latin typeface="Arial Unicode MS" pitchFamily="34" charset="-122"/>
                <a:ea typeface="Arial Unicode MS" pitchFamily="34" charset="-122"/>
                <a:cs typeface="Arial Unicode MS" pitchFamily="34" charset="-122"/>
              </a:rPr>
              <a:t>repeat: -repeat. </a:t>
            </a:r>
          </a:p>
          <a:p>
            <a:pPr algn="just">
              <a:lnSpc>
                <a:spcPct val="110000"/>
              </a:lnSpc>
            </a:pPr>
            <a:r>
              <a:rPr lang="en-US" altLang="zh-CN" sz="2000" dirty="0">
                <a:solidFill>
                  <a:srgbClr val="0070C0"/>
                </a:solidFill>
                <a:latin typeface="Arial Unicode MS" pitchFamily="34" charset="-122"/>
                <a:ea typeface="Arial Unicode MS" pitchFamily="34" charset="-122"/>
                <a:cs typeface="Arial Unicode MS" pitchFamily="34" charset="-122"/>
              </a:rPr>
              <a:t>member(X,</a:t>
            </a:r>
            <a:r>
              <a:rPr lang="zh-CN" altLang="en-US" sz="2000" dirty="0">
                <a:solidFill>
                  <a:srgbClr val="0070C0"/>
                </a:solidFill>
                <a:latin typeface="Arial Unicode MS" pitchFamily="34" charset="-122"/>
                <a:ea typeface="Arial Unicode MS" pitchFamily="34" charset="-122"/>
                <a:cs typeface="Arial Unicode MS" pitchFamily="34" charset="-122"/>
              </a:rPr>
              <a:t>［</a:t>
            </a:r>
            <a:r>
              <a:rPr lang="en-US" altLang="zh-CN" sz="2000" dirty="0">
                <a:solidFill>
                  <a:srgbClr val="0070C0"/>
                </a:solidFill>
                <a:latin typeface="Arial Unicode MS" pitchFamily="34" charset="-122"/>
                <a:ea typeface="Arial Unicode MS" pitchFamily="34" charset="-122"/>
                <a:cs typeface="Arial Unicode MS" pitchFamily="34" charset="-122"/>
              </a:rPr>
              <a:t>X|_</a:t>
            </a:r>
            <a:r>
              <a:rPr lang="zh-CN" altLang="en-US" sz="2000" dirty="0">
                <a:solidFill>
                  <a:srgbClr val="0070C0"/>
                </a:solidFill>
                <a:latin typeface="Arial Unicode MS" pitchFamily="34" charset="-122"/>
                <a:ea typeface="Arial Unicode MS" pitchFamily="34" charset="-122"/>
                <a:cs typeface="Arial Unicode MS" pitchFamily="34" charset="-122"/>
              </a:rPr>
              <a:t>］</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10000"/>
              </a:lnSpc>
            </a:pPr>
            <a:r>
              <a:rPr lang="en-US" altLang="zh-CN" sz="2000" dirty="0">
                <a:solidFill>
                  <a:srgbClr val="0070C0"/>
                </a:solidFill>
                <a:latin typeface="Arial Unicode MS" pitchFamily="34" charset="-122"/>
                <a:ea typeface="Arial Unicode MS" pitchFamily="34" charset="-122"/>
                <a:cs typeface="Arial Unicode MS" pitchFamily="34" charset="-122"/>
              </a:rPr>
              <a:t>member(X,</a:t>
            </a:r>
            <a:r>
              <a:rPr lang="zh-CN" altLang="en-US" sz="2000" dirty="0">
                <a:solidFill>
                  <a:srgbClr val="0070C0"/>
                </a:solidFill>
                <a:latin typeface="Arial Unicode MS" pitchFamily="34" charset="-122"/>
                <a:ea typeface="Arial Unicode MS" pitchFamily="34" charset="-122"/>
                <a:cs typeface="Arial Unicode MS" pitchFamily="34" charset="-122"/>
              </a:rPr>
              <a:t>［</a:t>
            </a:r>
            <a:r>
              <a:rPr lang="en-US" altLang="zh-CN" sz="2000" dirty="0">
                <a:solidFill>
                  <a:srgbClr val="0070C0"/>
                </a:solidFill>
                <a:latin typeface="Arial Unicode MS" pitchFamily="34" charset="-122"/>
                <a:ea typeface="Arial Unicode MS" pitchFamily="34" charset="-122"/>
                <a:cs typeface="Arial Unicode MS" pitchFamily="34" charset="-122"/>
              </a:rPr>
              <a:t>_|Y</a:t>
            </a:r>
            <a:r>
              <a:rPr lang="zh-CN" altLang="en-US" sz="2000" dirty="0">
                <a:solidFill>
                  <a:srgbClr val="0070C0"/>
                </a:solidFill>
                <a:latin typeface="Arial Unicode MS" pitchFamily="34" charset="-122"/>
                <a:ea typeface="Arial Unicode MS" pitchFamily="34" charset="-122"/>
                <a:cs typeface="Arial Unicode MS" pitchFamily="34" charset="-122"/>
              </a:rPr>
              <a:t>］</a:t>
            </a:r>
            <a:r>
              <a:rPr lang="en-US" altLang="zh-CN" sz="2000" dirty="0">
                <a:solidFill>
                  <a:srgbClr val="0070C0"/>
                </a:solidFill>
                <a:latin typeface="Arial Unicode MS" pitchFamily="34" charset="-122"/>
                <a:ea typeface="Arial Unicode MS" pitchFamily="34" charset="-122"/>
                <a:cs typeface="Arial Unicode MS" pitchFamily="34" charset="-122"/>
              </a:rPr>
              <a:t>): -member(X,Y). </a:t>
            </a:r>
          </a:p>
        </p:txBody>
      </p:sp>
    </p:spTree>
  </p:cSld>
  <p:clrMapOvr>
    <a:masterClrMapping/>
  </p:clrMapOvr>
  <p:transition>
    <p:check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6" name="Text Box 4"/>
          <p:cNvSpPr txBox="1">
            <a:spLocks noChangeArrowheads="1"/>
          </p:cNvSpPr>
          <p:nvPr/>
        </p:nvSpPr>
        <p:spPr bwMode="auto">
          <a:xfrm>
            <a:off x="500034" y="609600"/>
            <a:ext cx="8339166" cy="5058821"/>
          </a:xfrm>
          <a:prstGeom prst="rect">
            <a:avLst/>
          </a:prstGeom>
          <a:noFill/>
          <a:ln w="9525">
            <a:noFill/>
            <a:miter lim="800000"/>
            <a:headEnd/>
            <a:tailEnd/>
          </a:ln>
          <a:effectLst/>
        </p:spPr>
        <p:txBody>
          <a:bodyPr wrap="square">
            <a:spAutoFit/>
          </a:bodyPr>
          <a:lstStyle/>
          <a:p>
            <a:pPr algn="just">
              <a:lnSpc>
                <a:spcPct val="140000"/>
              </a:lnSpc>
              <a:spcBef>
                <a:spcPct val="50000"/>
              </a:spcBef>
            </a:pPr>
            <a:r>
              <a:rPr lang="en-US" altLang="zh-CN" b="1" dirty="0" smtClean="0">
                <a:solidFill>
                  <a:srgbClr val="0070C0"/>
                </a:solidFill>
                <a:latin typeface="楷体" pitchFamily="49" charset="-122"/>
                <a:ea typeface="楷体" pitchFamily="49" charset="-122"/>
              </a:rPr>
              <a:t>  2</a:t>
            </a:r>
            <a:r>
              <a:rPr lang="en-US" altLang="zh-CN" b="1" dirty="0">
                <a:solidFill>
                  <a:srgbClr val="0070C0"/>
                </a:solidFill>
                <a:latin typeface="楷体" pitchFamily="49" charset="-122"/>
                <a:ea typeface="楷体" pitchFamily="49" charset="-122"/>
              </a:rPr>
              <a:t>. </a:t>
            </a:r>
            <a:r>
              <a:rPr lang="zh-CN" altLang="en-US" b="1" dirty="0" smtClean="0">
                <a:solidFill>
                  <a:srgbClr val="0070C0"/>
                </a:solidFill>
                <a:latin typeface="楷体" pitchFamily="49" charset="-122"/>
                <a:ea typeface="楷体" pitchFamily="49" charset="-122"/>
              </a:rPr>
              <a:t>搜索策略</a:t>
            </a:r>
            <a:endParaRPr lang="zh-CN" altLang="en-US" dirty="0">
              <a:solidFill>
                <a:srgbClr val="0070C0"/>
              </a:solidFill>
              <a:latin typeface="楷体" pitchFamily="49" charset="-122"/>
              <a:ea typeface="楷体" pitchFamily="49" charset="-122"/>
            </a:endParaRPr>
          </a:p>
          <a:p>
            <a:pPr>
              <a:lnSpc>
                <a:spcPts val="3200"/>
              </a:lnSpc>
            </a:pPr>
            <a:r>
              <a:rPr lang="zh-CN" altLang="en-US" dirty="0"/>
              <a:t>　</a:t>
            </a:r>
            <a:r>
              <a:rPr lang="zh-CN" altLang="en-US" dirty="0" smtClean="0"/>
              <a:t> </a:t>
            </a:r>
            <a:r>
              <a:rPr lang="zh-CN" altLang="en-US" dirty="0" smtClean="0">
                <a:solidFill>
                  <a:srgbClr val="FF0000"/>
                </a:solidFill>
                <a:sym typeface="Symbol"/>
              </a:rPr>
              <a:t></a:t>
            </a:r>
            <a:r>
              <a:rPr lang="zh-CN" altLang="en-US" sz="2000" dirty="0" smtClean="0">
                <a:solidFill>
                  <a:srgbClr val="FF0000"/>
                </a:solidFill>
              </a:rPr>
              <a:t> </a:t>
            </a:r>
            <a:r>
              <a:rPr lang="zh-CN" altLang="en-US" sz="2300" dirty="0" smtClean="0">
                <a:solidFill>
                  <a:srgbClr val="0070C0"/>
                </a:solidFill>
                <a:latin typeface="方正姚体" pitchFamily="2" charset="-122"/>
                <a:ea typeface="方正姚体" pitchFamily="2" charset="-122"/>
              </a:rPr>
              <a:t>盲目搜索</a:t>
            </a:r>
            <a:r>
              <a:rPr lang="zh-CN" altLang="en-US" sz="2300" dirty="0" smtClean="0">
                <a:solidFill>
                  <a:srgbClr val="0070C0"/>
                </a:solidFill>
              </a:rPr>
              <a:t> 就是无“向导”的搜索。树式盲目搜索就是穷举式搜索，即从初始节点出发，沿连接边逐一考察各个节点（看是否为目标节点），或者反向进行；而线式盲目搜索，对于不回溯的就是随机碰撞式搜索，对于回溯的则也是穷举式的搜索。</a:t>
            </a:r>
            <a:endParaRPr lang="zh-CN" altLang="en-US" sz="2300" dirty="0">
              <a:solidFill>
                <a:srgbClr val="0070C0"/>
              </a:solidFill>
            </a:endParaRPr>
          </a:p>
          <a:p>
            <a:pPr>
              <a:lnSpc>
                <a:spcPts val="3200"/>
              </a:lnSpc>
              <a:spcBef>
                <a:spcPts val="600"/>
              </a:spcBef>
            </a:pPr>
            <a:r>
              <a:rPr lang="zh-CN" altLang="en-US" dirty="0"/>
              <a:t>    </a:t>
            </a:r>
            <a:r>
              <a:rPr lang="zh-CN" altLang="en-US" dirty="0" smtClean="0"/>
              <a:t> </a:t>
            </a:r>
            <a:r>
              <a:rPr lang="zh-CN" altLang="en-US" dirty="0" smtClean="0">
                <a:solidFill>
                  <a:srgbClr val="FF0000"/>
                </a:solidFill>
                <a:sym typeface="Symbol"/>
              </a:rPr>
              <a:t></a:t>
            </a:r>
            <a:r>
              <a:rPr lang="zh-CN" altLang="en-US" sz="2000" dirty="0" smtClean="0">
                <a:solidFill>
                  <a:srgbClr val="FF0000"/>
                </a:solidFill>
              </a:rPr>
              <a:t> </a:t>
            </a:r>
            <a:r>
              <a:rPr lang="zh-CN" altLang="en-US" sz="2300" dirty="0" smtClean="0">
                <a:solidFill>
                  <a:srgbClr val="0070C0"/>
                </a:solidFill>
              </a:rPr>
              <a:t>启发式</a:t>
            </a:r>
            <a:r>
              <a:rPr lang="en-US" altLang="zh-CN" sz="2300" dirty="0">
                <a:solidFill>
                  <a:srgbClr val="0070C0"/>
                </a:solidFill>
              </a:rPr>
              <a:t>(heuristic)</a:t>
            </a:r>
            <a:r>
              <a:rPr lang="zh-CN" altLang="en-US" sz="2300" dirty="0" smtClean="0">
                <a:solidFill>
                  <a:srgbClr val="0070C0"/>
                </a:solidFill>
              </a:rPr>
              <a:t>搜索是利用“启发性信息”引导的搜索。所谓“启发性信息”就是与问题有关的有利于尽快找到问题解的信息或知识。启发式搜索又可分为许多不同的策略，如全局择优、局部择优（瞎子爬山法）、最佳图搜索等等。</a:t>
            </a:r>
          </a:p>
          <a:p>
            <a:pPr>
              <a:lnSpc>
                <a:spcPct val="140000"/>
              </a:lnSpc>
              <a:spcBef>
                <a:spcPts val="600"/>
              </a:spcBef>
            </a:pPr>
            <a:r>
              <a:rPr lang="zh-CN" altLang="en-US" sz="2000" dirty="0" smtClean="0">
                <a:solidFill>
                  <a:srgbClr val="FF0000"/>
                </a:solidFill>
                <a:sym typeface="Symbol"/>
              </a:rPr>
              <a:t>       </a:t>
            </a:r>
            <a:r>
              <a:rPr lang="zh-CN" altLang="en-US" sz="2300" dirty="0" smtClean="0">
                <a:solidFill>
                  <a:srgbClr val="0070C0"/>
                </a:solidFill>
              </a:rPr>
              <a:t>按搜索范围的扩展顺序的不同，搜索又可分为</a:t>
            </a:r>
            <a:r>
              <a:rPr lang="zh-CN" altLang="en-US" sz="2300" dirty="0" smtClean="0">
                <a:solidFill>
                  <a:srgbClr val="0070C0"/>
                </a:solidFill>
                <a:latin typeface="方正姚体" pitchFamily="2" charset="-122"/>
                <a:ea typeface="方正姚体" pitchFamily="2" charset="-122"/>
              </a:rPr>
              <a:t>广度优先</a:t>
            </a:r>
            <a:r>
              <a:rPr lang="zh-CN" altLang="en-US" sz="2300" dirty="0" smtClean="0">
                <a:solidFill>
                  <a:srgbClr val="0070C0"/>
                </a:solidFill>
              </a:rPr>
              <a:t>和</a:t>
            </a:r>
            <a:r>
              <a:rPr lang="zh-CN" altLang="en-US" sz="2300" dirty="0" smtClean="0">
                <a:solidFill>
                  <a:srgbClr val="0070C0"/>
                </a:solidFill>
                <a:latin typeface="方正姚体" pitchFamily="2" charset="-122"/>
                <a:ea typeface="方正姚体" pitchFamily="2" charset="-122"/>
              </a:rPr>
              <a:t>深度优先</a:t>
            </a:r>
            <a:r>
              <a:rPr lang="zh-CN" altLang="en-US" sz="2300" dirty="0" smtClean="0">
                <a:solidFill>
                  <a:srgbClr val="0070C0"/>
                </a:solidFill>
              </a:rPr>
              <a:t>两种类型。</a:t>
            </a:r>
            <a:r>
              <a:rPr lang="zh-CN" altLang="en-US" dirty="0" smtClean="0">
                <a:latin typeface="宋体" charset="-122"/>
              </a:rPr>
              <a:t>    </a:t>
            </a:r>
            <a:endParaRPr lang="zh-CN" altLang="en-US" dirty="0">
              <a:latin typeface="宋体" charset="-122"/>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63556">
                                            <p:txEl>
                                              <p:pRg st="0" end="0"/>
                                            </p:txEl>
                                          </p:spTgt>
                                        </p:tgtEl>
                                        <p:attrNameLst>
                                          <p:attrName>style.visibility</p:attrName>
                                        </p:attrNameLst>
                                      </p:cBhvr>
                                      <p:to>
                                        <p:strVal val="visible"/>
                                      </p:to>
                                    </p:set>
                                    <p:animEffect transition="in" filter="blinds(horizontal)">
                                      <p:cBhvr>
                                        <p:cTn id="7" dur="500"/>
                                        <p:tgtEl>
                                          <p:spTgt spid="6635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63556">
                                            <p:txEl>
                                              <p:pRg st="1" end="1"/>
                                            </p:txEl>
                                          </p:spTgt>
                                        </p:tgtEl>
                                        <p:attrNameLst>
                                          <p:attrName>style.visibility</p:attrName>
                                        </p:attrNameLst>
                                      </p:cBhvr>
                                      <p:to>
                                        <p:strVal val="visible"/>
                                      </p:to>
                                    </p:set>
                                    <p:animEffect transition="in" filter="checkerboard(across)">
                                      <p:cBhvr>
                                        <p:cTn id="12" dur="500"/>
                                        <p:tgtEl>
                                          <p:spTgt spid="6635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63556">
                                            <p:txEl>
                                              <p:pRg st="2" end="2"/>
                                            </p:txEl>
                                          </p:spTgt>
                                        </p:tgtEl>
                                        <p:attrNameLst>
                                          <p:attrName>style.visibility</p:attrName>
                                        </p:attrNameLst>
                                      </p:cBhvr>
                                      <p:to>
                                        <p:strVal val="visible"/>
                                      </p:to>
                                    </p:set>
                                    <p:animEffect transition="in" filter="checkerboard(across)">
                                      <p:cBhvr>
                                        <p:cTn id="17" dur="500"/>
                                        <p:tgtEl>
                                          <p:spTgt spid="6635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63556">
                                            <p:txEl>
                                              <p:pRg st="3" end="3"/>
                                            </p:txEl>
                                          </p:spTgt>
                                        </p:tgtEl>
                                        <p:attrNameLst>
                                          <p:attrName>style.visibility</p:attrName>
                                        </p:attrNameLst>
                                      </p:cBhvr>
                                      <p:to>
                                        <p:strVal val="visible"/>
                                      </p:to>
                                    </p:set>
                                    <p:animEffect transition="in" filter="blinds(horizontal)">
                                      <p:cBhvr>
                                        <p:cTn id="22" dur="500"/>
                                        <p:tgtEl>
                                          <p:spTgt spid="66355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4" name="Text Box 4"/>
          <p:cNvSpPr txBox="1">
            <a:spLocks noChangeArrowheads="1"/>
          </p:cNvSpPr>
          <p:nvPr/>
        </p:nvSpPr>
        <p:spPr bwMode="auto">
          <a:xfrm>
            <a:off x="683854" y="785794"/>
            <a:ext cx="7912127" cy="4247317"/>
          </a:xfrm>
          <a:prstGeom prst="rect">
            <a:avLst/>
          </a:prstGeom>
          <a:noFill/>
          <a:ln w="9525">
            <a:noFill/>
            <a:miter lim="800000"/>
            <a:headEnd/>
            <a:tailEnd/>
          </a:ln>
          <a:effectLst/>
        </p:spPr>
        <p:txBody>
          <a:bodyPr wrap="square">
            <a:spAutoFit/>
          </a:bodyPr>
          <a:lstStyle/>
          <a:p>
            <a:pPr>
              <a:lnSpc>
                <a:spcPct val="150000"/>
              </a:lnSpc>
            </a:pPr>
            <a:r>
              <a:rPr lang="en-US" altLang="zh-CN" sz="2000" dirty="0">
                <a:solidFill>
                  <a:srgbClr val="0070C0"/>
                </a:solidFill>
                <a:latin typeface="Arial Unicode MS" pitchFamily="34" charset="-122"/>
                <a:ea typeface="Arial Unicode MS" pitchFamily="34" charset="-122"/>
                <a:cs typeface="Arial Unicode MS" pitchFamily="34" charset="-122"/>
              </a:rPr>
              <a:t>append(</a:t>
            </a:r>
            <a:r>
              <a:rPr lang="zh-CN" altLang="en-US" sz="2000" dirty="0">
                <a:solidFill>
                  <a:srgbClr val="0070C0"/>
                </a:solidFill>
                <a:latin typeface="Arial Unicode MS" pitchFamily="34" charset="-122"/>
                <a:ea typeface="Arial Unicode MS" pitchFamily="34" charset="-122"/>
                <a:cs typeface="Arial Unicode MS" pitchFamily="34" charset="-122"/>
              </a:rPr>
              <a:t>［］</a:t>
            </a:r>
            <a:r>
              <a:rPr lang="en-US" altLang="zh-CN" sz="2000" dirty="0">
                <a:solidFill>
                  <a:srgbClr val="0070C0"/>
                </a:solidFill>
                <a:latin typeface="Arial Unicode MS" pitchFamily="34" charset="-122"/>
                <a:ea typeface="Arial Unicode MS" pitchFamily="34" charset="-122"/>
                <a:cs typeface="Arial Unicode MS" pitchFamily="34" charset="-122"/>
              </a:rPr>
              <a:t>,L,L</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50000"/>
              </a:lnSpc>
            </a:pPr>
            <a:r>
              <a:rPr lang="en-US" altLang="zh-CN" sz="2000" dirty="0">
                <a:solidFill>
                  <a:srgbClr val="0070C0"/>
                </a:solidFill>
                <a:latin typeface="Arial Unicode MS" pitchFamily="34" charset="-122"/>
                <a:ea typeface="Arial Unicode MS" pitchFamily="34" charset="-122"/>
                <a:cs typeface="Arial Unicode MS" pitchFamily="34" charset="-122"/>
              </a:rPr>
              <a:t>append(</a:t>
            </a:r>
            <a:r>
              <a:rPr lang="zh-CN" altLang="en-US" sz="2000" dirty="0">
                <a:solidFill>
                  <a:srgbClr val="0070C0"/>
                </a:solidFill>
                <a:latin typeface="Arial Unicode MS" pitchFamily="34" charset="-122"/>
                <a:ea typeface="Arial Unicode MS" pitchFamily="34" charset="-122"/>
                <a:cs typeface="Arial Unicode MS" pitchFamily="34" charset="-122"/>
              </a:rPr>
              <a:t>［</a:t>
            </a:r>
            <a:r>
              <a:rPr lang="en-US" altLang="zh-CN" sz="2000" dirty="0">
                <a:solidFill>
                  <a:srgbClr val="0070C0"/>
                </a:solidFill>
                <a:latin typeface="Arial Unicode MS" pitchFamily="34" charset="-122"/>
                <a:ea typeface="Arial Unicode MS" pitchFamily="34" charset="-122"/>
                <a:cs typeface="Arial Unicode MS" pitchFamily="34" charset="-122"/>
              </a:rPr>
              <a:t>H|T</a:t>
            </a:r>
            <a:r>
              <a:rPr lang="zh-CN" altLang="en-US" sz="2000" dirty="0">
                <a:solidFill>
                  <a:srgbClr val="0070C0"/>
                </a:solidFill>
                <a:latin typeface="Arial Unicode MS" pitchFamily="34" charset="-122"/>
                <a:ea typeface="Arial Unicode MS" pitchFamily="34" charset="-122"/>
                <a:cs typeface="Arial Unicode MS" pitchFamily="34" charset="-122"/>
              </a:rPr>
              <a:t>］</a:t>
            </a:r>
            <a:r>
              <a:rPr lang="en-US" altLang="zh-CN" sz="2000" dirty="0">
                <a:solidFill>
                  <a:srgbClr val="0070C0"/>
                </a:solidFill>
                <a:latin typeface="Arial Unicode MS" pitchFamily="34" charset="-122"/>
                <a:ea typeface="Arial Unicode MS" pitchFamily="34" charset="-122"/>
                <a:cs typeface="Arial Unicode MS" pitchFamily="34" charset="-122"/>
              </a:rPr>
              <a:t>,L,</a:t>
            </a:r>
            <a:r>
              <a:rPr lang="zh-CN" altLang="en-US" sz="2000" dirty="0">
                <a:solidFill>
                  <a:srgbClr val="0070C0"/>
                </a:solidFill>
                <a:latin typeface="Arial Unicode MS" pitchFamily="34" charset="-122"/>
                <a:ea typeface="Arial Unicode MS" pitchFamily="34" charset="-122"/>
                <a:cs typeface="Arial Unicode MS" pitchFamily="34" charset="-122"/>
              </a:rPr>
              <a:t>［</a:t>
            </a:r>
            <a:r>
              <a:rPr lang="en-US" altLang="zh-CN" sz="2000" dirty="0" err="1">
                <a:solidFill>
                  <a:srgbClr val="0070C0"/>
                </a:solidFill>
                <a:latin typeface="Arial Unicode MS" pitchFamily="34" charset="-122"/>
                <a:ea typeface="Arial Unicode MS" pitchFamily="34" charset="-122"/>
                <a:cs typeface="Arial Unicode MS" pitchFamily="34" charset="-122"/>
              </a:rPr>
              <a:t>H|Tn</a:t>
            </a:r>
            <a:r>
              <a:rPr lang="zh-CN" altLang="en-US" sz="2000" dirty="0">
                <a:solidFill>
                  <a:srgbClr val="0070C0"/>
                </a:solidFill>
                <a:latin typeface="Arial Unicode MS" pitchFamily="34" charset="-122"/>
                <a:ea typeface="Arial Unicode MS" pitchFamily="34" charset="-122"/>
                <a:cs typeface="Arial Unicode MS" pitchFamily="34" charset="-122"/>
              </a:rPr>
              <a:t>］</a:t>
            </a:r>
            <a:r>
              <a:rPr lang="en-US" altLang="zh-CN" sz="2000" dirty="0">
                <a:solidFill>
                  <a:srgbClr val="0070C0"/>
                </a:solidFill>
                <a:latin typeface="Arial Unicode MS" pitchFamily="34" charset="-122"/>
                <a:ea typeface="Arial Unicode MS" pitchFamily="34" charset="-122"/>
                <a:cs typeface="Arial Unicode MS" pitchFamily="34" charset="-122"/>
              </a:rPr>
              <a:t>): -append(</a:t>
            </a:r>
            <a:r>
              <a:rPr lang="en-US" altLang="zh-CN" sz="2000" dirty="0" err="1">
                <a:solidFill>
                  <a:srgbClr val="0070C0"/>
                </a:solidFill>
                <a:latin typeface="Arial Unicode MS" pitchFamily="34" charset="-122"/>
                <a:ea typeface="Arial Unicode MS" pitchFamily="34" charset="-122"/>
                <a:cs typeface="Arial Unicode MS" pitchFamily="34" charset="-122"/>
              </a:rPr>
              <a:t>T,L,Tn</a:t>
            </a:r>
            <a:r>
              <a:rPr lang="en-US" altLang="zh-CN" sz="2000" dirty="0">
                <a:solidFill>
                  <a:srgbClr val="0070C0"/>
                </a:solidFill>
                <a:latin typeface="Arial Unicode MS" pitchFamily="34" charset="-122"/>
                <a:ea typeface="Arial Unicode MS" pitchFamily="34" charset="-122"/>
                <a:cs typeface="Arial Unicode MS" pitchFamily="34" charset="-122"/>
              </a:rPr>
              <a:t>).[KH*2]</a:t>
            </a:r>
          </a:p>
          <a:p>
            <a:pPr>
              <a:lnSpc>
                <a:spcPct val="150000"/>
              </a:lnSpc>
            </a:pPr>
            <a:r>
              <a:rPr lang="en-US" altLang="zh-CN" sz="2000" dirty="0">
                <a:solidFill>
                  <a:srgbClr val="0070C0"/>
                </a:solidFill>
                <a:latin typeface="Arial Unicode MS" pitchFamily="34" charset="-122"/>
                <a:ea typeface="Arial Unicode MS" pitchFamily="34" charset="-122"/>
                <a:cs typeface="Arial Unicode MS" pitchFamily="34" charset="-122"/>
              </a:rPr>
              <a:t>rule(</a:t>
            </a:r>
            <a:r>
              <a:rPr lang="en-US" altLang="zh-CN" sz="2000" dirty="0" err="1">
                <a:solidFill>
                  <a:srgbClr val="0070C0"/>
                </a:solidFill>
                <a:latin typeface="Arial Unicode MS" pitchFamily="34" charset="-122"/>
                <a:ea typeface="Arial Unicode MS" pitchFamily="34" charset="-122"/>
                <a:cs typeface="Arial Unicode MS" pitchFamily="34" charset="-122"/>
              </a:rPr>
              <a:t>st</a:t>
            </a:r>
            <a:r>
              <a:rPr lang="en-US" altLang="zh-CN" sz="2000" dirty="0">
                <a:solidFill>
                  <a:srgbClr val="0070C0"/>
                </a:solidFill>
                <a:latin typeface="Arial Unicode MS" pitchFamily="34" charset="-122"/>
                <a:ea typeface="Arial Unicode MS" pitchFamily="34" charset="-122"/>
                <a:cs typeface="Arial Unicode MS" pitchFamily="34" charset="-122"/>
              </a:rPr>
              <a:t>(</a:t>
            </a:r>
            <a:r>
              <a:rPr lang="zh-CN" altLang="en-US" sz="2000" dirty="0">
                <a:solidFill>
                  <a:srgbClr val="0070C0"/>
                </a:solidFill>
                <a:latin typeface="Arial Unicode MS" pitchFamily="34" charset="-122"/>
                <a:ea typeface="Arial Unicode MS" pitchFamily="34" charset="-122"/>
                <a:cs typeface="Arial Unicode MS" pitchFamily="34" charset="-122"/>
              </a:rPr>
              <a:t>［</a:t>
            </a:r>
            <a:r>
              <a:rPr lang="en-US" altLang="zh-CN" sz="2000" dirty="0">
                <a:solidFill>
                  <a:srgbClr val="0070C0"/>
                </a:solidFill>
                <a:latin typeface="Arial Unicode MS" pitchFamily="34" charset="-122"/>
                <a:ea typeface="Arial Unicode MS" pitchFamily="34" charset="-122"/>
                <a:cs typeface="Arial Unicode MS" pitchFamily="34" charset="-122"/>
              </a:rPr>
              <a:t>H|T</a:t>
            </a:r>
            <a:r>
              <a:rPr lang="zh-CN" altLang="en-US" sz="2000" dirty="0">
                <a:solidFill>
                  <a:srgbClr val="0070C0"/>
                </a:solidFill>
                <a:latin typeface="Arial Unicode MS" pitchFamily="34" charset="-122"/>
                <a:ea typeface="Arial Unicode MS" pitchFamily="34" charset="-122"/>
                <a:cs typeface="Arial Unicode MS" pitchFamily="34" charset="-122"/>
              </a:rPr>
              <a:t>］</a:t>
            </a:r>
            <a:r>
              <a:rPr lang="en-US" altLang="zh-CN" sz="2000" dirty="0">
                <a:solidFill>
                  <a:srgbClr val="0070C0"/>
                </a:solidFill>
                <a:latin typeface="Arial Unicode MS" pitchFamily="34" charset="-122"/>
                <a:ea typeface="Arial Unicode MS" pitchFamily="34" charset="-122"/>
                <a:cs typeface="Arial Unicode MS" pitchFamily="34" charset="-122"/>
              </a:rPr>
              <a:t>,IN),</a:t>
            </a:r>
            <a:r>
              <a:rPr lang="en-US" altLang="zh-CN" sz="2000" dirty="0" err="1">
                <a:solidFill>
                  <a:srgbClr val="0070C0"/>
                </a:solidFill>
                <a:latin typeface="Arial Unicode MS" pitchFamily="34" charset="-122"/>
                <a:ea typeface="Arial Unicode MS" pitchFamily="34" charset="-122"/>
                <a:cs typeface="Arial Unicode MS" pitchFamily="34" charset="-122"/>
              </a:rPr>
              <a:t>st</a:t>
            </a:r>
            <a:r>
              <a:rPr lang="en-US" altLang="zh-CN" sz="2000" dirty="0">
                <a:solidFill>
                  <a:srgbClr val="0070C0"/>
                </a:solidFill>
                <a:latin typeface="Arial Unicode MS" pitchFamily="34" charset="-122"/>
                <a:ea typeface="Arial Unicode MS" pitchFamily="34" charset="-122"/>
                <a:cs typeface="Arial Unicode MS" pitchFamily="34" charset="-122"/>
              </a:rPr>
              <a:t>(OL,ON),</a:t>
            </a:r>
            <a:r>
              <a:rPr lang="en-US" altLang="zh-CN" sz="2000" dirty="0" err="1">
                <a:solidFill>
                  <a:srgbClr val="0070C0"/>
                </a:solidFill>
                <a:latin typeface="Arial Unicode MS" pitchFamily="34" charset="-122"/>
                <a:ea typeface="Arial Unicode MS" pitchFamily="34" charset="-122"/>
                <a:cs typeface="Arial Unicode MS" pitchFamily="34" charset="-122"/>
              </a:rPr>
              <a:t>Grule</a:t>
            </a:r>
            <a:r>
              <a:rPr lang="en-US" altLang="zh-CN" sz="2000" dirty="0">
                <a:solidFill>
                  <a:srgbClr val="0070C0"/>
                </a:solidFill>
                <a:latin typeface="Arial Unicode MS" pitchFamily="34" charset="-122"/>
                <a:ea typeface="Arial Unicode MS" pitchFamily="34" charset="-122"/>
                <a:cs typeface="Arial Unicode MS" pitchFamily="34" charset="-122"/>
              </a:rPr>
              <a:t>): </a:t>
            </a:r>
            <a:r>
              <a:rPr lang="en-US" altLang="zh-CN" sz="2000" dirty="0">
                <a:solidFill>
                  <a:srgbClr val="0070C0"/>
                </a:solidFill>
                <a:latin typeface="宋体" pitchFamily="2" charset="-122"/>
                <a:ea typeface="宋体" pitchFamily="2" charset="-122"/>
                <a:cs typeface="Arial Unicode MS" pitchFamily="34" charset="-122"/>
              </a:rPr>
              <a:t>-      %</a:t>
            </a:r>
            <a:r>
              <a:rPr lang="zh-CN" altLang="en-US" sz="2000" dirty="0">
                <a:solidFill>
                  <a:srgbClr val="0070C0"/>
                </a:solidFill>
                <a:latin typeface="宋体" pitchFamily="2" charset="-122"/>
                <a:ea typeface="宋体" pitchFamily="2" charset="-122"/>
                <a:cs typeface="Arial Unicode MS" pitchFamily="34" charset="-122"/>
              </a:rPr>
              <a:t>状态变换规则</a:t>
            </a:r>
            <a:r>
              <a:rPr lang="en-US" altLang="zh-CN" sz="2000" dirty="0" smtClean="0">
                <a:solidFill>
                  <a:srgbClr val="0070C0"/>
                </a:solidFill>
                <a:latin typeface="宋体" pitchFamily="2" charset="-122"/>
                <a:ea typeface="宋体" pitchFamily="2" charset="-122"/>
                <a:cs typeface="Arial Unicode MS" pitchFamily="34" charset="-122"/>
              </a:rPr>
              <a:t>1</a:t>
            </a:r>
            <a:endParaRPr lang="en-US" altLang="zh-CN" sz="2000" dirty="0">
              <a:solidFill>
                <a:srgbClr val="0070C0"/>
              </a:solidFill>
              <a:latin typeface="宋体" pitchFamily="2" charset="-122"/>
              <a:ea typeface="宋体" pitchFamily="2" charset="-122"/>
              <a:cs typeface="Arial Unicode MS" pitchFamily="34" charset="-122"/>
            </a:endParaRPr>
          </a:p>
          <a:p>
            <a:pPr>
              <a:lnSpc>
                <a:spcPct val="150000"/>
              </a:lnSpc>
            </a:pPr>
            <a:r>
              <a:rPr lang="en-US" altLang="zh-CN" sz="2000" dirty="0">
                <a:solidFill>
                  <a:srgbClr val="0070C0"/>
                </a:solidFill>
                <a:latin typeface="Arial Unicode MS" pitchFamily="34" charset="-122"/>
                <a:ea typeface="Arial Unicode MS" pitchFamily="34" charset="-122"/>
                <a:cs typeface="Arial Unicode MS" pitchFamily="34" charset="-122"/>
              </a:rPr>
              <a:t>                            mark(</a:t>
            </a:r>
            <a:r>
              <a:rPr lang="en-US" altLang="zh-CN" sz="2000" dirty="0" err="1">
                <a:solidFill>
                  <a:srgbClr val="0070C0"/>
                </a:solidFill>
                <a:latin typeface="Arial Unicode MS" pitchFamily="34" charset="-122"/>
                <a:ea typeface="Arial Unicode MS" pitchFamily="34" charset="-122"/>
                <a:cs typeface="Arial Unicode MS" pitchFamily="34" charset="-122"/>
              </a:rPr>
              <a:t>StartingCity,StateSum</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50000"/>
              </a:lnSpc>
            </a:pPr>
            <a:r>
              <a:rPr lang="en-US" altLang="zh-CN" sz="2000" dirty="0">
                <a:solidFill>
                  <a:srgbClr val="0070C0"/>
                </a:solidFill>
                <a:latin typeface="Arial Unicode MS" pitchFamily="34" charset="-122"/>
                <a:ea typeface="Arial Unicode MS" pitchFamily="34" charset="-122"/>
                <a:cs typeface="Arial Unicode MS" pitchFamily="34" charset="-122"/>
              </a:rPr>
              <a:t>                            IN=StateSum-1</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50000"/>
              </a:lnSpc>
            </a:pPr>
            <a:r>
              <a:rPr lang="en-US" altLang="zh-CN" sz="2000" dirty="0">
                <a:solidFill>
                  <a:srgbClr val="0070C0"/>
                </a:solidFill>
                <a:latin typeface="Arial Unicode MS" pitchFamily="34" charset="-122"/>
                <a:ea typeface="Arial Unicode MS" pitchFamily="34" charset="-122"/>
                <a:cs typeface="Arial Unicode MS" pitchFamily="34" charset="-122"/>
              </a:rPr>
              <a:t>                            road(</a:t>
            </a:r>
            <a:r>
              <a:rPr lang="en-US" altLang="zh-CN" sz="2000" dirty="0" err="1">
                <a:solidFill>
                  <a:srgbClr val="0070C0"/>
                </a:solidFill>
                <a:latin typeface="Arial Unicode MS" pitchFamily="34" charset="-122"/>
                <a:ea typeface="Arial Unicode MS" pitchFamily="34" charset="-122"/>
                <a:cs typeface="Arial Unicode MS" pitchFamily="34" charset="-122"/>
              </a:rPr>
              <a:t>H,StartingCity,D</a:t>
            </a:r>
            <a:r>
              <a:rPr lang="en-US" altLang="zh-CN" sz="2000" dirty="0">
                <a:solidFill>
                  <a:srgbClr val="0070C0"/>
                </a:solidFill>
                <a:latin typeface="Arial Unicode MS" pitchFamily="34" charset="-122"/>
                <a:ea typeface="Arial Unicode MS" pitchFamily="34" charset="-122"/>
                <a:cs typeface="Arial Unicode MS" pitchFamily="34" charset="-122"/>
              </a:rPr>
              <a:t>), </a:t>
            </a:r>
          </a:p>
          <a:p>
            <a:pPr>
              <a:lnSpc>
                <a:spcPct val="150000"/>
              </a:lnSpc>
            </a:pPr>
            <a:r>
              <a:rPr lang="en-US" altLang="zh-CN" sz="2000" dirty="0">
                <a:solidFill>
                  <a:srgbClr val="0070C0"/>
                </a:solidFill>
                <a:latin typeface="Arial Unicode MS" pitchFamily="34" charset="-122"/>
                <a:ea typeface="Arial Unicode MS" pitchFamily="34" charset="-122"/>
                <a:cs typeface="Arial Unicode MS" pitchFamily="34" charset="-122"/>
              </a:rPr>
              <a:t>                            append(</a:t>
            </a:r>
            <a:r>
              <a:rPr lang="zh-CN" altLang="en-US" sz="2000" dirty="0">
                <a:solidFill>
                  <a:srgbClr val="0070C0"/>
                </a:solidFill>
                <a:latin typeface="Arial Unicode MS" pitchFamily="34" charset="-122"/>
                <a:ea typeface="Arial Unicode MS" pitchFamily="34" charset="-122"/>
                <a:cs typeface="Arial Unicode MS" pitchFamily="34" charset="-122"/>
              </a:rPr>
              <a:t>［</a:t>
            </a:r>
            <a:r>
              <a:rPr lang="en-US" altLang="zh-CN" sz="2000" dirty="0" err="1">
                <a:solidFill>
                  <a:srgbClr val="0070C0"/>
                </a:solidFill>
                <a:latin typeface="Arial Unicode MS" pitchFamily="34" charset="-122"/>
                <a:ea typeface="Arial Unicode MS" pitchFamily="34" charset="-122"/>
                <a:cs typeface="Arial Unicode MS" pitchFamily="34" charset="-122"/>
              </a:rPr>
              <a:t>StartingCity</a:t>
            </a:r>
            <a:r>
              <a:rPr lang="zh-CN" altLang="en-US" sz="2000" dirty="0">
                <a:solidFill>
                  <a:srgbClr val="0070C0"/>
                </a:solidFill>
                <a:latin typeface="Arial Unicode MS" pitchFamily="34" charset="-122"/>
                <a:ea typeface="Arial Unicode MS" pitchFamily="34" charset="-122"/>
                <a:cs typeface="Arial Unicode MS" pitchFamily="34" charset="-122"/>
              </a:rPr>
              <a:t>］</a:t>
            </a:r>
            <a:r>
              <a:rPr lang="en-US" altLang="zh-CN" sz="2000" dirty="0">
                <a:solidFill>
                  <a:srgbClr val="0070C0"/>
                </a:solidFill>
                <a:latin typeface="Arial Unicode MS" pitchFamily="34" charset="-122"/>
                <a:ea typeface="Arial Unicode MS" pitchFamily="34" charset="-122"/>
                <a:cs typeface="Arial Unicode MS" pitchFamily="34" charset="-122"/>
              </a:rPr>
              <a:t>,</a:t>
            </a:r>
            <a:r>
              <a:rPr lang="zh-CN" altLang="en-US" sz="2000" dirty="0">
                <a:solidFill>
                  <a:srgbClr val="0070C0"/>
                </a:solidFill>
                <a:latin typeface="Arial Unicode MS" pitchFamily="34" charset="-122"/>
                <a:ea typeface="Arial Unicode MS" pitchFamily="34" charset="-122"/>
                <a:cs typeface="Arial Unicode MS" pitchFamily="34" charset="-122"/>
              </a:rPr>
              <a:t>［</a:t>
            </a:r>
            <a:r>
              <a:rPr lang="en-US" altLang="zh-CN" sz="2000" dirty="0">
                <a:solidFill>
                  <a:srgbClr val="0070C0"/>
                </a:solidFill>
                <a:latin typeface="Arial Unicode MS" pitchFamily="34" charset="-122"/>
                <a:ea typeface="Arial Unicode MS" pitchFamily="34" charset="-122"/>
                <a:cs typeface="Arial Unicode MS" pitchFamily="34" charset="-122"/>
              </a:rPr>
              <a:t>H|T</a:t>
            </a:r>
            <a:r>
              <a:rPr lang="zh-CN" altLang="en-US" sz="2000" dirty="0">
                <a:solidFill>
                  <a:srgbClr val="0070C0"/>
                </a:solidFill>
                <a:latin typeface="Arial Unicode MS" pitchFamily="34" charset="-122"/>
                <a:ea typeface="Arial Unicode MS" pitchFamily="34" charset="-122"/>
                <a:cs typeface="Arial Unicode MS" pitchFamily="34" charset="-122"/>
              </a:rPr>
              <a:t>］</a:t>
            </a:r>
            <a:r>
              <a:rPr lang="en-US" altLang="zh-CN" sz="2000" dirty="0">
                <a:solidFill>
                  <a:srgbClr val="0070C0"/>
                </a:solidFill>
                <a:latin typeface="Arial Unicode MS" pitchFamily="34" charset="-122"/>
                <a:ea typeface="Arial Unicode MS" pitchFamily="34" charset="-122"/>
                <a:cs typeface="Arial Unicode MS" pitchFamily="34" charset="-122"/>
              </a:rPr>
              <a:t>,OL</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50000"/>
              </a:lnSpc>
            </a:pPr>
            <a:r>
              <a:rPr lang="en-US" altLang="zh-CN" sz="2000" dirty="0">
                <a:solidFill>
                  <a:srgbClr val="0070C0"/>
                </a:solidFill>
                <a:latin typeface="Arial Unicode MS" pitchFamily="34" charset="-122"/>
                <a:ea typeface="Arial Unicode MS" pitchFamily="34" charset="-122"/>
                <a:cs typeface="Arial Unicode MS" pitchFamily="34" charset="-122"/>
              </a:rPr>
              <a:t>                            ON=IN+1</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50000"/>
              </a:lnSpc>
            </a:pPr>
            <a:r>
              <a:rPr lang="en-US" altLang="zh-CN" sz="2000" dirty="0">
                <a:solidFill>
                  <a:srgbClr val="0070C0"/>
                </a:solidFill>
                <a:latin typeface="Arial Unicode MS" pitchFamily="34" charset="-122"/>
                <a:ea typeface="Arial Unicode MS" pitchFamily="34" charset="-122"/>
                <a:cs typeface="Arial Unicode MS" pitchFamily="34" charset="-122"/>
              </a:rPr>
              <a:t>                            </a:t>
            </a:r>
            <a:r>
              <a:rPr lang="en-US" altLang="zh-CN" sz="2000" dirty="0" err="1">
                <a:solidFill>
                  <a:srgbClr val="0070C0"/>
                </a:solidFill>
                <a:latin typeface="Arial Unicode MS" pitchFamily="34" charset="-122"/>
                <a:ea typeface="Arial Unicode MS" pitchFamily="34" charset="-122"/>
                <a:cs typeface="Arial Unicode MS" pitchFamily="34" charset="-122"/>
              </a:rPr>
              <a:t>Grule</a:t>
            </a:r>
            <a:r>
              <a:rPr lang="en-US" altLang="zh-CN" sz="2000" dirty="0">
                <a:solidFill>
                  <a:srgbClr val="0070C0"/>
                </a:solidFill>
                <a:latin typeface="Arial Unicode MS" pitchFamily="34" charset="-122"/>
                <a:ea typeface="Arial Unicode MS" pitchFamily="34" charset="-122"/>
                <a:cs typeface="Arial Unicode MS" pitchFamily="34" charset="-122"/>
              </a:rPr>
              <a:t>=D</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p:txBody>
      </p:sp>
    </p:spTree>
  </p:cSld>
  <p:clrMapOvr>
    <a:masterClrMapping/>
  </p:clrMapOvr>
  <p:transition>
    <p:checke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40" name="Text Box 4"/>
          <p:cNvSpPr txBox="1">
            <a:spLocks noChangeArrowheads="1"/>
          </p:cNvSpPr>
          <p:nvPr/>
        </p:nvSpPr>
        <p:spPr bwMode="auto">
          <a:xfrm>
            <a:off x="642910" y="642918"/>
            <a:ext cx="7500990" cy="5373779"/>
          </a:xfrm>
          <a:prstGeom prst="rect">
            <a:avLst/>
          </a:prstGeom>
          <a:noFill/>
          <a:ln w="9525">
            <a:noFill/>
            <a:miter lim="800000"/>
            <a:headEnd/>
            <a:tailEnd/>
          </a:ln>
          <a:effectLst/>
        </p:spPr>
        <p:txBody>
          <a:bodyPr wrap="square">
            <a:spAutoFit/>
          </a:bodyPr>
          <a:lstStyle/>
          <a:p>
            <a:pPr>
              <a:lnSpc>
                <a:spcPct val="130000"/>
              </a:lnSpc>
            </a:pPr>
            <a:r>
              <a:rPr lang="en-US" altLang="zh-CN" sz="2000" dirty="0">
                <a:solidFill>
                  <a:srgbClr val="0070C0"/>
                </a:solidFill>
                <a:latin typeface="宋体" charset="-122"/>
              </a:rPr>
              <a:t> </a:t>
            </a:r>
            <a:r>
              <a:rPr lang="en-US" altLang="zh-CN" sz="2000" dirty="0" smtClean="0">
                <a:solidFill>
                  <a:srgbClr val="0070C0"/>
                </a:solidFill>
                <a:latin typeface="Arial Unicode MS" pitchFamily="34" charset="-122"/>
                <a:ea typeface="Arial Unicode MS" pitchFamily="34" charset="-122"/>
                <a:cs typeface="Arial Unicode MS" pitchFamily="34" charset="-122"/>
              </a:rPr>
              <a:t>rule(</a:t>
            </a:r>
            <a:r>
              <a:rPr lang="en-US" altLang="zh-CN" sz="2000" dirty="0" err="1" smtClean="0">
                <a:solidFill>
                  <a:srgbClr val="0070C0"/>
                </a:solidFill>
                <a:latin typeface="Arial Unicode MS" pitchFamily="34" charset="-122"/>
                <a:ea typeface="Arial Unicode MS" pitchFamily="34" charset="-122"/>
                <a:cs typeface="Arial Unicode MS" pitchFamily="34" charset="-122"/>
              </a:rPr>
              <a:t>st</a:t>
            </a:r>
            <a:r>
              <a:rPr lang="en-US" altLang="zh-CN" sz="2000" dirty="0" smtClean="0">
                <a:solidFill>
                  <a:srgbClr val="0070C0"/>
                </a:solidFill>
                <a:latin typeface="Arial Unicode MS" pitchFamily="34" charset="-122"/>
                <a:ea typeface="Arial Unicode MS" pitchFamily="34" charset="-122"/>
                <a:cs typeface="Arial Unicode MS" pitchFamily="34" charset="-122"/>
              </a:rPr>
              <a:t>(</a:t>
            </a:r>
            <a:r>
              <a:rPr lang="zh-CN" altLang="en-US" sz="2000" dirty="0" smtClean="0">
                <a:solidFill>
                  <a:srgbClr val="0070C0"/>
                </a:solidFill>
                <a:latin typeface="Arial Unicode MS" pitchFamily="34" charset="-122"/>
                <a:ea typeface="Arial Unicode MS" pitchFamily="34" charset="-122"/>
                <a:cs typeface="Arial Unicode MS" pitchFamily="34" charset="-122"/>
              </a:rPr>
              <a:t>［</a:t>
            </a:r>
            <a:r>
              <a:rPr lang="en-US" altLang="zh-CN" sz="2000" dirty="0" smtClean="0">
                <a:solidFill>
                  <a:srgbClr val="0070C0"/>
                </a:solidFill>
                <a:latin typeface="Arial Unicode MS" pitchFamily="34" charset="-122"/>
                <a:ea typeface="Arial Unicode MS" pitchFamily="34" charset="-122"/>
                <a:cs typeface="Arial Unicode MS" pitchFamily="34" charset="-122"/>
              </a:rPr>
              <a:t>H|T</a:t>
            </a:r>
            <a:r>
              <a:rPr lang="zh-CN" altLang="en-US" sz="2000" dirty="0" smtClean="0">
                <a:solidFill>
                  <a:srgbClr val="0070C0"/>
                </a:solidFill>
                <a:latin typeface="Arial Unicode MS" pitchFamily="34" charset="-122"/>
                <a:ea typeface="Arial Unicode MS" pitchFamily="34" charset="-122"/>
                <a:cs typeface="Arial Unicode MS" pitchFamily="34" charset="-122"/>
              </a:rPr>
              <a:t>］</a:t>
            </a:r>
            <a:r>
              <a:rPr lang="en-US" altLang="zh-CN" sz="2000" dirty="0" smtClean="0">
                <a:solidFill>
                  <a:srgbClr val="0070C0"/>
                </a:solidFill>
                <a:latin typeface="Arial Unicode MS" pitchFamily="34" charset="-122"/>
                <a:ea typeface="Arial Unicode MS" pitchFamily="34" charset="-122"/>
                <a:cs typeface="Arial Unicode MS" pitchFamily="34" charset="-122"/>
              </a:rPr>
              <a:t>,IN),</a:t>
            </a:r>
            <a:r>
              <a:rPr lang="en-US" altLang="zh-CN" sz="2000" dirty="0" err="1" smtClean="0">
                <a:solidFill>
                  <a:srgbClr val="0070C0"/>
                </a:solidFill>
                <a:latin typeface="Arial Unicode MS" pitchFamily="34" charset="-122"/>
                <a:ea typeface="Arial Unicode MS" pitchFamily="34" charset="-122"/>
                <a:cs typeface="Arial Unicode MS" pitchFamily="34" charset="-122"/>
              </a:rPr>
              <a:t>st</a:t>
            </a:r>
            <a:r>
              <a:rPr lang="en-US" altLang="zh-CN" sz="2000" dirty="0" smtClean="0">
                <a:solidFill>
                  <a:srgbClr val="0070C0"/>
                </a:solidFill>
                <a:latin typeface="Arial Unicode MS" pitchFamily="34" charset="-122"/>
                <a:ea typeface="Arial Unicode MS" pitchFamily="34" charset="-122"/>
                <a:cs typeface="Arial Unicode MS" pitchFamily="34" charset="-122"/>
              </a:rPr>
              <a:t>(OL,ON),</a:t>
            </a:r>
            <a:r>
              <a:rPr lang="en-US" altLang="zh-CN" sz="2000" dirty="0" err="1" smtClean="0">
                <a:solidFill>
                  <a:srgbClr val="0070C0"/>
                </a:solidFill>
                <a:latin typeface="Arial Unicode MS" pitchFamily="34" charset="-122"/>
                <a:ea typeface="Arial Unicode MS" pitchFamily="34" charset="-122"/>
                <a:cs typeface="Arial Unicode MS" pitchFamily="34" charset="-122"/>
              </a:rPr>
              <a:t>Grule</a:t>
            </a:r>
            <a:r>
              <a:rPr lang="en-US" altLang="zh-CN" sz="2000" dirty="0" smtClean="0">
                <a:solidFill>
                  <a:srgbClr val="0070C0"/>
                </a:solidFill>
                <a:latin typeface="Arial Unicode MS" pitchFamily="34" charset="-122"/>
                <a:ea typeface="Arial Unicode MS" pitchFamily="34" charset="-122"/>
                <a:cs typeface="Arial Unicode MS" pitchFamily="34" charset="-122"/>
              </a:rPr>
              <a:t>): </a:t>
            </a:r>
            <a:r>
              <a:rPr lang="en-US" altLang="zh-CN" sz="2000" dirty="0" smtClean="0">
                <a:solidFill>
                  <a:srgbClr val="0070C0"/>
                </a:solidFill>
                <a:latin typeface="宋体" pitchFamily="2" charset="-122"/>
                <a:ea typeface="宋体" pitchFamily="2" charset="-122"/>
                <a:cs typeface="Arial Unicode MS" pitchFamily="34" charset="-122"/>
              </a:rPr>
              <a:t>-    %</a:t>
            </a:r>
            <a:r>
              <a:rPr lang="zh-CN" altLang="en-US" sz="2000" dirty="0" smtClean="0">
                <a:solidFill>
                  <a:srgbClr val="0070C0"/>
                </a:solidFill>
                <a:latin typeface="宋体" pitchFamily="2" charset="-122"/>
                <a:ea typeface="宋体" pitchFamily="2" charset="-122"/>
                <a:cs typeface="Arial Unicode MS" pitchFamily="34" charset="-122"/>
              </a:rPr>
              <a:t>状态变换规则</a:t>
            </a:r>
            <a:r>
              <a:rPr lang="en-US" altLang="zh-CN" sz="2000" dirty="0" smtClean="0">
                <a:solidFill>
                  <a:srgbClr val="0070C0"/>
                </a:solidFill>
                <a:latin typeface="宋体" pitchFamily="2" charset="-122"/>
                <a:ea typeface="宋体" pitchFamily="2" charset="-122"/>
                <a:cs typeface="Arial Unicode MS" pitchFamily="34" charset="-122"/>
              </a:rPr>
              <a:t>2</a:t>
            </a:r>
          </a:p>
          <a:p>
            <a:pPr>
              <a:lnSpc>
                <a:spcPct val="130000"/>
              </a:lnSpc>
            </a:pPr>
            <a:r>
              <a:rPr lang="en-US" altLang="zh-CN" sz="2000" dirty="0" smtClean="0">
                <a:solidFill>
                  <a:srgbClr val="0070C0"/>
                </a:solidFill>
                <a:latin typeface="宋体" charset="-122"/>
              </a:rPr>
              <a:t>               </a:t>
            </a:r>
            <a:r>
              <a:rPr lang="en-US" altLang="zh-CN" sz="2000" dirty="0" smtClean="0">
                <a:solidFill>
                  <a:srgbClr val="0070C0"/>
                </a:solidFill>
                <a:latin typeface="Arial Unicode MS" pitchFamily="34" charset="-122"/>
                <a:ea typeface="Arial Unicode MS" pitchFamily="34" charset="-122"/>
                <a:cs typeface="Arial Unicode MS" pitchFamily="34" charset="-122"/>
              </a:rPr>
              <a:t>road(H,Y,D</a:t>
            </a:r>
            <a:r>
              <a:rPr lang="en-US" altLang="zh-CN" sz="2000" dirty="0">
                <a:solidFill>
                  <a:srgbClr val="0070C0"/>
                </a:solidFill>
                <a:latin typeface="Arial Unicode MS" pitchFamily="34" charset="-122"/>
                <a:ea typeface="Arial Unicode MS" pitchFamily="34" charset="-122"/>
                <a:cs typeface="Arial Unicode MS" pitchFamily="34" charset="-122"/>
              </a:rPr>
              <a:t>), </a:t>
            </a:r>
          </a:p>
          <a:p>
            <a:pPr>
              <a:lnSpc>
                <a:spcPct val="130000"/>
              </a:lnSpc>
            </a:pPr>
            <a:r>
              <a:rPr lang="en-US" altLang="zh-CN" sz="2000" dirty="0">
                <a:solidFill>
                  <a:srgbClr val="0070C0"/>
                </a:solidFill>
                <a:latin typeface="Arial Unicode MS" pitchFamily="34" charset="-122"/>
                <a:ea typeface="Arial Unicode MS" pitchFamily="34" charset="-122"/>
                <a:cs typeface="Arial Unicode MS" pitchFamily="34" charset="-122"/>
              </a:rPr>
              <a:t> </a:t>
            </a:r>
            <a:r>
              <a:rPr lang="en-US" altLang="zh-CN" sz="2000" dirty="0" smtClean="0">
                <a:solidFill>
                  <a:srgbClr val="0070C0"/>
                </a:solidFill>
                <a:latin typeface="Arial Unicode MS" pitchFamily="34" charset="-122"/>
                <a:ea typeface="Arial Unicode MS" pitchFamily="34" charset="-122"/>
                <a:cs typeface="Arial Unicode MS" pitchFamily="34" charset="-122"/>
              </a:rPr>
              <a:t>                          not(member(Y</a:t>
            </a:r>
            <a:r>
              <a:rPr lang="en-US" altLang="zh-CN" sz="2000" dirty="0">
                <a:solidFill>
                  <a:srgbClr val="0070C0"/>
                </a:solidFill>
                <a:latin typeface="Arial Unicode MS" pitchFamily="34" charset="-122"/>
                <a:ea typeface="Arial Unicode MS" pitchFamily="34" charset="-122"/>
                <a:cs typeface="Arial Unicode MS" pitchFamily="34" charset="-122"/>
              </a:rPr>
              <a:t>,</a:t>
            </a:r>
            <a:r>
              <a:rPr lang="zh-CN" altLang="en-US" sz="2000" dirty="0">
                <a:solidFill>
                  <a:srgbClr val="0070C0"/>
                </a:solidFill>
                <a:latin typeface="Arial Unicode MS" pitchFamily="34" charset="-122"/>
                <a:ea typeface="Arial Unicode MS" pitchFamily="34" charset="-122"/>
                <a:cs typeface="Arial Unicode MS" pitchFamily="34" charset="-122"/>
              </a:rPr>
              <a:t>［</a:t>
            </a:r>
            <a:r>
              <a:rPr lang="en-US" altLang="zh-CN" sz="2000" dirty="0">
                <a:solidFill>
                  <a:srgbClr val="0070C0"/>
                </a:solidFill>
                <a:latin typeface="Arial Unicode MS" pitchFamily="34" charset="-122"/>
                <a:ea typeface="Arial Unicode MS" pitchFamily="34" charset="-122"/>
                <a:cs typeface="Arial Unicode MS" pitchFamily="34" charset="-122"/>
              </a:rPr>
              <a:t>H|T</a:t>
            </a:r>
            <a:r>
              <a:rPr lang="zh-CN" altLang="en-US" sz="2000" dirty="0">
                <a:solidFill>
                  <a:srgbClr val="0070C0"/>
                </a:solidFill>
                <a:latin typeface="Arial Unicode MS" pitchFamily="34" charset="-122"/>
                <a:ea typeface="Arial Unicode MS" pitchFamily="34" charset="-122"/>
                <a:cs typeface="Arial Unicode MS" pitchFamily="34" charset="-122"/>
              </a:rPr>
              <a:t>］</a:t>
            </a:r>
            <a:r>
              <a:rPr lang="en-US" altLang="zh-CN" sz="2000" dirty="0">
                <a:solidFill>
                  <a:srgbClr val="0070C0"/>
                </a:solidFill>
                <a:latin typeface="Arial Unicode MS" pitchFamily="34" charset="-122"/>
                <a:ea typeface="Arial Unicode MS" pitchFamily="34" charset="-122"/>
                <a:cs typeface="Arial Unicode MS" pitchFamily="34" charset="-122"/>
              </a:rPr>
              <a:t>)), </a:t>
            </a:r>
          </a:p>
          <a:p>
            <a:pPr>
              <a:lnSpc>
                <a:spcPct val="130000"/>
              </a:lnSpc>
            </a:pPr>
            <a:r>
              <a:rPr lang="en-US" altLang="zh-CN" sz="2000" dirty="0" smtClean="0">
                <a:solidFill>
                  <a:srgbClr val="0070C0"/>
                </a:solidFill>
                <a:latin typeface="Arial Unicode MS" pitchFamily="34" charset="-122"/>
                <a:ea typeface="Arial Unicode MS" pitchFamily="34" charset="-122"/>
                <a:cs typeface="Arial Unicode MS" pitchFamily="34" charset="-122"/>
              </a:rPr>
              <a:t>                           append</a:t>
            </a:r>
            <a:r>
              <a:rPr lang="en-US" altLang="zh-CN" sz="2000" dirty="0">
                <a:solidFill>
                  <a:srgbClr val="0070C0"/>
                </a:solidFill>
                <a:latin typeface="Arial Unicode MS" pitchFamily="34" charset="-122"/>
                <a:ea typeface="Arial Unicode MS" pitchFamily="34" charset="-122"/>
                <a:cs typeface="Arial Unicode MS" pitchFamily="34" charset="-122"/>
              </a:rPr>
              <a:t>(</a:t>
            </a:r>
            <a:r>
              <a:rPr lang="zh-CN" altLang="en-US" sz="2000" dirty="0">
                <a:solidFill>
                  <a:srgbClr val="0070C0"/>
                </a:solidFill>
                <a:latin typeface="Arial Unicode MS" pitchFamily="34" charset="-122"/>
                <a:ea typeface="Arial Unicode MS" pitchFamily="34" charset="-122"/>
                <a:cs typeface="Arial Unicode MS" pitchFamily="34" charset="-122"/>
              </a:rPr>
              <a:t>［</a:t>
            </a:r>
            <a:r>
              <a:rPr lang="en-US" altLang="zh-CN" sz="2000" dirty="0">
                <a:solidFill>
                  <a:srgbClr val="0070C0"/>
                </a:solidFill>
                <a:latin typeface="Arial Unicode MS" pitchFamily="34" charset="-122"/>
                <a:ea typeface="Arial Unicode MS" pitchFamily="34" charset="-122"/>
                <a:cs typeface="Arial Unicode MS" pitchFamily="34" charset="-122"/>
              </a:rPr>
              <a:t>Y</a:t>
            </a:r>
            <a:r>
              <a:rPr lang="zh-CN" altLang="en-US" sz="2000" dirty="0">
                <a:solidFill>
                  <a:srgbClr val="0070C0"/>
                </a:solidFill>
                <a:latin typeface="Arial Unicode MS" pitchFamily="34" charset="-122"/>
                <a:ea typeface="Arial Unicode MS" pitchFamily="34" charset="-122"/>
                <a:cs typeface="Arial Unicode MS" pitchFamily="34" charset="-122"/>
              </a:rPr>
              <a:t>］</a:t>
            </a:r>
            <a:r>
              <a:rPr lang="en-US" altLang="zh-CN" sz="2000" dirty="0">
                <a:solidFill>
                  <a:srgbClr val="0070C0"/>
                </a:solidFill>
                <a:latin typeface="Arial Unicode MS" pitchFamily="34" charset="-122"/>
                <a:ea typeface="Arial Unicode MS" pitchFamily="34" charset="-122"/>
                <a:cs typeface="Arial Unicode MS" pitchFamily="34" charset="-122"/>
              </a:rPr>
              <a:t>,</a:t>
            </a:r>
            <a:r>
              <a:rPr lang="zh-CN" altLang="en-US" sz="2000" dirty="0">
                <a:solidFill>
                  <a:srgbClr val="0070C0"/>
                </a:solidFill>
                <a:latin typeface="Arial Unicode MS" pitchFamily="34" charset="-122"/>
                <a:ea typeface="Arial Unicode MS" pitchFamily="34" charset="-122"/>
                <a:cs typeface="Arial Unicode MS" pitchFamily="34" charset="-122"/>
              </a:rPr>
              <a:t>［</a:t>
            </a:r>
            <a:r>
              <a:rPr lang="en-US" altLang="zh-CN" sz="2000" dirty="0">
                <a:solidFill>
                  <a:srgbClr val="0070C0"/>
                </a:solidFill>
                <a:latin typeface="Arial Unicode MS" pitchFamily="34" charset="-122"/>
                <a:ea typeface="Arial Unicode MS" pitchFamily="34" charset="-122"/>
                <a:cs typeface="Arial Unicode MS" pitchFamily="34" charset="-122"/>
              </a:rPr>
              <a:t>H|T</a:t>
            </a:r>
            <a:r>
              <a:rPr lang="zh-CN" altLang="en-US" sz="2000" dirty="0">
                <a:solidFill>
                  <a:srgbClr val="0070C0"/>
                </a:solidFill>
                <a:latin typeface="Arial Unicode MS" pitchFamily="34" charset="-122"/>
                <a:ea typeface="Arial Unicode MS" pitchFamily="34" charset="-122"/>
                <a:cs typeface="Arial Unicode MS" pitchFamily="34" charset="-122"/>
              </a:rPr>
              <a:t>］</a:t>
            </a:r>
            <a:r>
              <a:rPr lang="en-US" altLang="zh-CN" sz="2000" dirty="0">
                <a:solidFill>
                  <a:srgbClr val="0070C0"/>
                </a:solidFill>
                <a:latin typeface="Arial Unicode MS" pitchFamily="34" charset="-122"/>
                <a:ea typeface="Arial Unicode MS" pitchFamily="34" charset="-122"/>
                <a:cs typeface="Arial Unicode MS" pitchFamily="34" charset="-122"/>
              </a:rPr>
              <a:t>,OL</a:t>
            </a:r>
            <a:r>
              <a:rPr lang="en-US" altLang="zh-CN" sz="2000" dirty="0" smtClean="0">
                <a:solidFill>
                  <a:srgbClr val="0070C0"/>
                </a:solidFill>
                <a:latin typeface="Arial Unicode MS" pitchFamily="34" charset="-122"/>
                <a:ea typeface="Arial Unicode MS" pitchFamily="34" charset="-122"/>
                <a:cs typeface="Arial Unicode MS" pitchFamily="34" charset="-122"/>
              </a:rPr>
              <a:t>),</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30000"/>
              </a:lnSpc>
            </a:pPr>
            <a:r>
              <a:rPr lang="en-US" altLang="zh-CN" sz="2000" dirty="0" smtClean="0">
                <a:solidFill>
                  <a:srgbClr val="0070C0"/>
                </a:solidFill>
                <a:latin typeface="Arial Unicode MS" pitchFamily="34" charset="-122"/>
                <a:ea typeface="Arial Unicode MS" pitchFamily="34" charset="-122"/>
                <a:cs typeface="Arial Unicode MS" pitchFamily="34" charset="-122"/>
              </a:rPr>
              <a:t>                           ON=IN+1,</a:t>
            </a:r>
            <a:endParaRPr lang="en-US" altLang="zh-CN" sz="2000" dirty="0">
              <a:solidFill>
                <a:srgbClr val="0070C0"/>
              </a:solidFill>
              <a:latin typeface="Arial Unicode MS" pitchFamily="34" charset="-122"/>
              <a:ea typeface="Arial Unicode MS" pitchFamily="34" charset="-122"/>
              <a:cs typeface="Arial Unicode MS" pitchFamily="34" charset="-122"/>
            </a:endParaRPr>
          </a:p>
          <a:p>
            <a:pPr>
              <a:lnSpc>
                <a:spcPct val="130000"/>
              </a:lnSpc>
            </a:pPr>
            <a:r>
              <a:rPr lang="en-US" altLang="zh-CN" sz="2000" dirty="0">
                <a:solidFill>
                  <a:srgbClr val="0070C0"/>
                </a:solidFill>
                <a:latin typeface="Arial Unicode MS" pitchFamily="34" charset="-122"/>
                <a:ea typeface="Arial Unicode MS" pitchFamily="34" charset="-122"/>
                <a:cs typeface="Arial Unicode MS" pitchFamily="34" charset="-122"/>
              </a:rPr>
              <a:t>  </a:t>
            </a:r>
            <a:r>
              <a:rPr lang="en-US" altLang="zh-CN" sz="2000" dirty="0" smtClean="0">
                <a:solidFill>
                  <a:srgbClr val="0070C0"/>
                </a:solidFill>
                <a:latin typeface="Arial Unicode MS" pitchFamily="34" charset="-122"/>
                <a:ea typeface="Arial Unicode MS" pitchFamily="34" charset="-122"/>
                <a:cs typeface="Arial Unicode MS" pitchFamily="34" charset="-122"/>
              </a:rPr>
              <a:t>      	              </a:t>
            </a:r>
            <a:r>
              <a:rPr lang="en-US" altLang="zh-CN" sz="2000" dirty="0" err="1" smtClean="0">
                <a:solidFill>
                  <a:srgbClr val="0070C0"/>
                </a:solidFill>
                <a:latin typeface="Arial Unicode MS" pitchFamily="34" charset="-122"/>
                <a:ea typeface="Arial Unicode MS" pitchFamily="34" charset="-122"/>
                <a:cs typeface="Arial Unicode MS" pitchFamily="34" charset="-122"/>
              </a:rPr>
              <a:t>Grule</a:t>
            </a:r>
            <a:r>
              <a:rPr lang="en-US" altLang="zh-CN" sz="2000" dirty="0" smtClean="0">
                <a:solidFill>
                  <a:srgbClr val="0070C0"/>
                </a:solidFill>
                <a:latin typeface="Arial Unicode MS" pitchFamily="34" charset="-122"/>
                <a:ea typeface="Arial Unicode MS" pitchFamily="34" charset="-122"/>
                <a:cs typeface="Arial Unicode MS" pitchFamily="34" charset="-122"/>
              </a:rPr>
              <a:t>=D</a:t>
            </a:r>
            <a:r>
              <a:rPr lang="en-US" altLang="zh-CN" sz="2000" dirty="0">
                <a:solidFill>
                  <a:srgbClr val="0070C0"/>
                </a:solidFill>
                <a:latin typeface="Arial Unicode MS" pitchFamily="34" charset="-122"/>
                <a:ea typeface="Arial Unicode MS" pitchFamily="34" charset="-122"/>
                <a:cs typeface="Arial Unicode MS" pitchFamily="34" charset="-122"/>
              </a:rPr>
              <a:t>. </a:t>
            </a:r>
          </a:p>
          <a:p>
            <a:pPr>
              <a:lnSpc>
                <a:spcPct val="130000"/>
              </a:lnSpc>
            </a:pPr>
            <a:endParaRPr lang="en-US" altLang="zh-CN" dirty="0">
              <a:solidFill>
                <a:srgbClr val="0070C0"/>
              </a:solidFill>
              <a:latin typeface="Arial Unicode MS" pitchFamily="34" charset="-122"/>
              <a:ea typeface="Arial Unicode MS" pitchFamily="34" charset="-122"/>
              <a:cs typeface="Arial Unicode MS" pitchFamily="34" charset="-122"/>
            </a:endParaRPr>
          </a:p>
          <a:p>
            <a:pPr>
              <a:lnSpc>
                <a:spcPct val="130000"/>
              </a:lnSpc>
            </a:pPr>
            <a:r>
              <a:rPr lang="en-US" altLang="zh-CN" dirty="0" smtClean="0">
                <a:solidFill>
                  <a:srgbClr val="0070C0"/>
                </a:solidFill>
                <a:latin typeface="Arial Unicode MS" pitchFamily="34" charset="-122"/>
                <a:ea typeface="Arial Unicode MS" pitchFamily="34" charset="-122"/>
                <a:cs typeface="Arial Unicode MS" pitchFamily="34" charset="-122"/>
              </a:rPr>
              <a:t>   /*       </a:t>
            </a:r>
            <a:r>
              <a:rPr lang="zh-CN" altLang="en-US" dirty="0">
                <a:solidFill>
                  <a:srgbClr val="0070C0"/>
                </a:solidFill>
                <a:latin typeface="宋体" pitchFamily="2" charset="-122"/>
                <a:ea typeface="宋体" pitchFamily="2" charset="-122"/>
                <a:cs typeface="Arial Unicode MS" pitchFamily="34" charset="-122"/>
              </a:rPr>
              <a:t>交通图 </a:t>
            </a:r>
            <a:r>
              <a:rPr lang="en-US" altLang="zh-CN" dirty="0">
                <a:solidFill>
                  <a:srgbClr val="0070C0"/>
                </a:solidFill>
                <a:latin typeface="宋体" pitchFamily="2" charset="-122"/>
                <a:ea typeface="宋体" pitchFamily="2" charset="-122"/>
                <a:cs typeface="Arial Unicode MS" pitchFamily="34" charset="-122"/>
              </a:rPr>
              <a:t>(</a:t>
            </a:r>
            <a:r>
              <a:rPr lang="zh-CN" altLang="en-US" dirty="0">
                <a:solidFill>
                  <a:srgbClr val="0070C0"/>
                </a:solidFill>
                <a:latin typeface="宋体" pitchFamily="2" charset="-122"/>
                <a:ea typeface="宋体" pitchFamily="2" charset="-122"/>
                <a:cs typeface="Arial Unicode MS" pitchFamily="34" charset="-122"/>
              </a:rPr>
              <a:t>如</a:t>
            </a:r>
            <a:r>
              <a:rPr lang="en-US" altLang="zh-CN" dirty="0" smtClean="0">
                <a:solidFill>
                  <a:srgbClr val="0070C0"/>
                </a:solidFill>
                <a:latin typeface="宋体" pitchFamily="2" charset="-122"/>
                <a:ea typeface="宋体" pitchFamily="2" charset="-122"/>
                <a:cs typeface="Arial Unicode MS" pitchFamily="34" charset="-122"/>
              </a:rPr>
              <a:t>)</a:t>
            </a:r>
            <a:endParaRPr lang="en-US" altLang="zh-CN" dirty="0">
              <a:solidFill>
                <a:srgbClr val="0070C0"/>
              </a:solidFill>
              <a:latin typeface="宋体" pitchFamily="2" charset="-122"/>
              <a:ea typeface="宋体" pitchFamily="2" charset="-122"/>
              <a:cs typeface="Arial Unicode MS" pitchFamily="34" charset="-122"/>
            </a:endParaRPr>
          </a:p>
          <a:p>
            <a:pPr>
              <a:lnSpc>
                <a:spcPct val="130000"/>
              </a:lnSpc>
            </a:pPr>
            <a:r>
              <a:rPr lang="en-US" altLang="zh-CN" dirty="0" smtClean="0">
                <a:solidFill>
                  <a:srgbClr val="0070C0"/>
                </a:solidFill>
                <a:latin typeface="Arial Unicode MS" pitchFamily="34" charset="-122"/>
                <a:ea typeface="Arial Unicode MS" pitchFamily="34" charset="-122"/>
                <a:cs typeface="Arial Unicode MS" pitchFamily="34" charset="-122"/>
              </a:rPr>
              <a:t>  road(xian,beijing,1165).</a:t>
            </a:r>
            <a:endParaRPr lang="en-US" altLang="zh-CN" dirty="0">
              <a:solidFill>
                <a:srgbClr val="0070C0"/>
              </a:solidFill>
              <a:latin typeface="Arial Unicode MS" pitchFamily="34" charset="-122"/>
              <a:ea typeface="Arial Unicode MS" pitchFamily="34" charset="-122"/>
              <a:cs typeface="Arial Unicode MS" pitchFamily="34" charset="-122"/>
            </a:endParaRPr>
          </a:p>
          <a:p>
            <a:pPr>
              <a:lnSpc>
                <a:spcPct val="130000"/>
              </a:lnSpc>
            </a:pPr>
            <a:r>
              <a:rPr lang="en-US" altLang="zh-CN" dirty="0" smtClean="0">
                <a:solidFill>
                  <a:srgbClr val="0070C0"/>
                </a:solidFill>
                <a:latin typeface="Arial Unicode MS" pitchFamily="34" charset="-122"/>
                <a:ea typeface="Arial Unicode MS" pitchFamily="34" charset="-122"/>
                <a:cs typeface="Arial Unicode MS" pitchFamily="34" charset="-122"/>
              </a:rPr>
              <a:t>  road(xian,shanghai,1511).</a:t>
            </a:r>
            <a:endParaRPr lang="en-US" altLang="zh-CN" dirty="0">
              <a:solidFill>
                <a:srgbClr val="0070C0"/>
              </a:solidFill>
              <a:latin typeface="Arial Unicode MS" pitchFamily="34" charset="-122"/>
              <a:ea typeface="Arial Unicode MS" pitchFamily="34" charset="-122"/>
              <a:cs typeface="Arial Unicode MS" pitchFamily="34" charset="-122"/>
            </a:endParaRPr>
          </a:p>
          <a:p>
            <a:pPr>
              <a:lnSpc>
                <a:spcPct val="130000"/>
              </a:lnSpc>
            </a:pPr>
            <a:r>
              <a:rPr lang="en-US" altLang="zh-CN" dirty="0">
                <a:solidFill>
                  <a:srgbClr val="0070C0"/>
                </a:solidFill>
                <a:latin typeface="Arial Unicode MS" pitchFamily="34" charset="-122"/>
                <a:ea typeface="Arial Unicode MS" pitchFamily="34" charset="-122"/>
                <a:cs typeface="Arial Unicode MS" pitchFamily="34" charset="-122"/>
              </a:rPr>
              <a:t>  </a:t>
            </a:r>
            <a:r>
              <a:rPr lang="en-US" altLang="zh-CN" dirty="0" smtClean="0">
                <a:solidFill>
                  <a:srgbClr val="0070C0"/>
                </a:solidFill>
                <a:latin typeface="Arial Unicode MS" pitchFamily="34" charset="-122"/>
                <a:ea typeface="Arial Unicode MS" pitchFamily="34" charset="-122"/>
                <a:cs typeface="Arial Unicode MS" pitchFamily="34" charset="-122"/>
              </a:rPr>
              <a:t>          </a:t>
            </a:r>
            <a:r>
              <a:rPr lang="en-US" altLang="zh-CN" dirty="0">
                <a:solidFill>
                  <a:srgbClr val="0070C0"/>
                </a:solidFill>
                <a:latin typeface="Arial Unicode MS" pitchFamily="34" charset="-122"/>
                <a:ea typeface="Arial Unicode MS" pitchFamily="34" charset="-122"/>
                <a:cs typeface="Arial Unicode MS" pitchFamily="34" charset="-122"/>
              </a:rPr>
              <a:t>… … </a:t>
            </a:r>
            <a:r>
              <a:rPr lang="en-US" altLang="zh-CN" dirty="0" smtClean="0">
                <a:solidFill>
                  <a:srgbClr val="0070C0"/>
                </a:solidFill>
                <a:latin typeface="Arial Unicode MS" pitchFamily="34" charset="-122"/>
                <a:ea typeface="Arial Unicode MS" pitchFamily="34" charset="-122"/>
                <a:cs typeface="Arial Unicode MS" pitchFamily="34" charset="-122"/>
              </a:rPr>
              <a:t>…</a:t>
            </a:r>
            <a:endParaRPr lang="en-US" altLang="zh-CN" dirty="0">
              <a:solidFill>
                <a:srgbClr val="0070C0"/>
              </a:solidFill>
              <a:latin typeface="Arial Unicode MS" pitchFamily="34" charset="-122"/>
              <a:ea typeface="Arial Unicode MS" pitchFamily="34" charset="-122"/>
              <a:cs typeface="Arial Unicode MS" pitchFamily="34" charset="-122"/>
            </a:endParaRPr>
          </a:p>
          <a:p>
            <a:pPr>
              <a:lnSpc>
                <a:spcPct val="130000"/>
              </a:lnSpc>
            </a:pPr>
            <a:r>
              <a:rPr lang="en-US" altLang="zh-CN" dirty="0" smtClean="0">
                <a:solidFill>
                  <a:srgbClr val="0070C0"/>
                </a:solidFill>
                <a:latin typeface="Arial Unicode MS" pitchFamily="34" charset="-122"/>
                <a:ea typeface="Arial Unicode MS" pitchFamily="34" charset="-122"/>
                <a:cs typeface="Arial Unicode MS" pitchFamily="34" charset="-122"/>
              </a:rPr>
              <a:t>   */ </a:t>
            </a:r>
            <a:endParaRPr lang="en-US" altLang="zh-CN" dirty="0">
              <a:solidFill>
                <a:srgbClr val="0070C0"/>
              </a:solidFill>
              <a:latin typeface="Arial Unicode MS" pitchFamily="34" charset="-122"/>
              <a:ea typeface="Arial Unicode MS" pitchFamily="34" charset="-122"/>
              <a:cs typeface="Arial Unicode MS" pitchFamily="34" charset="-122"/>
            </a:endParaRPr>
          </a:p>
        </p:txBody>
      </p:sp>
    </p:spTree>
  </p:cSld>
  <p:clrMapOvr>
    <a:masterClrMapping/>
  </p:clrMapOvr>
  <p:transition>
    <p:checke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6" name="Text Box 4"/>
          <p:cNvSpPr txBox="1">
            <a:spLocks noChangeArrowheads="1"/>
          </p:cNvSpPr>
          <p:nvPr/>
        </p:nvSpPr>
        <p:spPr bwMode="auto">
          <a:xfrm>
            <a:off x="714348" y="828653"/>
            <a:ext cx="7786742" cy="4321183"/>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en-US" altLang="zh-CN" dirty="0"/>
              <a:t>    </a:t>
            </a:r>
            <a:r>
              <a:rPr lang="en-US" altLang="zh-CN" dirty="0" smtClean="0"/>
              <a:t>   </a:t>
            </a:r>
            <a:r>
              <a:rPr lang="zh-CN" altLang="en-US" dirty="0">
                <a:solidFill>
                  <a:srgbClr val="0070C0"/>
                </a:solidFill>
              </a:rPr>
              <a:t>估价函数</a:t>
            </a:r>
            <a:r>
              <a:rPr lang="en-US" altLang="zh-CN" i="1" dirty="0">
                <a:solidFill>
                  <a:srgbClr val="0070C0"/>
                </a:solidFill>
              </a:rPr>
              <a:t>f</a:t>
            </a:r>
            <a:r>
              <a:rPr lang="en-US" altLang="zh-CN" dirty="0">
                <a:solidFill>
                  <a:srgbClr val="0070C0"/>
                </a:solidFill>
              </a:rPr>
              <a:t>(</a:t>
            </a:r>
            <a:r>
              <a:rPr lang="en-US" altLang="zh-CN" i="1" dirty="0">
                <a:solidFill>
                  <a:srgbClr val="0070C0"/>
                </a:solidFill>
              </a:rPr>
              <a:t>x</a:t>
            </a:r>
            <a:r>
              <a:rPr lang="en-US" altLang="zh-CN" dirty="0">
                <a:solidFill>
                  <a:srgbClr val="0070C0"/>
                </a:solidFill>
              </a:rPr>
              <a:t>)</a:t>
            </a:r>
            <a:r>
              <a:rPr lang="zh-CN" altLang="en-US" dirty="0">
                <a:solidFill>
                  <a:srgbClr val="0070C0"/>
                </a:solidFill>
              </a:rPr>
              <a:t>为代价函数</a:t>
            </a:r>
            <a:r>
              <a:rPr lang="en-US" altLang="zh-CN" i="1" dirty="0">
                <a:solidFill>
                  <a:srgbClr val="0070C0"/>
                </a:solidFill>
              </a:rPr>
              <a:t>g</a:t>
            </a:r>
            <a:r>
              <a:rPr lang="en-US" altLang="zh-CN" dirty="0">
                <a:solidFill>
                  <a:srgbClr val="0070C0"/>
                </a:solidFill>
              </a:rPr>
              <a:t>(</a:t>
            </a:r>
            <a:r>
              <a:rPr lang="en-US" altLang="zh-CN" i="1" dirty="0">
                <a:solidFill>
                  <a:srgbClr val="0070C0"/>
                </a:solidFill>
              </a:rPr>
              <a:t>x</a:t>
            </a:r>
            <a:r>
              <a:rPr lang="en-US" altLang="zh-CN" dirty="0">
                <a:solidFill>
                  <a:srgbClr val="0070C0"/>
                </a:solidFill>
              </a:rPr>
              <a:t>)</a:t>
            </a:r>
            <a:r>
              <a:rPr lang="zh-CN" altLang="en-US" dirty="0">
                <a:solidFill>
                  <a:srgbClr val="0070C0"/>
                </a:solidFill>
              </a:rPr>
              <a:t>和启发函数</a:t>
            </a:r>
            <a:r>
              <a:rPr lang="en-US" altLang="zh-CN" i="1" dirty="0">
                <a:solidFill>
                  <a:srgbClr val="0070C0"/>
                </a:solidFill>
              </a:rPr>
              <a:t>h</a:t>
            </a:r>
            <a:r>
              <a:rPr lang="en-US" altLang="zh-CN" dirty="0">
                <a:solidFill>
                  <a:srgbClr val="0070C0"/>
                </a:solidFill>
              </a:rPr>
              <a:t>(</a:t>
            </a:r>
            <a:r>
              <a:rPr lang="en-US" altLang="zh-CN" i="1" dirty="0">
                <a:solidFill>
                  <a:srgbClr val="0070C0"/>
                </a:solidFill>
              </a:rPr>
              <a:t>x</a:t>
            </a:r>
            <a:r>
              <a:rPr lang="en-US" altLang="zh-CN" dirty="0">
                <a:solidFill>
                  <a:srgbClr val="0070C0"/>
                </a:solidFill>
              </a:rPr>
              <a:t>)</a:t>
            </a:r>
            <a:r>
              <a:rPr lang="zh-CN" altLang="en-US" dirty="0">
                <a:solidFill>
                  <a:srgbClr val="0070C0"/>
                </a:solidFill>
              </a:rPr>
              <a:t>之和</a:t>
            </a:r>
            <a:r>
              <a:rPr lang="zh-CN" altLang="en-US" dirty="0" smtClean="0">
                <a:solidFill>
                  <a:srgbClr val="0070C0"/>
                </a:solidFill>
              </a:rPr>
              <a:t>。其中</a:t>
            </a:r>
            <a:r>
              <a:rPr lang="zh-CN" altLang="en-US" dirty="0">
                <a:solidFill>
                  <a:srgbClr val="0070C0"/>
                </a:solidFill>
              </a:rPr>
              <a:t>代价函数的计算公式</a:t>
            </a:r>
            <a:r>
              <a:rPr lang="zh-CN" altLang="en-US" dirty="0" smtClean="0">
                <a:solidFill>
                  <a:srgbClr val="0070C0"/>
                </a:solidFill>
              </a:rPr>
              <a:t>为：</a:t>
            </a:r>
            <a:endParaRPr lang="zh-CN" altLang="en-US" dirty="0">
              <a:solidFill>
                <a:srgbClr val="0070C0"/>
              </a:solidFill>
            </a:endParaRPr>
          </a:p>
          <a:p>
            <a:pPr algn="just">
              <a:lnSpc>
                <a:spcPct val="130000"/>
              </a:lnSpc>
              <a:spcBef>
                <a:spcPct val="50000"/>
              </a:spcBef>
            </a:pPr>
            <a:r>
              <a:rPr lang="zh-CN" altLang="en-US" sz="2300" spc="-150" dirty="0" smtClean="0">
                <a:solidFill>
                  <a:srgbClr val="0070C0"/>
                </a:solidFill>
                <a:latin typeface="方正姚体" pitchFamily="2" charset="-122"/>
                <a:ea typeface="方正姚体" pitchFamily="2" charset="-122"/>
              </a:rPr>
              <a:t>      </a:t>
            </a:r>
            <a:r>
              <a:rPr lang="zh-CN" altLang="en-US" sz="2300" spc="-300" dirty="0" smtClean="0">
                <a:solidFill>
                  <a:srgbClr val="0070C0"/>
                </a:solidFill>
                <a:latin typeface="方正姚体" pitchFamily="2" charset="-122"/>
                <a:ea typeface="方正姚体" pitchFamily="2" charset="-122"/>
              </a:rPr>
              <a:t>节点</a:t>
            </a:r>
            <a:r>
              <a:rPr lang="en-US" altLang="zh-CN" sz="2300" spc="-300" dirty="0">
                <a:solidFill>
                  <a:srgbClr val="0070C0"/>
                </a:solidFill>
                <a:latin typeface="方正姚体" pitchFamily="2" charset="-122"/>
                <a:ea typeface="方正姚体" pitchFamily="2" charset="-122"/>
              </a:rPr>
              <a:t>(A…XY)</a:t>
            </a:r>
            <a:r>
              <a:rPr lang="zh-CN" altLang="en-US" sz="2300" spc="-300" dirty="0">
                <a:solidFill>
                  <a:srgbClr val="0070C0"/>
                </a:solidFill>
                <a:latin typeface="方正姚体" pitchFamily="2" charset="-122"/>
                <a:ea typeface="方正姚体" pitchFamily="2" charset="-122"/>
              </a:rPr>
              <a:t>的代价＝起始</a:t>
            </a:r>
            <a:r>
              <a:rPr lang="zh-CN" altLang="en-US" sz="2300" spc="-300" dirty="0" smtClean="0">
                <a:solidFill>
                  <a:srgbClr val="0070C0"/>
                </a:solidFill>
                <a:latin typeface="方正姚体" pitchFamily="2" charset="-122"/>
                <a:ea typeface="方正姚体" pitchFamily="2" charset="-122"/>
              </a:rPr>
              <a:t>城市</a:t>
            </a:r>
            <a:r>
              <a:rPr lang="en-US" altLang="zh-CN" sz="2300" spc="-300" dirty="0" smtClean="0">
                <a:solidFill>
                  <a:srgbClr val="0070C0"/>
                </a:solidFill>
                <a:latin typeface="方正姚体" pitchFamily="2" charset="-122"/>
                <a:ea typeface="方正姚体" pitchFamily="2" charset="-122"/>
              </a:rPr>
              <a:t>A</a:t>
            </a:r>
            <a:r>
              <a:rPr lang="zh-CN" altLang="en-US" sz="2300" spc="-300" dirty="0" smtClean="0">
                <a:solidFill>
                  <a:srgbClr val="0070C0"/>
                </a:solidFill>
                <a:latin typeface="方正姚体" pitchFamily="2" charset="-122"/>
                <a:ea typeface="方正姚体" pitchFamily="2" charset="-122"/>
              </a:rPr>
              <a:t>到</a:t>
            </a:r>
            <a:r>
              <a:rPr lang="en-US" altLang="zh-CN" sz="2300" spc="-300" dirty="0">
                <a:solidFill>
                  <a:srgbClr val="0070C0"/>
                </a:solidFill>
                <a:latin typeface="方正姚体" pitchFamily="2" charset="-122"/>
                <a:ea typeface="方正姚体" pitchFamily="2" charset="-122"/>
              </a:rPr>
              <a:t>X</a:t>
            </a:r>
            <a:r>
              <a:rPr lang="zh-CN" altLang="en-US" sz="2300" spc="-300" dirty="0">
                <a:solidFill>
                  <a:srgbClr val="0070C0"/>
                </a:solidFill>
                <a:latin typeface="方正姚体" pitchFamily="2" charset="-122"/>
                <a:ea typeface="方正姚体" pitchFamily="2" charset="-122"/>
              </a:rPr>
              <a:t>城的代价＋</a:t>
            </a:r>
            <a:r>
              <a:rPr lang="en-US" altLang="zh-CN" sz="2300" spc="-300" dirty="0">
                <a:solidFill>
                  <a:srgbClr val="0070C0"/>
                </a:solidFill>
                <a:latin typeface="方正姚体" pitchFamily="2" charset="-122"/>
                <a:ea typeface="方正姚体" pitchFamily="2" charset="-122"/>
              </a:rPr>
              <a:t>X</a:t>
            </a:r>
            <a:r>
              <a:rPr lang="zh-CN" altLang="en-US" sz="2300" spc="-300" dirty="0">
                <a:solidFill>
                  <a:srgbClr val="0070C0"/>
                </a:solidFill>
                <a:latin typeface="方正姚体" pitchFamily="2" charset="-122"/>
                <a:ea typeface="方正姚体" pitchFamily="2" charset="-122"/>
              </a:rPr>
              <a:t>城到</a:t>
            </a:r>
            <a:r>
              <a:rPr lang="en-US" altLang="zh-CN" sz="2300" spc="-300" dirty="0">
                <a:solidFill>
                  <a:srgbClr val="0070C0"/>
                </a:solidFill>
                <a:latin typeface="方正姚体" pitchFamily="2" charset="-122"/>
                <a:ea typeface="方正姚体" pitchFamily="2" charset="-122"/>
              </a:rPr>
              <a:t>Y</a:t>
            </a:r>
            <a:r>
              <a:rPr lang="zh-CN" altLang="en-US" sz="2300" spc="-300" dirty="0">
                <a:solidFill>
                  <a:srgbClr val="0070C0"/>
                </a:solidFill>
                <a:latin typeface="方正姚体" pitchFamily="2" charset="-122"/>
                <a:ea typeface="方正姚体" pitchFamily="2" charset="-122"/>
              </a:rPr>
              <a:t>城的代价</a:t>
            </a:r>
          </a:p>
          <a:p>
            <a:pPr algn="just">
              <a:lnSpc>
                <a:spcPct val="130000"/>
              </a:lnSpc>
              <a:spcBef>
                <a:spcPct val="50000"/>
              </a:spcBef>
            </a:pPr>
            <a:r>
              <a:rPr lang="zh-CN" altLang="en-US" dirty="0">
                <a:solidFill>
                  <a:srgbClr val="0070C0"/>
                </a:solidFill>
              </a:rPr>
              <a:t>其中的代价可以是距离</a:t>
            </a:r>
            <a:r>
              <a:rPr lang="zh-CN" altLang="en-US" dirty="0" smtClean="0">
                <a:solidFill>
                  <a:srgbClr val="0070C0"/>
                </a:solidFill>
              </a:rPr>
              <a:t>、费用</a:t>
            </a:r>
            <a:r>
              <a:rPr lang="zh-CN" altLang="en-US" dirty="0">
                <a:solidFill>
                  <a:srgbClr val="0070C0"/>
                </a:solidFill>
              </a:rPr>
              <a:t>或时间等</a:t>
            </a:r>
            <a:r>
              <a:rPr lang="en-US" altLang="zh-CN" dirty="0">
                <a:solidFill>
                  <a:srgbClr val="0070C0"/>
                </a:solidFill>
              </a:rPr>
              <a:t>(</a:t>
            </a:r>
            <a:r>
              <a:rPr lang="zh-CN" altLang="en-US" dirty="0">
                <a:solidFill>
                  <a:srgbClr val="0070C0"/>
                </a:solidFill>
              </a:rPr>
              <a:t>下同</a:t>
            </a:r>
            <a:r>
              <a:rPr lang="en-US" altLang="zh-CN" dirty="0">
                <a:solidFill>
                  <a:srgbClr val="0070C0"/>
                </a:solidFill>
              </a:rPr>
              <a:t>)</a:t>
            </a:r>
            <a:r>
              <a:rPr lang="zh-CN" altLang="en-US" dirty="0" smtClean="0">
                <a:solidFill>
                  <a:srgbClr val="0070C0"/>
                </a:solidFill>
              </a:rPr>
              <a:t>。</a:t>
            </a:r>
            <a:endParaRPr lang="zh-CN" altLang="en-US" dirty="0">
              <a:solidFill>
                <a:srgbClr val="0070C0"/>
              </a:solidFill>
            </a:endParaRPr>
          </a:p>
          <a:p>
            <a:pPr algn="just">
              <a:lnSpc>
                <a:spcPct val="130000"/>
              </a:lnSpc>
              <a:spcBef>
                <a:spcPct val="50000"/>
              </a:spcBef>
            </a:pPr>
            <a:r>
              <a:rPr lang="zh-CN" altLang="en-US" dirty="0">
                <a:solidFill>
                  <a:srgbClr val="0070C0"/>
                </a:solidFill>
              </a:rPr>
              <a:t>    启发函数值的计算公式</a:t>
            </a:r>
            <a:r>
              <a:rPr lang="zh-CN" altLang="en-US" dirty="0" smtClean="0">
                <a:solidFill>
                  <a:srgbClr val="0070C0"/>
                </a:solidFill>
              </a:rPr>
              <a:t>为</a:t>
            </a:r>
            <a:endParaRPr lang="zh-CN" altLang="en-US" dirty="0">
              <a:solidFill>
                <a:srgbClr val="0070C0"/>
              </a:solidFill>
            </a:endParaRPr>
          </a:p>
          <a:p>
            <a:pPr algn="just">
              <a:lnSpc>
                <a:spcPct val="130000"/>
              </a:lnSpc>
              <a:spcBef>
                <a:spcPct val="50000"/>
              </a:spcBef>
            </a:pPr>
            <a:r>
              <a:rPr lang="zh-CN" altLang="en-US" dirty="0">
                <a:solidFill>
                  <a:srgbClr val="0070C0"/>
                </a:solidFill>
              </a:rPr>
              <a:t>    </a:t>
            </a:r>
            <a:r>
              <a:rPr lang="zh-CN" altLang="en-US" sz="2300" spc="-150" dirty="0">
                <a:solidFill>
                  <a:srgbClr val="0070C0"/>
                </a:solidFill>
                <a:latin typeface="方正姚体" pitchFamily="2" charset="-122"/>
                <a:ea typeface="方正姚体" pitchFamily="2" charset="-122"/>
              </a:rPr>
              <a:t>节点</a:t>
            </a:r>
            <a:r>
              <a:rPr lang="en-US" altLang="zh-CN" sz="2300" spc="-150" dirty="0">
                <a:solidFill>
                  <a:srgbClr val="0070C0"/>
                </a:solidFill>
                <a:latin typeface="方正姚体" pitchFamily="2" charset="-122"/>
                <a:ea typeface="方正姚体" pitchFamily="2" charset="-122"/>
              </a:rPr>
              <a:t>(A…XY)</a:t>
            </a:r>
            <a:r>
              <a:rPr lang="zh-CN" altLang="en-US" sz="2300" spc="-150" dirty="0">
                <a:solidFill>
                  <a:srgbClr val="0070C0"/>
                </a:solidFill>
                <a:latin typeface="方正姚体" pitchFamily="2" charset="-122"/>
                <a:ea typeface="方正姚体" pitchFamily="2" charset="-122"/>
              </a:rPr>
              <a:t>的启发值＝</a:t>
            </a:r>
            <a:r>
              <a:rPr lang="en-US" altLang="zh-CN" sz="2300" spc="-150" dirty="0">
                <a:solidFill>
                  <a:srgbClr val="0070C0"/>
                </a:solidFill>
                <a:latin typeface="方正姚体" pitchFamily="2" charset="-122"/>
                <a:ea typeface="方正姚体" pitchFamily="2" charset="-122"/>
              </a:rPr>
              <a:t>(</a:t>
            </a:r>
            <a:r>
              <a:rPr lang="zh-CN" altLang="en-US" sz="2300" spc="-150" dirty="0">
                <a:solidFill>
                  <a:srgbClr val="0070C0"/>
                </a:solidFill>
                <a:latin typeface="方正姚体" pitchFamily="2" charset="-122"/>
                <a:ea typeface="方正姚体" pitchFamily="2" charset="-122"/>
              </a:rPr>
              <a:t>城市总数</a:t>
            </a:r>
            <a:r>
              <a:rPr lang="en-US" altLang="zh-CN" sz="2300" spc="-150" dirty="0">
                <a:solidFill>
                  <a:srgbClr val="0070C0"/>
                </a:solidFill>
                <a:latin typeface="方正姚体" pitchFamily="2" charset="-122"/>
                <a:ea typeface="方正姚体" pitchFamily="2" charset="-122"/>
              </a:rPr>
              <a:t>-</a:t>
            </a:r>
            <a:r>
              <a:rPr lang="zh-CN" altLang="en-US" sz="2300" spc="-150" dirty="0">
                <a:solidFill>
                  <a:srgbClr val="0070C0"/>
                </a:solidFill>
                <a:latin typeface="方正姚体" pitchFamily="2" charset="-122"/>
                <a:ea typeface="方正姚体" pitchFamily="2" charset="-122"/>
              </a:rPr>
              <a:t>已访问过的城市数</a:t>
            </a:r>
            <a:r>
              <a:rPr lang="en-US" altLang="zh-CN" sz="2300" spc="-150" dirty="0">
                <a:solidFill>
                  <a:srgbClr val="0070C0"/>
                </a:solidFill>
                <a:latin typeface="方正姚体" pitchFamily="2" charset="-122"/>
                <a:ea typeface="方正姚体" pitchFamily="2" charset="-122"/>
              </a:rPr>
              <a:t>-1</a:t>
            </a:r>
            <a:r>
              <a:rPr lang="en-US" altLang="zh-CN" sz="2300" spc="-150" dirty="0" smtClean="0">
                <a:solidFill>
                  <a:srgbClr val="0070C0"/>
                </a:solidFill>
                <a:latin typeface="方正姚体" pitchFamily="2" charset="-122"/>
                <a:ea typeface="方正姚体" pitchFamily="2" charset="-122"/>
              </a:rPr>
              <a:t>)</a:t>
            </a:r>
            <a:endParaRPr lang="en-US" altLang="zh-CN" sz="2300" spc="-150" dirty="0">
              <a:solidFill>
                <a:srgbClr val="0070C0"/>
              </a:solidFill>
              <a:latin typeface="方正姚体" pitchFamily="2" charset="-122"/>
              <a:ea typeface="方正姚体" pitchFamily="2" charset="-122"/>
            </a:endParaRPr>
          </a:p>
          <a:p>
            <a:pPr>
              <a:lnSpc>
                <a:spcPct val="130000"/>
              </a:lnSpc>
              <a:spcBef>
                <a:spcPct val="50000"/>
              </a:spcBef>
            </a:pPr>
            <a:r>
              <a:rPr lang="en-US" altLang="zh-CN" sz="2300" spc="-150" dirty="0">
                <a:solidFill>
                  <a:srgbClr val="0070C0"/>
                </a:solidFill>
                <a:latin typeface="方正姚体" pitchFamily="2" charset="-122"/>
                <a:ea typeface="方正姚体" pitchFamily="2" charset="-122"/>
              </a:rPr>
              <a:t>				</a:t>
            </a:r>
            <a:r>
              <a:rPr lang="en-US" altLang="zh-CN" sz="2300" spc="-150" dirty="0" smtClean="0">
                <a:solidFill>
                  <a:srgbClr val="0070C0"/>
                </a:solidFill>
                <a:latin typeface="方正姚体" pitchFamily="2" charset="-122"/>
                <a:ea typeface="方正姚体" pitchFamily="2" charset="-122"/>
              </a:rPr>
              <a:t>                  ×</a:t>
            </a:r>
            <a:r>
              <a:rPr lang="en-US" altLang="zh-CN" sz="2300" spc="-150" dirty="0">
                <a:solidFill>
                  <a:srgbClr val="0070C0"/>
                </a:solidFill>
                <a:latin typeface="方正姚体" pitchFamily="2" charset="-122"/>
                <a:ea typeface="方正姚体" pitchFamily="2" charset="-122"/>
              </a:rPr>
              <a:t>min{</a:t>
            </a:r>
            <a:r>
              <a:rPr lang="zh-CN" altLang="en-US" sz="2300" spc="-150" dirty="0">
                <a:solidFill>
                  <a:srgbClr val="0070C0"/>
                </a:solidFill>
                <a:latin typeface="方正姚体" pitchFamily="2" charset="-122"/>
                <a:ea typeface="方正姚体" pitchFamily="2" charset="-122"/>
              </a:rPr>
              <a:t>所有两城间的代价</a:t>
            </a:r>
            <a:r>
              <a:rPr lang="en-US" altLang="zh-CN" sz="2300" spc="-150" dirty="0" smtClean="0">
                <a:solidFill>
                  <a:srgbClr val="0070C0"/>
                </a:solidFill>
                <a:latin typeface="方正姚体" pitchFamily="2" charset="-122"/>
                <a:ea typeface="方正姚体" pitchFamily="2" charset="-122"/>
              </a:rPr>
              <a:t>} </a:t>
            </a:r>
            <a:endParaRPr lang="en-US" altLang="zh-CN" sz="2300" spc="-150" dirty="0">
              <a:solidFill>
                <a:srgbClr val="0070C0"/>
              </a:solidFill>
              <a:latin typeface="方正姚体" pitchFamily="2" charset="-122"/>
              <a:ea typeface="方正姚体" pitchFamily="2" charset="-122"/>
            </a:endParaRPr>
          </a:p>
        </p:txBody>
      </p:sp>
      <p:sp>
        <p:nvSpPr>
          <p:cNvPr id="3" name="AutoShape 5">
            <a:hlinkClick r:id="rId2" action="ppaction://hlinksldjump" highlightClick="1"/>
          </p:cNvPr>
          <p:cNvSpPr>
            <a:spLocks noChangeArrowheads="1"/>
          </p:cNvSpPr>
          <p:nvPr/>
        </p:nvSpPr>
        <p:spPr bwMode="auto">
          <a:xfrm>
            <a:off x="7906344" y="5932528"/>
            <a:ext cx="720000" cy="144462"/>
          </a:xfrm>
          <a:prstGeom prst="actionButtonBackPrevious">
            <a:avLst/>
          </a:prstGeom>
          <a:solidFill>
            <a:schemeClr val="accent1"/>
          </a:solidFill>
          <a:ln w="9525">
            <a:noFill/>
            <a:miter lim="800000"/>
            <a:headEnd/>
            <a:tailEnd/>
          </a:ln>
          <a:effectLst/>
        </p:spPr>
        <p:txBody>
          <a:bodyPr wrap="none" anchor="ctr"/>
          <a:lstStyle/>
          <a:p>
            <a:endParaRPr lang="zh-CN" altLang="en-US"/>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4" name="Text Box 4"/>
          <p:cNvSpPr txBox="1">
            <a:spLocks noChangeArrowheads="1"/>
          </p:cNvSpPr>
          <p:nvPr/>
        </p:nvSpPr>
        <p:spPr bwMode="auto">
          <a:xfrm>
            <a:off x="2916238" y="620713"/>
            <a:ext cx="2787943" cy="523220"/>
          </a:xfrm>
          <a:prstGeom prst="rect">
            <a:avLst/>
          </a:prstGeom>
          <a:noFill/>
          <a:ln w="9525">
            <a:noFill/>
            <a:miter lim="800000"/>
            <a:headEnd/>
            <a:tailEnd/>
          </a:ln>
          <a:effectLst/>
        </p:spPr>
        <p:txBody>
          <a:bodyPr wrap="none">
            <a:spAutoFit/>
          </a:bodyPr>
          <a:lstStyle/>
          <a:p>
            <a:r>
              <a:rPr lang="en-US" altLang="zh-CN" sz="2800" dirty="0">
                <a:solidFill>
                  <a:srgbClr val="0070C0"/>
                </a:solidFill>
                <a:latin typeface="黑体" pitchFamily="2" charset="-122"/>
                <a:ea typeface="黑体" pitchFamily="2" charset="-122"/>
              </a:rPr>
              <a:t>3.3 </a:t>
            </a:r>
            <a:r>
              <a:rPr lang="zh-CN" altLang="en-US" sz="2800" dirty="0">
                <a:solidFill>
                  <a:srgbClr val="0070C0"/>
                </a:solidFill>
                <a:latin typeface="黑体" pitchFamily="2" charset="-122"/>
                <a:ea typeface="黑体" pitchFamily="2" charset="-122"/>
              </a:rPr>
              <a:t>与或图搜索</a:t>
            </a:r>
            <a:r>
              <a:rPr lang="zh-CN" altLang="en-US" sz="2800" b="1" dirty="0">
                <a:solidFill>
                  <a:srgbClr val="0070C0"/>
                </a:solidFill>
              </a:rPr>
              <a:t> </a:t>
            </a:r>
          </a:p>
        </p:txBody>
      </p:sp>
      <p:sp>
        <p:nvSpPr>
          <p:cNvPr id="855045" name="Text Box 5"/>
          <p:cNvSpPr txBox="1">
            <a:spLocks noChangeArrowheads="1"/>
          </p:cNvSpPr>
          <p:nvPr/>
        </p:nvSpPr>
        <p:spPr bwMode="auto">
          <a:xfrm>
            <a:off x="857224" y="1125538"/>
            <a:ext cx="7500990" cy="1643527"/>
          </a:xfrm>
          <a:prstGeom prst="rect">
            <a:avLst/>
          </a:prstGeom>
          <a:noFill/>
          <a:ln w="9525">
            <a:noFill/>
            <a:miter lim="800000"/>
            <a:headEnd/>
            <a:tailEnd/>
          </a:ln>
          <a:effectLst/>
        </p:spPr>
        <p:txBody>
          <a:bodyPr wrap="square">
            <a:spAutoFit/>
          </a:bodyPr>
          <a:lstStyle/>
          <a:p>
            <a:pPr algn="just">
              <a:lnSpc>
                <a:spcPct val="120000"/>
              </a:lnSpc>
              <a:spcBef>
                <a:spcPct val="20000"/>
              </a:spcBef>
            </a:pPr>
            <a:r>
              <a:rPr lang="en-US" altLang="zh-CN" dirty="0" smtClean="0">
                <a:solidFill>
                  <a:srgbClr val="0070C0"/>
                </a:solidFill>
                <a:latin typeface="黑体" pitchFamily="2" charset="-122"/>
                <a:ea typeface="黑体" pitchFamily="2" charset="-122"/>
              </a:rPr>
              <a:t>  3.3.1 </a:t>
            </a:r>
            <a:r>
              <a:rPr lang="zh-CN" altLang="en-US" dirty="0">
                <a:solidFill>
                  <a:srgbClr val="0070C0"/>
                </a:solidFill>
                <a:latin typeface="黑体" pitchFamily="2" charset="-122"/>
                <a:ea typeface="黑体" pitchFamily="2" charset="-122"/>
              </a:rPr>
              <a:t>与或图</a:t>
            </a:r>
          </a:p>
          <a:p>
            <a:pPr algn="just">
              <a:lnSpc>
                <a:spcPct val="150000"/>
              </a:lnSpc>
              <a:spcBef>
                <a:spcPts val="0"/>
              </a:spcBef>
            </a:pPr>
            <a:r>
              <a:rPr lang="zh-CN" altLang="en-US" dirty="0">
                <a:solidFill>
                  <a:srgbClr val="0070C0"/>
                </a:solidFill>
                <a:latin typeface="宋体" charset="-122"/>
              </a:rPr>
              <a:t>　</a:t>
            </a:r>
            <a:r>
              <a:rPr lang="zh-CN" altLang="en-US" dirty="0" smtClean="0">
                <a:solidFill>
                  <a:srgbClr val="0070C0"/>
                </a:solidFill>
                <a:latin typeface="宋体" charset="-122"/>
              </a:rPr>
              <a:t>  </a:t>
            </a:r>
            <a:r>
              <a:rPr lang="zh-CN" altLang="en-US" b="1" dirty="0" smtClean="0">
                <a:solidFill>
                  <a:srgbClr val="0070C0"/>
                </a:solidFill>
                <a:latin typeface="楷体" pitchFamily="49" charset="-122"/>
                <a:ea typeface="楷体" pitchFamily="49" charset="-122"/>
              </a:rPr>
              <a:t>几何证明问题 </a:t>
            </a:r>
            <a:r>
              <a:rPr lang="zh-CN" altLang="en-US" dirty="0" smtClean="0">
                <a:solidFill>
                  <a:srgbClr val="0070C0"/>
                </a:solidFill>
                <a:ea typeface="仿宋_GB2312" pitchFamily="49" charset="-122"/>
              </a:rPr>
              <a:t>如</a:t>
            </a:r>
            <a:r>
              <a:rPr lang="zh-CN" altLang="en-US" dirty="0">
                <a:solidFill>
                  <a:srgbClr val="0070C0"/>
                </a:solidFill>
                <a:ea typeface="仿宋_GB2312" pitchFamily="49" charset="-122"/>
              </a:rPr>
              <a:t>图</a:t>
            </a:r>
            <a:r>
              <a:rPr lang="en-US" altLang="zh-CN" dirty="0" smtClean="0">
                <a:solidFill>
                  <a:srgbClr val="0070C0"/>
                </a:solidFill>
                <a:ea typeface="仿宋_GB2312" pitchFamily="49" charset="-122"/>
              </a:rPr>
              <a:t>3-13</a:t>
            </a:r>
            <a:r>
              <a:rPr lang="zh-CN" altLang="en-US" dirty="0" smtClean="0">
                <a:solidFill>
                  <a:srgbClr val="0070C0"/>
                </a:solidFill>
                <a:ea typeface="仿宋_GB2312" pitchFamily="49" charset="-122"/>
              </a:rPr>
              <a:t>所</a:t>
            </a:r>
            <a:r>
              <a:rPr lang="zh-CN" altLang="en-US" dirty="0">
                <a:solidFill>
                  <a:srgbClr val="0070C0"/>
                </a:solidFill>
                <a:ea typeface="仿宋_GB2312" pitchFamily="49" charset="-122"/>
              </a:rPr>
              <a:t>示</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设有四边形</a:t>
            </a:r>
            <a:r>
              <a:rPr lang="en-US" altLang="zh-CN" i="1" dirty="0">
                <a:solidFill>
                  <a:srgbClr val="0070C0"/>
                </a:solidFill>
                <a:ea typeface="仿宋_GB2312" pitchFamily="49" charset="-122"/>
              </a:rPr>
              <a:t>ABCD</a:t>
            </a:r>
            <a:r>
              <a:rPr lang="zh-CN" altLang="en-US" dirty="0">
                <a:solidFill>
                  <a:srgbClr val="0070C0"/>
                </a:solidFill>
                <a:ea typeface="仿宋_GB2312" pitchFamily="49" charset="-122"/>
              </a:rPr>
              <a:t>和</a:t>
            </a:r>
            <a:r>
              <a:rPr lang="en-US" altLang="zh-CN" i="1" dirty="0">
                <a:solidFill>
                  <a:srgbClr val="0070C0"/>
                </a:solidFill>
                <a:ea typeface="仿宋_GB2312" pitchFamily="49" charset="-122"/>
              </a:rPr>
              <a:t>A</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B</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C</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D</a:t>
            </a:r>
            <a:r>
              <a:rPr lang="en-US" altLang="zh-CN" dirty="0">
                <a:solidFill>
                  <a:srgbClr val="0070C0"/>
                </a:solidFill>
                <a:ea typeface="仿宋_GB2312" pitchFamily="49" charset="-122"/>
              </a:rPr>
              <a:t>′, </a:t>
            </a:r>
            <a:r>
              <a:rPr lang="zh-CN" altLang="en-US" dirty="0">
                <a:solidFill>
                  <a:srgbClr val="0070C0"/>
                </a:solidFill>
                <a:ea typeface="仿宋_GB2312" pitchFamily="49" charset="-122"/>
              </a:rPr>
              <a:t>要求证明它们全等。</a:t>
            </a:r>
            <a:r>
              <a:rPr lang="zh-CN" altLang="en-US" dirty="0">
                <a:ea typeface="仿宋_GB2312" pitchFamily="49" charset="-122"/>
              </a:rPr>
              <a:t>　　</a:t>
            </a:r>
          </a:p>
        </p:txBody>
      </p:sp>
      <p:sp>
        <p:nvSpPr>
          <p:cNvPr id="855047" name="Text Box 7"/>
          <p:cNvSpPr txBox="1">
            <a:spLocks noChangeArrowheads="1"/>
          </p:cNvSpPr>
          <p:nvPr/>
        </p:nvSpPr>
        <p:spPr bwMode="auto">
          <a:xfrm>
            <a:off x="3071802" y="5286388"/>
            <a:ext cx="4340225" cy="457200"/>
          </a:xfrm>
          <a:prstGeom prst="rect">
            <a:avLst/>
          </a:prstGeom>
          <a:noFill/>
          <a:ln w="9525">
            <a:noFill/>
            <a:miter lim="800000"/>
            <a:headEnd/>
            <a:tailEnd/>
          </a:ln>
          <a:effectLst/>
        </p:spPr>
        <p:txBody>
          <a:bodyPr wrap="none">
            <a:spAutoFit/>
          </a:bodyPr>
          <a:lstStyle/>
          <a:p>
            <a:r>
              <a:rPr lang="zh-CN" altLang="en-US" sz="2300" dirty="0">
                <a:solidFill>
                  <a:srgbClr val="0070C0"/>
                </a:solidFill>
              </a:rPr>
              <a:t>图</a:t>
            </a:r>
            <a:r>
              <a:rPr lang="en-US" altLang="zh-CN" sz="2300" dirty="0" smtClean="0">
                <a:solidFill>
                  <a:srgbClr val="0070C0"/>
                </a:solidFill>
              </a:rPr>
              <a:t>3-13 </a:t>
            </a:r>
            <a:r>
              <a:rPr lang="zh-CN" altLang="en-US" sz="2300" dirty="0">
                <a:solidFill>
                  <a:srgbClr val="0070C0"/>
                </a:solidFill>
              </a:rPr>
              <a:t>四边形</a:t>
            </a:r>
            <a:r>
              <a:rPr lang="en-US" altLang="zh-CN" sz="2300" i="1" dirty="0">
                <a:solidFill>
                  <a:srgbClr val="0070C0"/>
                </a:solidFill>
              </a:rPr>
              <a:t>ABCD</a:t>
            </a:r>
            <a:r>
              <a:rPr lang="zh-CN" altLang="en-US" sz="2300" dirty="0">
                <a:solidFill>
                  <a:srgbClr val="0070C0"/>
                </a:solidFill>
              </a:rPr>
              <a:t>和</a:t>
            </a:r>
            <a:r>
              <a:rPr lang="en-US" altLang="zh-CN" sz="2300" i="1" dirty="0">
                <a:solidFill>
                  <a:srgbClr val="0070C0"/>
                </a:solidFill>
              </a:rPr>
              <a:t>A’B’C’D’</a:t>
            </a:r>
          </a:p>
        </p:txBody>
      </p:sp>
      <p:pic>
        <p:nvPicPr>
          <p:cNvPr id="1223681" name="Picture 1" descr="E:\人工智能导论\085054-01 人工智能导论(图)\tu\RG3-13.tif"/>
          <p:cNvPicPr>
            <a:picLocks noChangeAspect="1" noChangeArrowheads="1"/>
          </p:cNvPicPr>
          <p:nvPr/>
        </p:nvPicPr>
        <p:blipFill>
          <a:blip r:embed="rId2"/>
          <a:srcRect/>
          <a:stretch>
            <a:fillRect/>
          </a:stretch>
        </p:blipFill>
        <p:spPr bwMode="auto">
          <a:xfrm>
            <a:off x="2819742" y="2905692"/>
            <a:ext cx="4248000" cy="2089047"/>
          </a:xfrm>
          <a:prstGeom prst="rect">
            <a:avLst/>
          </a:prstGeom>
          <a:noFill/>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55044"/>
                                        </p:tgtEl>
                                        <p:attrNameLst>
                                          <p:attrName>style.visibility</p:attrName>
                                        </p:attrNameLst>
                                      </p:cBhvr>
                                      <p:to>
                                        <p:strVal val="visible"/>
                                      </p:to>
                                    </p:set>
                                    <p:animEffect transition="in" filter="blinds(horizontal)">
                                      <p:cBhvr>
                                        <p:cTn id="7" dur="500"/>
                                        <p:tgtEl>
                                          <p:spTgt spid="85504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55045">
                                            <p:txEl>
                                              <p:pRg st="0" end="0"/>
                                            </p:txEl>
                                          </p:spTgt>
                                        </p:tgtEl>
                                        <p:attrNameLst>
                                          <p:attrName>style.visibility</p:attrName>
                                        </p:attrNameLst>
                                      </p:cBhvr>
                                      <p:to>
                                        <p:strVal val="visible"/>
                                      </p:to>
                                    </p:set>
                                    <p:animEffect transition="in" filter="blinds(horizontal)">
                                      <p:cBhvr>
                                        <p:cTn id="12" dur="500"/>
                                        <p:tgtEl>
                                          <p:spTgt spid="85504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55045">
                                            <p:txEl>
                                              <p:pRg st="1" end="1"/>
                                            </p:txEl>
                                          </p:spTgt>
                                        </p:tgtEl>
                                        <p:attrNameLst>
                                          <p:attrName>style.visibility</p:attrName>
                                        </p:attrNameLst>
                                      </p:cBhvr>
                                      <p:to>
                                        <p:strVal val="visible"/>
                                      </p:to>
                                    </p:set>
                                    <p:animEffect transition="in" filter="blinds(horizontal)">
                                      <p:cBhvr>
                                        <p:cTn id="17" dur="500"/>
                                        <p:tgtEl>
                                          <p:spTgt spid="85504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23681"/>
                                        </p:tgtEl>
                                        <p:attrNameLst>
                                          <p:attrName>style.visibility</p:attrName>
                                        </p:attrNameLst>
                                      </p:cBhvr>
                                      <p:to>
                                        <p:strVal val="visible"/>
                                      </p:to>
                                    </p:set>
                                    <p:animEffect transition="in" filter="blinds(horizontal)">
                                      <p:cBhvr>
                                        <p:cTn id="22" dur="500"/>
                                        <p:tgtEl>
                                          <p:spTgt spid="122368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855047"/>
                                        </p:tgtEl>
                                        <p:attrNameLst>
                                          <p:attrName>style.visibility</p:attrName>
                                        </p:attrNameLst>
                                      </p:cBhvr>
                                      <p:to>
                                        <p:strVal val="visible"/>
                                      </p:to>
                                    </p:set>
                                    <p:animEffect transition="in" filter="blinds(horizontal)">
                                      <p:cBhvr>
                                        <p:cTn id="25" dur="500"/>
                                        <p:tgtEl>
                                          <p:spTgt spid="855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5044" grpId="0"/>
      <p:bldP spid="85504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1796" name="Text Box 4"/>
          <p:cNvSpPr txBox="1">
            <a:spLocks noChangeArrowheads="1"/>
          </p:cNvSpPr>
          <p:nvPr/>
        </p:nvSpPr>
        <p:spPr bwMode="auto">
          <a:xfrm>
            <a:off x="892130" y="836613"/>
            <a:ext cx="7602564" cy="4450449"/>
          </a:xfrm>
          <a:prstGeom prst="rect">
            <a:avLst/>
          </a:prstGeom>
          <a:noFill/>
          <a:ln w="9525">
            <a:noFill/>
            <a:miter lim="800000"/>
            <a:headEnd/>
            <a:tailEnd/>
          </a:ln>
          <a:effectLst/>
        </p:spPr>
        <p:txBody>
          <a:bodyPr wrap="square">
            <a:spAutoFit/>
          </a:bodyPr>
          <a:lstStyle/>
          <a:p>
            <a:pPr>
              <a:lnSpc>
                <a:spcPct val="150000"/>
              </a:lnSpc>
              <a:spcBef>
                <a:spcPct val="20000"/>
              </a:spcBef>
            </a:pPr>
            <a:r>
              <a:rPr lang="zh-CN" altLang="en-US" dirty="0" smtClean="0">
                <a:solidFill>
                  <a:srgbClr val="0070C0"/>
                </a:solidFill>
                <a:ea typeface="黑体" pitchFamily="2" charset="-122"/>
              </a:rPr>
              <a:t>        分析</a:t>
            </a:r>
            <a:r>
              <a:rPr lang="zh-CN" altLang="en-US" dirty="0">
                <a:solidFill>
                  <a:srgbClr val="0070C0"/>
                </a:solidFill>
                <a:ea typeface="仿宋_GB2312" pitchFamily="49" charset="-122"/>
              </a:rPr>
              <a:t>：分别连接</a:t>
            </a:r>
            <a:r>
              <a:rPr lang="en-US" altLang="zh-CN" i="1" dirty="0">
                <a:solidFill>
                  <a:srgbClr val="0070C0"/>
                </a:solidFill>
                <a:ea typeface="仿宋_GB2312" pitchFamily="49" charset="-122"/>
              </a:rPr>
              <a:t>B</a:t>
            </a:r>
            <a:r>
              <a:rPr lang="zh-CN" altLang="en-US" dirty="0">
                <a:solidFill>
                  <a:srgbClr val="0070C0"/>
                </a:solidFill>
                <a:ea typeface="仿宋_GB2312" pitchFamily="49" charset="-122"/>
              </a:rPr>
              <a:t>、</a:t>
            </a:r>
            <a:r>
              <a:rPr lang="en-US" altLang="zh-CN" i="1" dirty="0">
                <a:solidFill>
                  <a:srgbClr val="0070C0"/>
                </a:solidFill>
                <a:ea typeface="仿宋_GB2312" pitchFamily="49" charset="-122"/>
              </a:rPr>
              <a:t>D</a:t>
            </a:r>
            <a:r>
              <a:rPr lang="zh-CN" altLang="en-US" dirty="0">
                <a:solidFill>
                  <a:srgbClr val="0070C0"/>
                </a:solidFill>
                <a:ea typeface="仿宋_GB2312" pitchFamily="49" charset="-122"/>
              </a:rPr>
              <a:t>和</a:t>
            </a:r>
            <a:r>
              <a:rPr lang="en-US" altLang="zh-CN" i="1" dirty="0">
                <a:solidFill>
                  <a:srgbClr val="0070C0"/>
                </a:solidFill>
                <a:ea typeface="仿宋_GB2312" pitchFamily="49" charset="-122"/>
              </a:rPr>
              <a:t>B</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a:t>
            </a:r>
            <a:r>
              <a:rPr lang="en-US" altLang="zh-CN" i="1" dirty="0">
                <a:solidFill>
                  <a:srgbClr val="0070C0"/>
                </a:solidFill>
                <a:ea typeface="仿宋_GB2312" pitchFamily="49" charset="-122"/>
              </a:rPr>
              <a:t>D</a:t>
            </a:r>
            <a:r>
              <a:rPr lang="en-US" altLang="zh-CN" dirty="0">
                <a:solidFill>
                  <a:srgbClr val="0070C0"/>
                </a:solidFill>
                <a:ea typeface="仿宋_GB2312" pitchFamily="49" charset="-122"/>
              </a:rPr>
              <a:t>′, </a:t>
            </a:r>
            <a:r>
              <a:rPr lang="zh-CN" altLang="en-US" dirty="0">
                <a:solidFill>
                  <a:srgbClr val="0070C0"/>
                </a:solidFill>
                <a:ea typeface="仿宋_GB2312" pitchFamily="49" charset="-122"/>
              </a:rPr>
              <a:t>则原问题可分解为两个子问题： </a:t>
            </a:r>
            <a:r>
              <a:rPr lang="zh-CN" altLang="en-US" dirty="0" smtClean="0">
                <a:solidFill>
                  <a:srgbClr val="0070C0"/>
                </a:solidFill>
                <a:ea typeface="仿宋_GB2312" pitchFamily="49" charset="-122"/>
              </a:rPr>
              <a:t>   </a:t>
            </a:r>
            <a:endParaRPr lang="zh-CN" altLang="en-US" dirty="0">
              <a:solidFill>
                <a:srgbClr val="0070C0"/>
              </a:solidFill>
              <a:ea typeface="仿宋_GB2312" pitchFamily="49" charset="-122"/>
            </a:endParaRPr>
          </a:p>
          <a:p>
            <a:pPr>
              <a:lnSpc>
                <a:spcPct val="120000"/>
              </a:lnSpc>
              <a:spcBef>
                <a:spcPct val="20000"/>
              </a:spcBef>
            </a:pPr>
            <a:r>
              <a:rPr lang="zh-CN" altLang="en-US" dirty="0">
                <a:solidFill>
                  <a:srgbClr val="0070C0"/>
                </a:solidFill>
                <a:ea typeface="仿宋_GB2312" pitchFamily="49" charset="-122"/>
              </a:rPr>
              <a:t>                    </a:t>
            </a:r>
            <a:r>
              <a:rPr lang="en-US" altLang="zh-CN" i="1" dirty="0">
                <a:solidFill>
                  <a:srgbClr val="0070C0"/>
                </a:solidFill>
                <a:ea typeface="仿宋_GB2312" pitchFamily="49" charset="-122"/>
              </a:rPr>
              <a:t>Q</a:t>
            </a:r>
            <a:r>
              <a:rPr lang="en-US" altLang="zh-CN" dirty="0">
                <a:solidFill>
                  <a:srgbClr val="0070C0"/>
                </a:solidFill>
                <a:ea typeface="仿宋_GB2312" pitchFamily="49" charset="-122"/>
              </a:rPr>
              <a:t>1</a:t>
            </a:r>
            <a:r>
              <a:rPr lang="zh-CN" altLang="en-US" dirty="0">
                <a:solidFill>
                  <a:srgbClr val="0070C0"/>
                </a:solidFill>
                <a:ea typeface="仿宋_GB2312" pitchFamily="49" charset="-122"/>
              </a:rPr>
              <a:t>：证明             </a:t>
            </a:r>
          </a:p>
          <a:p>
            <a:pPr>
              <a:lnSpc>
                <a:spcPct val="120000"/>
              </a:lnSpc>
              <a:spcBef>
                <a:spcPct val="20000"/>
              </a:spcBef>
            </a:pPr>
            <a:r>
              <a:rPr lang="zh-CN" altLang="en-US" dirty="0">
                <a:solidFill>
                  <a:srgbClr val="0070C0"/>
                </a:solidFill>
                <a:ea typeface="仿宋_GB2312" pitchFamily="49" charset="-122"/>
              </a:rPr>
              <a:t>                                △</a:t>
            </a:r>
            <a:r>
              <a:rPr lang="en-US" altLang="zh-CN" i="1" dirty="0">
                <a:solidFill>
                  <a:srgbClr val="0070C0"/>
                </a:solidFill>
                <a:ea typeface="仿宋_GB2312" pitchFamily="49" charset="-122"/>
              </a:rPr>
              <a:t>ABD</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A</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B</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D</a:t>
            </a:r>
            <a:r>
              <a:rPr lang="en-US" altLang="zh-CN" dirty="0" smtClean="0">
                <a:solidFill>
                  <a:srgbClr val="0070C0"/>
                </a:solidFill>
                <a:ea typeface="仿宋_GB2312" pitchFamily="49" charset="-122"/>
              </a:rPr>
              <a:t>′  </a:t>
            </a:r>
            <a:endParaRPr lang="en-US" altLang="zh-CN" dirty="0">
              <a:solidFill>
                <a:srgbClr val="0070C0"/>
              </a:solidFill>
              <a:ea typeface="仿宋_GB2312" pitchFamily="49" charset="-122"/>
            </a:endParaRPr>
          </a:p>
          <a:p>
            <a:pPr>
              <a:lnSpc>
                <a:spcPct val="120000"/>
              </a:lnSpc>
              <a:spcBef>
                <a:spcPct val="20000"/>
              </a:spcBef>
            </a:pPr>
            <a:r>
              <a:rPr lang="en-US" altLang="zh-CN" dirty="0">
                <a:solidFill>
                  <a:srgbClr val="0070C0"/>
                </a:solidFill>
                <a:ea typeface="仿宋_GB2312" pitchFamily="49" charset="-122"/>
              </a:rPr>
              <a:t>                    </a:t>
            </a:r>
            <a:r>
              <a:rPr lang="en-US" altLang="zh-CN" i="1" dirty="0">
                <a:solidFill>
                  <a:srgbClr val="0070C0"/>
                </a:solidFill>
                <a:ea typeface="仿宋_GB2312" pitchFamily="49" charset="-122"/>
              </a:rPr>
              <a:t>Q</a:t>
            </a:r>
            <a:r>
              <a:rPr lang="en-US" altLang="zh-CN" dirty="0">
                <a:solidFill>
                  <a:srgbClr val="0070C0"/>
                </a:solidFill>
                <a:ea typeface="仿宋_GB2312" pitchFamily="49" charset="-122"/>
              </a:rPr>
              <a:t>2</a:t>
            </a:r>
            <a:r>
              <a:rPr lang="zh-CN" altLang="en-US" dirty="0">
                <a:solidFill>
                  <a:srgbClr val="0070C0"/>
                </a:solidFill>
                <a:ea typeface="仿宋_GB2312" pitchFamily="49" charset="-122"/>
              </a:rPr>
              <a:t>：证明</a:t>
            </a:r>
          </a:p>
          <a:p>
            <a:pPr>
              <a:lnSpc>
                <a:spcPct val="120000"/>
              </a:lnSpc>
              <a:spcBef>
                <a:spcPct val="20000"/>
              </a:spcBef>
            </a:pPr>
            <a:r>
              <a:rPr lang="zh-CN" altLang="en-US" dirty="0">
                <a:solidFill>
                  <a:srgbClr val="0070C0"/>
                </a:solidFill>
                <a:ea typeface="仿宋_GB2312" pitchFamily="49" charset="-122"/>
              </a:rPr>
              <a:t>                                  △</a:t>
            </a:r>
            <a:r>
              <a:rPr lang="en-US" altLang="zh-CN" i="1" dirty="0">
                <a:solidFill>
                  <a:srgbClr val="0070C0"/>
                </a:solidFill>
                <a:ea typeface="仿宋_GB2312" pitchFamily="49" charset="-122"/>
              </a:rPr>
              <a:t>BCD</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B</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C</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D</a:t>
            </a:r>
            <a:r>
              <a:rPr lang="en-US" altLang="zh-CN" dirty="0">
                <a:solidFill>
                  <a:srgbClr val="0070C0"/>
                </a:solidFill>
                <a:ea typeface="仿宋_GB2312" pitchFamily="49" charset="-122"/>
              </a:rPr>
              <a:t>′</a:t>
            </a:r>
          </a:p>
          <a:p>
            <a:pPr>
              <a:lnSpc>
                <a:spcPct val="150000"/>
              </a:lnSpc>
              <a:spcBef>
                <a:spcPct val="20000"/>
              </a:spcBef>
            </a:pPr>
            <a:r>
              <a:rPr lang="zh-CN" altLang="en-US" dirty="0">
                <a:solidFill>
                  <a:srgbClr val="0070C0"/>
                </a:solidFill>
                <a:ea typeface="仿宋_GB2312" pitchFamily="49" charset="-122"/>
              </a:rPr>
              <a:t>于是</a:t>
            </a:r>
            <a:r>
              <a:rPr lang="en-US" altLang="zh-CN" dirty="0">
                <a:solidFill>
                  <a:srgbClr val="0070C0"/>
                </a:solidFill>
                <a:ea typeface="仿宋_GB2312" pitchFamily="49" charset="-122"/>
              </a:rPr>
              <a:t>, </a:t>
            </a:r>
            <a:r>
              <a:rPr lang="zh-CN" altLang="en-US" dirty="0">
                <a:solidFill>
                  <a:srgbClr val="0070C0"/>
                </a:solidFill>
                <a:ea typeface="仿宋_GB2312" pitchFamily="49" charset="-122"/>
              </a:rPr>
              <a:t>原问题的解决可归结为这两个子问题的解决。 换句话说</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原问题被解决当且仅当这两个子问题都被解决。</a:t>
            </a:r>
          </a:p>
        </p:txBody>
      </p:sp>
    </p:spTree>
  </p:cSld>
  <p:clrMapOvr>
    <a:masterClrMapping/>
  </p:clrMapOvr>
  <p:transition>
    <p:checke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20" name="Text Box 4"/>
          <p:cNvSpPr txBox="1">
            <a:spLocks noChangeArrowheads="1"/>
          </p:cNvSpPr>
          <p:nvPr/>
        </p:nvSpPr>
        <p:spPr bwMode="auto">
          <a:xfrm>
            <a:off x="761688" y="839530"/>
            <a:ext cx="7272338" cy="4450449"/>
          </a:xfrm>
          <a:prstGeom prst="rect">
            <a:avLst/>
          </a:prstGeom>
          <a:noFill/>
          <a:ln w="9525">
            <a:noFill/>
            <a:miter lim="800000"/>
            <a:headEnd/>
            <a:tailEnd/>
          </a:ln>
          <a:effectLst/>
        </p:spPr>
        <p:txBody>
          <a:bodyPr>
            <a:spAutoFit/>
          </a:bodyPr>
          <a:lstStyle/>
          <a:p>
            <a:pPr algn="just">
              <a:lnSpc>
                <a:spcPct val="130000"/>
              </a:lnSpc>
              <a:spcBef>
                <a:spcPct val="50000"/>
              </a:spcBef>
            </a:pPr>
            <a:r>
              <a:rPr lang="en-US" altLang="zh-CN" dirty="0">
                <a:latin typeface="宋体" charset="-122"/>
              </a:rPr>
              <a:t> </a:t>
            </a:r>
            <a:r>
              <a:rPr lang="en-US" altLang="zh-CN" dirty="0" smtClean="0">
                <a:latin typeface="宋体" charset="-122"/>
              </a:rPr>
              <a:t>  </a:t>
            </a:r>
            <a:r>
              <a:rPr lang="zh-CN" altLang="en-US" dirty="0">
                <a:solidFill>
                  <a:srgbClr val="0070C0"/>
                </a:solidFill>
                <a:ea typeface="仿宋_GB2312" pitchFamily="49" charset="-122"/>
              </a:rPr>
              <a:t>进一步</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问题</a:t>
            </a:r>
            <a:r>
              <a:rPr lang="en-US" altLang="zh-CN" dirty="0">
                <a:solidFill>
                  <a:srgbClr val="0070C0"/>
                </a:solidFill>
                <a:ea typeface="仿宋_GB2312" pitchFamily="49" charset="-122"/>
              </a:rPr>
              <a:t>Q</a:t>
            </a:r>
            <a:r>
              <a:rPr lang="en-US" altLang="zh-CN" baseline="-25000" dirty="0">
                <a:solidFill>
                  <a:srgbClr val="0070C0"/>
                </a:solidFill>
                <a:ea typeface="仿宋_GB2312" pitchFamily="49" charset="-122"/>
              </a:rPr>
              <a:t>1</a:t>
            </a:r>
            <a:r>
              <a:rPr lang="zh-CN" altLang="en-US" dirty="0">
                <a:solidFill>
                  <a:srgbClr val="0070C0"/>
                </a:solidFill>
                <a:ea typeface="仿宋_GB2312" pitchFamily="49" charset="-122"/>
              </a:rPr>
              <a:t>还可再被分解</a:t>
            </a:r>
            <a:r>
              <a:rPr lang="zh-CN" altLang="en-US" dirty="0" smtClean="0">
                <a:solidFill>
                  <a:srgbClr val="0070C0"/>
                </a:solidFill>
                <a:ea typeface="仿宋_GB2312" pitchFamily="49" charset="-122"/>
              </a:rPr>
              <a:t>为  </a:t>
            </a:r>
            <a:endParaRPr lang="zh-CN" altLang="en-US" dirty="0">
              <a:solidFill>
                <a:srgbClr val="0070C0"/>
              </a:solidFill>
              <a:ea typeface="仿宋_GB2312" pitchFamily="49" charset="-122"/>
            </a:endParaRPr>
          </a:p>
          <a:p>
            <a:pPr algn="just">
              <a:spcBef>
                <a:spcPct val="50000"/>
              </a:spcBef>
            </a:pPr>
            <a:r>
              <a:rPr lang="zh-CN" altLang="en-US" dirty="0">
                <a:solidFill>
                  <a:srgbClr val="0070C0"/>
                </a:solidFill>
                <a:ea typeface="仿宋_GB2312" pitchFamily="49" charset="-122"/>
              </a:rPr>
              <a:t>       </a:t>
            </a:r>
            <a:r>
              <a:rPr lang="en-US" altLang="zh-CN" dirty="0">
                <a:solidFill>
                  <a:srgbClr val="0070C0"/>
                </a:solidFill>
                <a:ea typeface="仿宋_GB2312" pitchFamily="49" charset="-122"/>
              </a:rPr>
              <a:t>Q</a:t>
            </a:r>
            <a:r>
              <a:rPr lang="en-US" altLang="zh-CN" baseline="-25000" dirty="0">
                <a:solidFill>
                  <a:srgbClr val="0070C0"/>
                </a:solidFill>
                <a:ea typeface="仿宋_GB2312" pitchFamily="49" charset="-122"/>
              </a:rPr>
              <a:t>11</a:t>
            </a:r>
            <a:r>
              <a:rPr lang="zh-CN" altLang="en-US" dirty="0">
                <a:solidFill>
                  <a:srgbClr val="0070C0"/>
                </a:solidFill>
                <a:ea typeface="仿宋_GB2312" pitchFamily="49" charset="-122"/>
              </a:rPr>
              <a:t>：证明</a:t>
            </a:r>
            <a:r>
              <a:rPr lang="en-US" altLang="zh-CN" i="1" dirty="0">
                <a:solidFill>
                  <a:srgbClr val="0070C0"/>
                </a:solidFill>
                <a:ea typeface="仿宋_GB2312" pitchFamily="49" charset="-122"/>
              </a:rPr>
              <a:t>AB</a:t>
            </a:r>
            <a:r>
              <a:rPr lang="zh-CN" altLang="en-US" dirty="0">
                <a:solidFill>
                  <a:srgbClr val="0070C0"/>
                </a:solidFill>
                <a:ea typeface="仿宋_GB2312" pitchFamily="49" charset="-122"/>
              </a:rPr>
              <a:t>＝</a:t>
            </a:r>
            <a:r>
              <a:rPr lang="en-US" altLang="zh-CN" i="1" dirty="0">
                <a:solidFill>
                  <a:srgbClr val="0070C0"/>
                </a:solidFill>
                <a:ea typeface="仿宋_GB2312" pitchFamily="49" charset="-122"/>
              </a:rPr>
              <a:t>A</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B</a:t>
            </a:r>
            <a:r>
              <a:rPr lang="en-US" altLang="zh-CN" dirty="0" smtClean="0">
                <a:solidFill>
                  <a:srgbClr val="0070C0"/>
                </a:solidFill>
                <a:ea typeface="仿宋_GB2312" pitchFamily="49" charset="-122"/>
              </a:rPr>
              <a:t>′  </a:t>
            </a:r>
            <a:endParaRPr lang="en-US" altLang="zh-CN" dirty="0">
              <a:solidFill>
                <a:srgbClr val="0070C0"/>
              </a:solidFill>
              <a:ea typeface="仿宋_GB2312" pitchFamily="49" charset="-122"/>
            </a:endParaRPr>
          </a:p>
          <a:p>
            <a:pPr algn="just">
              <a:spcBef>
                <a:spcPct val="50000"/>
              </a:spcBef>
            </a:pPr>
            <a:r>
              <a:rPr lang="en-US" altLang="zh-CN" dirty="0">
                <a:solidFill>
                  <a:srgbClr val="0070C0"/>
                </a:solidFill>
                <a:ea typeface="仿宋_GB2312" pitchFamily="49" charset="-122"/>
              </a:rPr>
              <a:t>       Q</a:t>
            </a:r>
            <a:r>
              <a:rPr lang="en-US" altLang="zh-CN" baseline="-25000" dirty="0">
                <a:solidFill>
                  <a:srgbClr val="0070C0"/>
                </a:solidFill>
                <a:ea typeface="仿宋_GB2312" pitchFamily="49" charset="-122"/>
              </a:rPr>
              <a:t>12</a:t>
            </a:r>
            <a:r>
              <a:rPr lang="zh-CN" altLang="en-US" dirty="0">
                <a:solidFill>
                  <a:srgbClr val="0070C0"/>
                </a:solidFill>
                <a:ea typeface="仿宋_GB2312" pitchFamily="49" charset="-122"/>
              </a:rPr>
              <a:t>：证明</a:t>
            </a:r>
            <a:r>
              <a:rPr lang="en-US" altLang="zh-CN" i="1" dirty="0">
                <a:solidFill>
                  <a:srgbClr val="0070C0"/>
                </a:solidFill>
                <a:ea typeface="仿宋_GB2312" pitchFamily="49" charset="-122"/>
              </a:rPr>
              <a:t>AD</a:t>
            </a:r>
            <a:r>
              <a:rPr lang="zh-CN" altLang="en-US" dirty="0">
                <a:solidFill>
                  <a:srgbClr val="0070C0"/>
                </a:solidFill>
                <a:ea typeface="仿宋_GB2312" pitchFamily="49" charset="-122"/>
              </a:rPr>
              <a:t>＝</a:t>
            </a:r>
            <a:r>
              <a:rPr lang="en-US" altLang="zh-CN" i="1" dirty="0">
                <a:solidFill>
                  <a:srgbClr val="0070C0"/>
                </a:solidFill>
                <a:ea typeface="仿宋_GB2312" pitchFamily="49" charset="-122"/>
              </a:rPr>
              <a:t>A</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D</a:t>
            </a:r>
            <a:r>
              <a:rPr lang="en-US" altLang="zh-CN" dirty="0" smtClean="0">
                <a:solidFill>
                  <a:srgbClr val="0070C0"/>
                </a:solidFill>
                <a:ea typeface="仿宋_GB2312" pitchFamily="49" charset="-122"/>
              </a:rPr>
              <a:t>′ </a:t>
            </a:r>
            <a:endParaRPr lang="en-US" altLang="zh-CN" dirty="0">
              <a:solidFill>
                <a:srgbClr val="0070C0"/>
              </a:solidFill>
              <a:ea typeface="仿宋_GB2312" pitchFamily="49" charset="-122"/>
            </a:endParaRPr>
          </a:p>
          <a:p>
            <a:pPr algn="just">
              <a:spcBef>
                <a:spcPct val="50000"/>
              </a:spcBef>
            </a:pPr>
            <a:r>
              <a:rPr lang="en-US" altLang="zh-CN" dirty="0">
                <a:solidFill>
                  <a:srgbClr val="0070C0"/>
                </a:solidFill>
                <a:ea typeface="仿宋_GB2312" pitchFamily="49" charset="-122"/>
              </a:rPr>
              <a:t>       Q</a:t>
            </a:r>
            <a:r>
              <a:rPr lang="en-US" altLang="zh-CN" baseline="-25000" dirty="0">
                <a:solidFill>
                  <a:srgbClr val="0070C0"/>
                </a:solidFill>
                <a:ea typeface="仿宋_GB2312" pitchFamily="49" charset="-122"/>
              </a:rPr>
              <a:t>13</a:t>
            </a:r>
            <a:r>
              <a:rPr lang="zh-CN" altLang="en-US" dirty="0">
                <a:solidFill>
                  <a:srgbClr val="0070C0"/>
                </a:solidFill>
                <a:ea typeface="仿宋_GB2312" pitchFamily="49" charset="-122"/>
              </a:rPr>
              <a:t>：证明∠</a:t>
            </a:r>
            <a:r>
              <a:rPr lang="en-US" altLang="zh-CN" i="1" dirty="0">
                <a:solidFill>
                  <a:srgbClr val="0070C0"/>
                </a:solidFill>
                <a:ea typeface="仿宋_GB2312" pitchFamily="49" charset="-122"/>
              </a:rPr>
              <a:t>A</a:t>
            </a:r>
            <a:r>
              <a:rPr lang="zh-CN" altLang="en-US" dirty="0">
                <a:solidFill>
                  <a:srgbClr val="0070C0"/>
                </a:solidFill>
                <a:ea typeface="仿宋_GB2312" pitchFamily="49" charset="-122"/>
              </a:rPr>
              <a:t>＝∠</a:t>
            </a:r>
            <a:r>
              <a:rPr lang="en-US" altLang="zh-CN" i="1" dirty="0">
                <a:solidFill>
                  <a:srgbClr val="0070C0"/>
                </a:solidFill>
                <a:ea typeface="仿宋_GB2312" pitchFamily="49" charset="-122"/>
              </a:rPr>
              <a:t>A</a:t>
            </a:r>
            <a:r>
              <a:rPr lang="en-US" altLang="zh-CN" dirty="0" smtClean="0">
                <a:solidFill>
                  <a:srgbClr val="0070C0"/>
                </a:solidFill>
                <a:ea typeface="仿宋_GB2312" pitchFamily="49" charset="-122"/>
              </a:rPr>
              <a:t>′</a:t>
            </a:r>
            <a:endParaRPr lang="en-US" altLang="zh-CN" dirty="0">
              <a:solidFill>
                <a:srgbClr val="0070C0"/>
              </a:solidFill>
              <a:ea typeface="仿宋_GB2312" pitchFamily="49" charset="-122"/>
            </a:endParaRPr>
          </a:p>
          <a:p>
            <a:pPr algn="just">
              <a:spcBef>
                <a:spcPct val="50000"/>
              </a:spcBef>
            </a:pPr>
            <a:r>
              <a:rPr lang="zh-CN" altLang="en-US" dirty="0" smtClean="0">
                <a:solidFill>
                  <a:srgbClr val="0070C0"/>
                </a:solidFill>
                <a:ea typeface="仿宋_GB2312" pitchFamily="49" charset="-122"/>
              </a:rPr>
              <a:t>或 </a:t>
            </a:r>
            <a:endParaRPr lang="zh-CN" altLang="en-US" dirty="0">
              <a:solidFill>
                <a:srgbClr val="0070C0"/>
              </a:solidFill>
              <a:ea typeface="仿宋_GB2312" pitchFamily="49" charset="-122"/>
            </a:endParaRPr>
          </a:p>
          <a:p>
            <a:pPr algn="just">
              <a:spcBef>
                <a:spcPct val="50000"/>
              </a:spcBef>
            </a:pPr>
            <a:r>
              <a:rPr lang="zh-CN" altLang="en-US" dirty="0">
                <a:solidFill>
                  <a:srgbClr val="0070C0"/>
                </a:solidFill>
                <a:ea typeface="仿宋_GB2312" pitchFamily="49" charset="-122"/>
              </a:rPr>
              <a:t>       </a:t>
            </a:r>
            <a:r>
              <a:rPr lang="en-US" altLang="zh-CN" dirty="0">
                <a:solidFill>
                  <a:srgbClr val="0070C0"/>
                </a:solidFill>
                <a:ea typeface="仿宋_GB2312" pitchFamily="49" charset="-122"/>
              </a:rPr>
              <a:t>Q</a:t>
            </a:r>
            <a:r>
              <a:rPr lang="en-US" altLang="zh-CN" baseline="-25000" dirty="0">
                <a:solidFill>
                  <a:srgbClr val="0070C0"/>
                </a:solidFill>
                <a:ea typeface="仿宋_GB2312" pitchFamily="49" charset="-122"/>
              </a:rPr>
              <a:t>11</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 证明</a:t>
            </a:r>
            <a:r>
              <a:rPr lang="en-US" altLang="zh-CN" i="1" dirty="0">
                <a:solidFill>
                  <a:srgbClr val="0070C0"/>
                </a:solidFill>
                <a:ea typeface="仿宋_GB2312" pitchFamily="49" charset="-122"/>
              </a:rPr>
              <a:t>AB</a:t>
            </a:r>
            <a:r>
              <a:rPr lang="zh-CN" altLang="en-US" dirty="0">
                <a:solidFill>
                  <a:srgbClr val="0070C0"/>
                </a:solidFill>
                <a:ea typeface="仿宋_GB2312" pitchFamily="49" charset="-122"/>
              </a:rPr>
              <a:t>＝</a:t>
            </a:r>
            <a:r>
              <a:rPr lang="en-US" altLang="zh-CN" i="1" dirty="0">
                <a:solidFill>
                  <a:srgbClr val="0070C0"/>
                </a:solidFill>
                <a:ea typeface="仿宋_GB2312" pitchFamily="49" charset="-122"/>
              </a:rPr>
              <a:t>A</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B</a:t>
            </a:r>
            <a:r>
              <a:rPr lang="en-US" altLang="zh-CN" dirty="0" smtClean="0">
                <a:solidFill>
                  <a:srgbClr val="0070C0"/>
                </a:solidFill>
                <a:ea typeface="仿宋_GB2312" pitchFamily="49" charset="-122"/>
              </a:rPr>
              <a:t>′  </a:t>
            </a:r>
            <a:endParaRPr lang="en-US" altLang="zh-CN" dirty="0">
              <a:solidFill>
                <a:srgbClr val="0070C0"/>
              </a:solidFill>
              <a:ea typeface="仿宋_GB2312" pitchFamily="49" charset="-122"/>
            </a:endParaRPr>
          </a:p>
          <a:p>
            <a:pPr algn="just">
              <a:spcBef>
                <a:spcPct val="50000"/>
              </a:spcBef>
            </a:pPr>
            <a:r>
              <a:rPr lang="en-US" altLang="zh-CN" dirty="0">
                <a:solidFill>
                  <a:srgbClr val="0070C0"/>
                </a:solidFill>
                <a:ea typeface="仿宋_GB2312" pitchFamily="49" charset="-122"/>
              </a:rPr>
              <a:t>       Q</a:t>
            </a:r>
            <a:r>
              <a:rPr lang="en-US" altLang="zh-CN" baseline="-25000" dirty="0">
                <a:solidFill>
                  <a:srgbClr val="0070C0"/>
                </a:solidFill>
                <a:ea typeface="仿宋_GB2312" pitchFamily="49" charset="-122"/>
              </a:rPr>
              <a:t>12</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 证明</a:t>
            </a:r>
            <a:r>
              <a:rPr lang="en-US" altLang="zh-CN" i="1" dirty="0">
                <a:solidFill>
                  <a:srgbClr val="0070C0"/>
                </a:solidFill>
                <a:ea typeface="仿宋_GB2312" pitchFamily="49" charset="-122"/>
              </a:rPr>
              <a:t>AD</a:t>
            </a:r>
            <a:r>
              <a:rPr lang="zh-CN" altLang="en-US" dirty="0">
                <a:solidFill>
                  <a:srgbClr val="0070C0"/>
                </a:solidFill>
                <a:ea typeface="仿宋_GB2312" pitchFamily="49" charset="-122"/>
              </a:rPr>
              <a:t>＝</a:t>
            </a:r>
            <a:r>
              <a:rPr lang="en-US" altLang="zh-CN" i="1" dirty="0">
                <a:solidFill>
                  <a:srgbClr val="0070C0"/>
                </a:solidFill>
                <a:ea typeface="仿宋_GB2312" pitchFamily="49" charset="-122"/>
              </a:rPr>
              <a:t>A</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D</a:t>
            </a:r>
            <a:r>
              <a:rPr lang="en-US" altLang="zh-CN" dirty="0" smtClean="0">
                <a:solidFill>
                  <a:srgbClr val="0070C0"/>
                </a:solidFill>
                <a:ea typeface="仿宋_GB2312" pitchFamily="49" charset="-122"/>
              </a:rPr>
              <a:t>′  </a:t>
            </a:r>
            <a:endParaRPr lang="en-US" altLang="zh-CN" dirty="0">
              <a:solidFill>
                <a:srgbClr val="0070C0"/>
              </a:solidFill>
              <a:ea typeface="仿宋_GB2312" pitchFamily="49" charset="-122"/>
            </a:endParaRPr>
          </a:p>
          <a:p>
            <a:pPr>
              <a:spcBef>
                <a:spcPct val="50000"/>
              </a:spcBef>
            </a:pPr>
            <a:r>
              <a:rPr lang="zh-CN" altLang="en-US" dirty="0">
                <a:solidFill>
                  <a:srgbClr val="0070C0"/>
                </a:solidFill>
                <a:ea typeface="仿宋_GB2312" pitchFamily="49" charset="-122"/>
              </a:rPr>
              <a:t>　</a:t>
            </a:r>
            <a:r>
              <a:rPr lang="zh-CN" altLang="en-US" dirty="0" smtClean="0">
                <a:solidFill>
                  <a:srgbClr val="0070C0"/>
                </a:solidFill>
                <a:ea typeface="仿宋_GB2312" pitchFamily="49" charset="-122"/>
              </a:rPr>
              <a:t>   </a:t>
            </a:r>
            <a:r>
              <a:rPr lang="en-US" altLang="zh-CN" dirty="0">
                <a:solidFill>
                  <a:srgbClr val="0070C0"/>
                </a:solidFill>
                <a:ea typeface="仿宋_GB2312" pitchFamily="49" charset="-122"/>
              </a:rPr>
              <a:t>Q</a:t>
            </a:r>
            <a:r>
              <a:rPr lang="en-US" altLang="zh-CN" baseline="-25000" dirty="0">
                <a:solidFill>
                  <a:srgbClr val="0070C0"/>
                </a:solidFill>
                <a:ea typeface="仿宋_GB2312" pitchFamily="49" charset="-122"/>
              </a:rPr>
              <a:t>13</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 证明</a:t>
            </a:r>
            <a:r>
              <a:rPr lang="zh-CN" altLang="en-US" i="1" dirty="0">
                <a:solidFill>
                  <a:srgbClr val="0070C0"/>
                </a:solidFill>
                <a:ea typeface="仿宋_GB2312" pitchFamily="49" charset="-122"/>
              </a:rPr>
              <a:t> </a:t>
            </a:r>
            <a:r>
              <a:rPr lang="en-US" altLang="zh-CN" i="1" dirty="0">
                <a:solidFill>
                  <a:srgbClr val="0070C0"/>
                </a:solidFill>
                <a:ea typeface="仿宋_GB2312" pitchFamily="49" charset="-122"/>
              </a:rPr>
              <a:t>BD</a:t>
            </a:r>
            <a:r>
              <a:rPr lang="zh-CN" altLang="en-US" dirty="0">
                <a:solidFill>
                  <a:srgbClr val="0070C0"/>
                </a:solidFill>
                <a:ea typeface="仿宋_GB2312" pitchFamily="49" charset="-122"/>
              </a:rPr>
              <a:t>＝</a:t>
            </a:r>
            <a:r>
              <a:rPr lang="en-US" altLang="zh-CN" i="1" dirty="0">
                <a:solidFill>
                  <a:srgbClr val="0070C0"/>
                </a:solidFill>
                <a:ea typeface="仿宋_GB2312" pitchFamily="49" charset="-122"/>
              </a:rPr>
              <a:t>B</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D</a:t>
            </a:r>
            <a:r>
              <a:rPr lang="en-US" altLang="zh-CN" dirty="0">
                <a:solidFill>
                  <a:srgbClr val="0070C0"/>
                </a:solidFill>
                <a:ea typeface="仿宋_GB2312" pitchFamily="49" charset="-122"/>
              </a:rPr>
              <a:t>′</a:t>
            </a:r>
            <a:r>
              <a:rPr lang="en-US" altLang="zh-CN" dirty="0">
                <a:solidFill>
                  <a:srgbClr val="0070C0"/>
                </a:solidFill>
              </a:rPr>
              <a:t> </a:t>
            </a:r>
          </a:p>
        </p:txBody>
      </p:sp>
    </p:spTree>
  </p:cSld>
  <p:clrMapOvr>
    <a:masterClrMapping/>
  </p:clrMapOvr>
  <p:transition>
    <p:checke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6" name="Text Box 4"/>
          <p:cNvSpPr txBox="1">
            <a:spLocks noChangeArrowheads="1"/>
          </p:cNvSpPr>
          <p:nvPr/>
        </p:nvSpPr>
        <p:spPr bwMode="auto">
          <a:xfrm>
            <a:off x="984250" y="708025"/>
            <a:ext cx="3789820" cy="4524315"/>
          </a:xfrm>
          <a:prstGeom prst="rect">
            <a:avLst/>
          </a:prstGeom>
          <a:noFill/>
          <a:ln w="9525">
            <a:noFill/>
            <a:miter lim="800000"/>
            <a:headEnd/>
            <a:tailEnd/>
          </a:ln>
          <a:effectLst/>
        </p:spPr>
        <p:txBody>
          <a:bodyPr wrap="none">
            <a:spAutoFit/>
          </a:bodyPr>
          <a:lstStyle/>
          <a:p>
            <a:pPr>
              <a:lnSpc>
                <a:spcPct val="150000"/>
              </a:lnSpc>
            </a:pPr>
            <a:r>
              <a:rPr lang="zh-CN" altLang="en-US" dirty="0">
                <a:solidFill>
                  <a:srgbClr val="0070C0"/>
                </a:solidFill>
                <a:cs typeface="Times New Roman" pitchFamily="18" charset="0"/>
              </a:rPr>
              <a:t>问题</a:t>
            </a:r>
            <a:r>
              <a:rPr lang="en-US" altLang="zh-CN" i="1" dirty="0">
                <a:solidFill>
                  <a:srgbClr val="0070C0"/>
                </a:solidFill>
                <a:cs typeface="Times New Roman" pitchFamily="18" charset="0"/>
              </a:rPr>
              <a:t>Q</a:t>
            </a:r>
            <a:r>
              <a:rPr lang="en-US" altLang="zh-CN" baseline="-25000" dirty="0">
                <a:solidFill>
                  <a:srgbClr val="0070C0"/>
                </a:solidFill>
                <a:cs typeface="Times New Roman" pitchFamily="18" charset="0"/>
              </a:rPr>
              <a:t>2</a:t>
            </a:r>
            <a:r>
              <a:rPr lang="zh-CN" altLang="en-US" dirty="0">
                <a:solidFill>
                  <a:srgbClr val="0070C0"/>
                </a:solidFill>
                <a:cs typeface="Times New Roman" pitchFamily="18" charset="0"/>
              </a:rPr>
              <a:t>还可再被分解</a:t>
            </a:r>
            <a:r>
              <a:rPr lang="zh-CN" altLang="en-US" dirty="0" smtClean="0">
                <a:solidFill>
                  <a:srgbClr val="0070C0"/>
                </a:solidFill>
                <a:cs typeface="Times New Roman" pitchFamily="18" charset="0"/>
              </a:rPr>
              <a:t>为  </a:t>
            </a:r>
            <a:endParaRPr lang="zh-CN" altLang="en-US" dirty="0">
              <a:solidFill>
                <a:srgbClr val="0070C0"/>
              </a:solidFill>
              <a:cs typeface="Times New Roman" pitchFamily="18" charset="0"/>
            </a:endParaRPr>
          </a:p>
          <a:p>
            <a:pPr>
              <a:lnSpc>
                <a:spcPct val="150000"/>
              </a:lnSpc>
            </a:pPr>
            <a:r>
              <a:rPr lang="zh-CN" altLang="en-US" dirty="0">
                <a:solidFill>
                  <a:srgbClr val="0070C0"/>
                </a:solidFill>
                <a:cs typeface="Times New Roman" pitchFamily="18" charset="0"/>
              </a:rPr>
              <a:t>        </a:t>
            </a:r>
            <a:r>
              <a:rPr lang="en-US" altLang="zh-CN" i="1" dirty="0">
                <a:solidFill>
                  <a:srgbClr val="0070C0"/>
                </a:solidFill>
                <a:cs typeface="Times New Roman" pitchFamily="18" charset="0"/>
              </a:rPr>
              <a:t>Q</a:t>
            </a:r>
            <a:r>
              <a:rPr lang="en-US" altLang="zh-CN" baseline="-25000" dirty="0">
                <a:solidFill>
                  <a:srgbClr val="0070C0"/>
                </a:solidFill>
                <a:cs typeface="Times New Roman" pitchFamily="18" charset="0"/>
              </a:rPr>
              <a:t>21</a:t>
            </a:r>
            <a:r>
              <a:rPr lang="zh-CN" altLang="en-US" dirty="0">
                <a:solidFill>
                  <a:srgbClr val="0070C0"/>
                </a:solidFill>
                <a:cs typeface="Times New Roman" pitchFamily="18" charset="0"/>
              </a:rPr>
              <a:t>：证明</a:t>
            </a:r>
            <a:r>
              <a:rPr lang="zh-CN" altLang="en-US" i="1" dirty="0">
                <a:solidFill>
                  <a:srgbClr val="0070C0"/>
                </a:solidFill>
                <a:cs typeface="Times New Roman" pitchFamily="18" charset="0"/>
              </a:rPr>
              <a:t> </a:t>
            </a:r>
            <a:r>
              <a:rPr lang="en-US" altLang="zh-CN" i="1" dirty="0">
                <a:solidFill>
                  <a:srgbClr val="0070C0"/>
                </a:solidFill>
                <a:cs typeface="Times New Roman" pitchFamily="18" charset="0"/>
              </a:rPr>
              <a:t>BC</a:t>
            </a:r>
            <a:r>
              <a:rPr lang="zh-CN" altLang="en-US" dirty="0">
                <a:solidFill>
                  <a:srgbClr val="0070C0"/>
                </a:solidFill>
                <a:cs typeface="Times New Roman" pitchFamily="18" charset="0"/>
              </a:rPr>
              <a:t>＝</a:t>
            </a:r>
            <a:r>
              <a:rPr lang="en-US" altLang="zh-CN" i="1" dirty="0">
                <a:solidFill>
                  <a:srgbClr val="0070C0"/>
                </a:solidFill>
                <a:cs typeface="Times New Roman" pitchFamily="18" charset="0"/>
              </a:rPr>
              <a:t>B</a:t>
            </a:r>
            <a:r>
              <a:rPr lang="en-US" altLang="zh-CN" dirty="0">
                <a:solidFill>
                  <a:srgbClr val="0070C0"/>
                </a:solidFill>
                <a:cs typeface="Times New Roman" pitchFamily="18" charset="0"/>
              </a:rPr>
              <a:t>′</a:t>
            </a:r>
            <a:r>
              <a:rPr lang="en-US" altLang="zh-CN" i="1" dirty="0">
                <a:solidFill>
                  <a:srgbClr val="0070C0"/>
                </a:solidFill>
                <a:cs typeface="Times New Roman" pitchFamily="18" charset="0"/>
              </a:rPr>
              <a:t>C</a:t>
            </a:r>
            <a:r>
              <a:rPr lang="en-US" altLang="zh-CN" dirty="0" smtClean="0">
                <a:solidFill>
                  <a:srgbClr val="0070C0"/>
                </a:solidFill>
                <a:cs typeface="Times New Roman" pitchFamily="18" charset="0"/>
              </a:rPr>
              <a:t>′  </a:t>
            </a:r>
            <a:endParaRPr lang="en-US" altLang="zh-CN" dirty="0">
              <a:solidFill>
                <a:srgbClr val="0070C0"/>
              </a:solidFill>
              <a:cs typeface="Times New Roman" pitchFamily="18" charset="0"/>
            </a:endParaRPr>
          </a:p>
          <a:p>
            <a:pPr>
              <a:lnSpc>
                <a:spcPct val="150000"/>
              </a:lnSpc>
            </a:pPr>
            <a:r>
              <a:rPr lang="en-US" altLang="zh-CN" dirty="0">
                <a:solidFill>
                  <a:srgbClr val="0070C0"/>
                </a:solidFill>
                <a:cs typeface="Times New Roman" pitchFamily="18" charset="0"/>
              </a:rPr>
              <a:t>        Q</a:t>
            </a:r>
            <a:r>
              <a:rPr lang="en-US" altLang="zh-CN" baseline="-25000" dirty="0">
                <a:solidFill>
                  <a:srgbClr val="0070C0"/>
                </a:solidFill>
                <a:cs typeface="Times New Roman" pitchFamily="18" charset="0"/>
              </a:rPr>
              <a:t>22</a:t>
            </a:r>
            <a:r>
              <a:rPr lang="zh-CN" altLang="en-US" dirty="0">
                <a:solidFill>
                  <a:srgbClr val="0070C0"/>
                </a:solidFill>
                <a:cs typeface="Times New Roman" pitchFamily="18" charset="0"/>
              </a:rPr>
              <a:t>：证明</a:t>
            </a:r>
            <a:r>
              <a:rPr lang="zh-CN" altLang="en-US" i="1" dirty="0">
                <a:solidFill>
                  <a:srgbClr val="0070C0"/>
                </a:solidFill>
                <a:cs typeface="Times New Roman" pitchFamily="18" charset="0"/>
              </a:rPr>
              <a:t> </a:t>
            </a:r>
            <a:r>
              <a:rPr lang="en-US" altLang="zh-CN" i="1" dirty="0">
                <a:solidFill>
                  <a:srgbClr val="0070C0"/>
                </a:solidFill>
                <a:cs typeface="Times New Roman" pitchFamily="18" charset="0"/>
              </a:rPr>
              <a:t>CD</a:t>
            </a:r>
            <a:r>
              <a:rPr lang="zh-CN" altLang="en-US" dirty="0">
                <a:solidFill>
                  <a:srgbClr val="0070C0"/>
                </a:solidFill>
                <a:cs typeface="Times New Roman" pitchFamily="18" charset="0"/>
              </a:rPr>
              <a:t>＝</a:t>
            </a:r>
            <a:r>
              <a:rPr lang="en-US" altLang="zh-CN" i="1" dirty="0">
                <a:solidFill>
                  <a:srgbClr val="0070C0"/>
                </a:solidFill>
                <a:cs typeface="Times New Roman" pitchFamily="18" charset="0"/>
              </a:rPr>
              <a:t>C</a:t>
            </a:r>
            <a:r>
              <a:rPr lang="en-US" altLang="zh-CN" dirty="0">
                <a:solidFill>
                  <a:srgbClr val="0070C0"/>
                </a:solidFill>
                <a:cs typeface="Times New Roman" pitchFamily="18" charset="0"/>
              </a:rPr>
              <a:t>′</a:t>
            </a:r>
            <a:r>
              <a:rPr lang="en-US" altLang="zh-CN" i="1" dirty="0">
                <a:solidFill>
                  <a:srgbClr val="0070C0"/>
                </a:solidFill>
                <a:cs typeface="Times New Roman" pitchFamily="18" charset="0"/>
              </a:rPr>
              <a:t>D</a:t>
            </a:r>
            <a:r>
              <a:rPr lang="en-US" altLang="zh-CN" dirty="0">
                <a:solidFill>
                  <a:srgbClr val="0070C0"/>
                </a:solidFill>
                <a:cs typeface="Times New Roman" pitchFamily="18" charset="0"/>
              </a:rPr>
              <a:t>′ </a:t>
            </a:r>
            <a:r>
              <a:rPr lang="en-US" altLang="zh-CN" dirty="0" smtClean="0">
                <a:solidFill>
                  <a:srgbClr val="0070C0"/>
                </a:solidFill>
                <a:cs typeface="Times New Roman" pitchFamily="18" charset="0"/>
              </a:rPr>
              <a:t>  </a:t>
            </a:r>
            <a:endParaRPr lang="en-US" altLang="zh-CN" dirty="0">
              <a:solidFill>
                <a:srgbClr val="0070C0"/>
              </a:solidFill>
              <a:cs typeface="Times New Roman" pitchFamily="18" charset="0"/>
            </a:endParaRPr>
          </a:p>
          <a:p>
            <a:pPr>
              <a:lnSpc>
                <a:spcPct val="150000"/>
              </a:lnSpc>
            </a:pPr>
            <a:r>
              <a:rPr lang="en-US" altLang="zh-CN" dirty="0">
                <a:solidFill>
                  <a:srgbClr val="0070C0"/>
                </a:solidFill>
                <a:cs typeface="Times New Roman" pitchFamily="18" charset="0"/>
              </a:rPr>
              <a:t>        Q</a:t>
            </a:r>
            <a:r>
              <a:rPr lang="en-US" altLang="zh-CN" baseline="-25000" dirty="0">
                <a:solidFill>
                  <a:srgbClr val="0070C0"/>
                </a:solidFill>
                <a:cs typeface="Times New Roman" pitchFamily="18" charset="0"/>
              </a:rPr>
              <a:t>23</a:t>
            </a:r>
            <a:r>
              <a:rPr lang="zh-CN" altLang="en-US" dirty="0">
                <a:solidFill>
                  <a:srgbClr val="0070C0"/>
                </a:solidFill>
                <a:cs typeface="Times New Roman" pitchFamily="18" charset="0"/>
              </a:rPr>
              <a:t>：证明 ∠</a:t>
            </a:r>
            <a:r>
              <a:rPr lang="en-US" altLang="zh-CN" i="1" dirty="0">
                <a:solidFill>
                  <a:srgbClr val="0070C0"/>
                </a:solidFill>
                <a:cs typeface="Times New Roman" pitchFamily="18" charset="0"/>
              </a:rPr>
              <a:t>C</a:t>
            </a:r>
            <a:r>
              <a:rPr lang="zh-CN" altLang="en-US" dirty="0">
                <a:solidFill>
                  <a:srgbClr val="0070C0"/>
                </a:solidFill>
                <a:cs typeface="Times New Roman" pitchFamily="18" charset="0"/>
              </a:rPr>
              <a:t>＝∠</a:t>
            </a:r>
            <a:r>
              <a:rPr lang="en-US" altLang="zh-CN" i="1" dirty="0">
                <a:solidFill>
                  <a:srgbClr val="0070C0"/>
                </a:solidFill>
                <a:cs typeface="Times New Roman" pitchFamily="18" charset="0"/>
              </a:rPr>
              <a:t>C</a:t>
            </a:r>
            <a:r>
              <a:rPr lang="en-US" altLang="zh-CN" dirty="0" smtClean="0">
                <a:solidFill>
                  <a:srgbClr val="0070C0"/>
                </a:solidFill>
                <a:cs typeface="Times New Roman" pitchFamily="18" charset="0"/>
              </a:rPr>
              <a:t>′</a:t>
            </a:r>
            <a:endParaRPr lang="en-US" altLang="zh-CN" dirty="0">
              <a:solidFill>
                <a:srgbClr val="0070C0"/>
              </a:solidFill>
              <a:cs typeface="Times New Roman" pitchFamily="18" charset="0"/>
            </a:endParaRPr>
          </a:p>
          <a:p>
            <a:pPr>
              <a:lnSpc>
                <a:spcPct val="150000"/>
              </a:lnSpc>
            </a:pPr>
            <a:r>
              <a:rPr lang="zh-CN" altLang="en-US" dirty="0" smtClean="0">
                <a:solidFill>
                  <a:srgbClr val="0070C0"/>
                </a:solidFill>
                <a:cs typeface="Times New Roman" pitchFamily="18" charset="0"/>
              </a:rPr>
              <a:t>或 </a:t>
            </a:r>
            <a:endParaRPr lang="zh-CN" altLang="en-US" dirty="0">
              <a:solidFill>
                <a:srgbClr val="0070C0"/>
              </a:solidFill>
              <a:cs typeface="Times New Roman" pitchFamily="18" charset="0"/>
            </a:endParaRPr>
          </a:p>
          <a:p>
            <a:pPr>
              <a:lnSpc>
                <a:spcPct val="150000"/>
              </a:lnSpc>
            </a:pPr>
            <a:r>
              <a:rPr lang="zh-CN" altLang="en-US" dirty="0">
                <a:solidFill>
                  <a:srgbClr val="0070C0"/>
                </a:solidFill>
                <a:cs typeface="Times New Roman" pitchFamily="18" charset="0"/>
              </a:rPr>
              <a:t>        </a:t>
            </a:r>
            <a:r>
              <a:rPr lang="en-US" altLang="zh-CN" i="1" dirty="0">
                <a:solidFill>
                  <a:srgbClr val="0070C0"/>
                </a:solidFill>
                <a:cs typeface="Times New Roman" pitchFamily="18" charset="0"/>
              </a:rPr>
              <a:t>Q</a:t>
            </a:r>
            <a:r>
              <a:rPr lang="en-US" altLang="zh-CN" baseline="-25000" dirty="0">
                <a:solidFill>
                  <a:srgbClr val="0070C0"/>
                </a:solidFill>
                <a:cs typeface="Times New Roman" pitchFamily="18" charset="0"/>
              </a:rPr>
              <a:t>21</a:t>
            </a:r>
            <a:r>
              <a:rPr lang="en-US" altLang="zh-CN" dirty="0">
                <a:solidFill>
                  <a:srgbClr val="0070C0"/>
                </a:solidFill>
                <a:cs typeface="Times New Roman" pitchFamily="18" charset="0"/>
              </a:rPr>
              <a:t>′</a:t>
            </a:r>
            <a:r>
              <a:rPr lang="zh-CN" altLang="en-US" dirty="0">
                <a:solidFill>
                  <a:srgbClr val="0070C0"/>
                </a:solidFill>
                <a:cs typeface="Times New Roman" pitchFamily="18" charset="0"/>
              </a:rPr>
              <a:t>：证明 </a:t>
            </a:r>
            <a:r>
              <a:rPr lang="en-US" altLang="zh-CN" i="1" dirty="0">
                <a:solidFill>
                  <a:srgbClr val="0070C0"/>
                </a:solidFill>
                <a:cs typeface="Times New Roman" pitchFamily="18" charset="0"/>
              </a:rPr>
              <a:t>BC</a:t>
            </a:r>
            <a:r>
              <a:rPr lang="zh-CN" altLang="en-US" dirty="0">
                <a:solidFill>
                  <a:srgbClr val="0070C0"/>
                </a:solidFill>
                <a:cs typeface="Times New Roman" pitchFamily="18" charset="0"/>
              </a:rPr>
              <a:t>＝</a:t>
            </a:r>
            <a:r>
              <a:rPr lang="en-US" altLang="zh-CN" i="1" dirty="0">
                <a:solidFill>
                  <a:srgbClr val="0070C0"/>
                </a:solidFill>
                <a:cs typeface="Times New Roman" pitchFamily="18" charset="0"/>
              </a:rPr>
              <a:t>B</a:t>
            </a:r>
            <a:r>
              <a:rPr lang="en-US" altLang="zh-CN" dirty="0">
                <a:solidFill>
                  <a:srgbClr val="0070C0"/>
                </a:solidFill>
                <a:cs typeface="Times New Roman" pitchFamily="18" charset="0"/>
              </a:rPr>
              <a:t>′</a:t>
            </a:r>
            <a:r>
              <a:rPr lang="en-US" altLang="zh-CN" i="1" dirty="0">
                <a:solidFill>
                  <a:srgbClr val="0070C0"/>
                </a:solidFill>
                <a:cs typeface="Times New Roman" pitchFamily="18" charset="0"/>
              </a:rPr>
              <a:t>C</a:t>
            </a:r>
            <a:r>
              <a:rPr lang="en-US" altLang="zh-CN" dirty="0" smtClean="0">
                <a:solidFill>
                  <a:srgbClr val="0070C0"/>
                </a:solidFill>
                <a:cs typeface="Times New Roman" pitchFamily="18" charset="0"/>
              </a:rPr>
              <a:t>′  </a:t>
            </a:r>
            <a:endParaRPr lang="en-US" altLang="zh-CN" dirty="0">
              <a:solidFill>
                <a:srgbClr val="0070C0"/>
              </a:solidFill>
              <a:cs typeface="Times New Roman" pitchFamily="18" charset="0"/>
            </a:endParaRPr>
          </a:p>
          <a:p>
            <a:pPr>
              <a:lnSpc>
                <a:spcPct val="150000"/>
              </a:lnSpc>
            </a:pPr>
            <a:r>
              <a:rPr lang="en-US" altLang="zh-CN" dirty="0">
                <a:solidFill>
                  <a:srgbClr val="0070C0"/>
                </a:solidFill>
                <a:cs typeface="Times New Roman" pitchFamily="18" charset="0"/>
              </a:rPr>
              <a:t>        </a:t>
            </a:r>
            <a:r>
              <a:rPr lang="en-US" altLang="zh-CN" i="1" dirty="0">
                <a:solidFill>
                  <a:srgbClr val="0070C0"/>
                </a:solidFill>
                <a:cs typeface="Times New Roman" pitchFamily="18" charset="0"/>
              </a:rPr>
              <a:t>Q</a:t>
            </a:r>
            <a:r>
              <a:rPr lang="en-US" altLang="zh-CN" baseline="-25000" dirty="0">
                <a:solidFill>
                  <a:srgbClr val="0070C0"/>
                </a:solidFill>
                <a:cs typeface="Times New Roman" pitchFamily="18" charset="0"/>
              </a:rPr>
              <a:t>22</a:t>
            </a:r>
            <a:r>
              <a:rPr lang="en-US" altLang="zh-CN" dirty="0">
                <a:solidFill>
                  <a:srgbClr val="0070C0"/>
                </a:solidFill>
                <a:cs typeface="Times New Roman" pitchFamily="18" charset="0"/>
              </a:rPr>
              <a:t>′</a:t>
            </a:r>
            <a:r>
              <a:rPr lang="zh-CN" altLang="en-US" dirty="0">
                <a:solidFill>
                  <a:srgbClr val="0070C0"/>
                </a:solidFill>
                <a:cs typeface="Times New Roman" pitchFamily="18" charset="0"/>
              </a:rPr>
              <a:t>：证明 </a:t>
            </a:r>
            <a:r>
              <a:rPr lang="en-US" altLang="zh-CN" i="1" dirty="0">
                <a:solidFill>
                  <a:srgbClr val="0070C0"/>
                </a:solidFill>
                <a:cs typeface="Times New Roman" pitchFamily="18" charset="0"/>
              </a:rPr>
              <a:t>CD</a:t>
            </a:r>
            <a:r>
              <a:rPr lang="zh-CN" altLang="en-US" dirty="0">
                <a:solidFill>
                  <a:srgbClr val="0070C0"/>
                </a:solidFill>
                <a:cs typeface="Times New Roman" pitchFamily="18" charset="0"/>
              </a:rPr>
              <a:t>＝</a:t>
            </a:r>
            <a:r>
              <a:rPr lang="en-US" altLang="zh-CN" i="1" dirty="0">
                <a:solidFill>
                  <a:srgbClr val="0070C0"/>
                </a:solidFill>
                <a:cs typeface="Times New Roman" pitchFamily="18" charset="0"/>
              </a:rPr>
              <a:t>C</a:t>
            </a:r>
            <a:r>
              <a:rPr lang="en-US" altLang="zh-CN" dirty="0">
                <a:solidFill>
                  <a:srgbClr val="0070C0"/>
                </a:solidFill>
                <a:cs typeface="Times New Roman" pitchFamily="18" charset="0"/>
              </a:rPr>
              <a:t>′</a:t>
            </a:r>
            <a:r>
              <a:rPr lang="en-US" altLang="zh-CN" i="1" dirty="0">
                <a:solidFill>
                  <a:srgbClr val="0070C0"/>
                </a:solidFill>
                <a:cs typeface="Times New Roman" pitchFamily="18" charset="0"/>
              </a:rPr>
              <a:t>D</a:t>
            </a:r>
            <a:r>
              <a:rPr lang="en-US" altLang="zh-CN" dirty="0" smtClean="0">
                <a:solidFill>
                  <a:srgbClr val="0070C0"/>
                </a:solidFill>
                <a:cs typeface="Times New Roman" pitchFamily="18" charset="0"/>
              </a:rPr>
              <a:t>′  </a:t>
            </a:r>
            <a:endParaRPr lang="en-US" altLang="zh-CN" dirty="0">
              <a:solidFill>
                <a:srgbClr val="0070C0"/>
              </a:solidFill>
              <a:cs typeface="Times New Roman" pitchFamily="18" charset="0"/>
            </a:endParaRPr>
          </a:p>
          <a:p>
            <a:pPr>
              <a:lnSpc>
                <a:spcPct val="150000"/>
              </a:lnSpc>
            </a:pPr>
            <a:r>
              <a:rPr lang="en-US" altLang="zh-CN" dirty="0">
                <a:solidFill>
                  <a:srgbClr val="0070C0"/>
                </a:solidFill>
                <a:cs typeface="Times New Roman" pitchFamily="18" charset="0"/>
              </a:rPr>
              <a:t>      </a:t>
            </a:r>
            <a:r>
              <a:rPr lang="en-US" altLang="zh-CN" dirty="0" smtClean="0">
                <a:solidFill>
                  <a:srgbClr val="0070C0"/>
                </a:solidFill>
                <a:cs typeface="Times New Roman" pitchFamily="18" charset="0"/>
              </a:rPr>
              <a:t>  </a:t>
            </a:r>
            <a:r>
              <a:rPr lang="en-US" altLang="zh-CN" i="1" dirty="0" smtClean="0">
                <a:solidFill>
                  <a:srgbClr val="0070C0"/>
                </a:solidFill>
                <a:cs typeface="Times New Roman" pitchFamily="18" charset="0"/>
              </a:rPr>
              <a:t>Q</a:t>
            </a:r>
            <a:r>
              <a:rPr lang="en-US" altLang="zh-CN" baseline="-25000" dirty="0" smtClean="0">
                <a:solidFill>
                  <a:srgbClr val="0070C0"/>
                </a:solidFill>
                <a:cs typeface="Times New Roman" pitchFamily="18" charset="0"/>
              </a:rPr>
              <a:t>23</a:t>
            </a:r>
            <a:r>
              <a:rPr lang="en-US" altLang="zh-CN" dirty="0">
                <a:solidFill>
                  <a:srgbClr val="0070C0"/>
                </a:solidFill>
                <a:cs typeface="Times New Roman" pitchFamily="18" charset="0"/>
              </a:rPr>
              <a:t>′</a:t>
            </a:r>
            <a:r>
              <a:rPr lang="zh-CN" altLang="en-US" dirty="0">
                <a:solidFill>
                  <a:srgbClr val="0070C0"/>
                </a:solidFill>
                <a:cs typeface="Times New Roman" pitchFamily="18" charset="0"/>
              </a:rPr>
              <a:t>：证明 </a:t>
            </a:r>
            <a:r>
              <a:rPr lang="en-US" altLang="zh-CN" i="1" dirty="0">
                <a:solidFill>
                  <a:srgbClr val="0070C0"/>
                </a:solidFill>
                <a:cs typeface="Times New Roman" pitchFamily="18" charset="0"/>
              </a:rPr>
              <a:t>BD</a:t>
            </a:r>
            <a:r>
              <a:rPr lang="zh-CN" altLang="en-US" dirty="0">
                <a:solidFill>
                  <a:srgbClr val="0070C0"/>
                </a:solidFill>
                <a:cs typeface="Times New Roman" pitchFamily="18" charset="0"/>
              </a:rPr>
              <a:t>＝</a:t>
            </a:r>
            <a:r>
              <a:rPr lang="en-US" altLang="zh-CN" i="1" dirty="0">
                <a:solidFill>
                  <a:srgbClr val="0070C0"/>
                </a:solidFill>
                <a:cs typeface="Times New Roman" pitchFamily="18" charset="0"/>
              </a:rPr>
              <a:t>B</a:t>
            </a:r>
            <a:r>
              <a:rPr lang="en-US" altLang="zh-CN" dirty="0">
                <a:solidFill>
                  <a:srgbClr val="0070C0"/>
                </a:solidFill>
                <a:cs typeface="Times New Roman" pitchFamily="18" charset="0"/>
              </a:rPr>
              <a:t>′</a:t>
            </a:r>
            <a:r>
              <a:rPr lang="en-US" altLang="zh-CN" i="1" dirty="0">
                <a:solidFill>
                  <a:srgbClr val="0070C0"/>
                </a:solidFill>
                <a:cs typeface="Times New Roman" pitchFamily="18" charset="0"/>
              </a:rPr>
              <a:t>D</a:t>
            </a:r>
            <a:r>
              <a:rPr lang="en-US" altLang="zh-CN" dirty="0">
                <a:solidFill>
                  <a:srgbClr val="0070C0"/>
                </a:solidFill>
                <a:cs typeface="Times New Roman" pitchFamily="18" charset="0"/>
              </a:rPr>
              <a:t>′</a:t>
            </a:r>
            <a:r>
              <a:rPr lang="en-US" altLang="zh-CN" dirty="0">
                <a:cs typeface="Times New Roman" pitchFamily="18" charset="0"/>
              </a:rPr>
              <a:t> </a:t>
            </a:r>
          </a:p>
        </p:txBody>
      </p:sp>
    </p:spTree>
  </p:cSld>
  <p:clrMapOvr>
    <a:masterClrMapping/>
  </p:clrMapOvr>
  <p:transition>
    <p:checke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8" name="Text Box 4"/>
          <p:cNvSpPr txBox="1">
            <a:spLocks noChangeArrowheads="1"/>
          </p:cNvSpPr>
          <p:nvPr/>
        </p:nvSpPr>
        <p:spPr bwMode="auto">
          <a:xfrm>
            <a:off x="3071802" y="4786322"/>
            <a:ext cx="3714750" cy="457200"/>
          </a:xfrm>
          <a:prstGeom prst="rect">
            <a:avLst/>
          </a:prstGeom>
          <a:noFill/>
          <a:ln w="9525">
            <a:noFill/>
            <a:miter lim="800000"/>
            <a:headEnd/>
            <a:tailEnd/>
          </a:ln>
          <a:effectLst/>
        </p:spPr>
        <p:txBody>
          <a:bodyPr wrap="none">
            <a:spAutoFit/>
          </a:bodyPr>
          <a:lstStyle/>
          <a:p>
            <a:r>
              <a:rPr lang="zh-CN" altLang="en-US" dirty="0">
                <a:solidFill>
                  <a:srgbClr val="0070C0"/>
                </a:solidFill>
                <a:latin typeface="宋体" charset="-122"/>
              </a:rPr>
              <a:t>图</a:t>
            </a:r>
            <a:r>
              <a:rPr lang="zh-CN" altLang="en-US" dirty="0">
                <a:solidFill>
                  <a:srgbClr val="0070C0"/>
                </a:solidFill>
              </a:rPr>
              <a:t> </a:t>
            </a:r>
            <a:r>
              <a:rPr lang="en-US" altLang="zh-CN" dirty="0" smtClean="0">
                <a:solidFill>
                  <a:srgbClr val="0070C0"/>
                </a:solidFill>
              </a:rPr>
              <a:t>3-14 </a:t>
            </a:r>
            <a:r>
              <a:rPr lang="zh-CN" altLang="en-US" dirty="0">
                <a:solidFill>
                  <a:srgbClr val="0070C0"/>
                </a:solidFill>
                <a:latin typeface="宋体" charset="-122"/>
              </a:rPr>
              <a:t>问题的分解与变换</a:t>
            </a:r>
            <a:r>
              <a:rPr lang="zh-CN" altLang="en-US" dirty="0">
                <a:solidFill>
                  <a:srgbClr val="0070C0"/>
                </a:solidFill>
              </a:rPr>
              <a:t> </a:t>
            </a:r>
          </a:p>
        </p:txBody>
      </p:sp>
      <p:pic>
        <p:nvPicPr>
          <p:cNvPr id="1219585" name="Picture 1" descr="E:\人工智能导论\085054-01 人工智能导论(图)\tu\RG3-14.tif"/>
          <p:cNvPicPr>
            <a:picLocks noChangeAspect="1" noChangeArrowheads="1"/>
          </p:cNvPicPr>
          <p:nvPr/>
        </p:nvPicPr>
        <p:blipFill>
          <a:blip r:embed="rId2"/>
          <a:srcRect/>
          <a:stretch>
            <a:fillRect/>
          </a:stretch>
        </p:blipFill>
        <p:spPr bwMode="auto">
          <a:xfrm>
            <a:off x="2000232" y="1071546"/>
            <a:ext cx="5724000" cy="3286193"/>
          </a:xfrm>
          <a:prstGeom prst="rect">
            <a:avLst/>
          </a:prstGeom>
          <a:noFill/>
        </p:spPr>
      </p:pic>
    </p:spTree>
  </p:cSld>
  <p:clrMapOvr>
    <a:masterClrMapping/>
  </p:clrMapOvr>
  <p:transition>
    <p:checke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4" name="Text Box 4"/>
          <p:cNvSpPr txBox="1">
            <a:spLocks noChangeArrowheads="1"/>
          </p:cNvSpPr>
          <p:nvPr/>
        </p:nvSpPr>
        <p:spPr bwMode="auto">
          <a:xfrm>
            <a:off x="3143240" y="5286388"/>
            <a:ext cx="3714750" cy="457200"/>
          </a:xfrm>
          <a:prstGeom prst="rect">
            <a:avLst/>
          </a:prstGeom>
          <a:noFill/>
          <a:ln w="9525">
            <a:noFill/>
            <a:miter lim="800000"/>
            <a:headEnd/>
            <a:tailEnd/>
          </a:ln>
          <a:effectLst/>
        </p:spPr>
        <p:txBody>
          <a:bodyPr wrap="none">
            <a:spAutoFit/>
          </a:bodyPr>
          <a:lstStyle/>
          <a:p>
            <a:r>
              <a:rPr lang="zh-CN" altLang="en-US" dirty="0">
                <a:solidFill>
                  <a:srgbClr val="0070C0"/>
                </a:solidFill>
                <a:latin typeface="宋体" charset="-122"/>
              </a:rPr>
              <a:t>图</a:t>
            </a:r>
            <a:r>
              <a:rPr lang="zh-CN" altLang="en-US" dirty="0">
                <a:solidFill>
                  <a:srgbClr val="0070C0"/>
                </a:solidFill>
              </a:rPr>
              <a:t> </a:t>
            </a:r>
            <a:r>
              <a:rPr lang="en-US" altLang="zh-CN" dirty="0" smtClean="0">
                <a:solidFill>
                  <a:srgbClr val="0070C0"/>
                </a:solidFill>
              </a:rPr>
              <a:t>3-15 </a:t>
            </a:r>
            <a:r>
              <a:rPr lang="zh-CN" altLang="en-US" dirty="0">
                <a:solidFill>
                  <a:srgbClr val="0070C0"/>
                </a:solidFill>
                <a:latin typeface="宋体" charset="-122"/>
              </a:rPr>
              <a:t>一个典型的与或图</a:t>
            </a:r>
            <a:r>
              <a:rPr lang="zh-CN" altLang="en-US" dirty="0">
                <a:solidFill>
                  <a:srgbClr val="0070C0"/>
                </a:solidFill>
              </a:rPr>
              <a:t> </a:t>
            </a:r>
          </a:p>
        </p:txBody>
      </p:sp>
      <p:pic>
        <p:nvPicPr>
          <p:cNvPr id="1218561" name="Picture 1" descr="E:\人工智能导论\085054-01 人工智能导论(图)\tu\RG3-15.tif"/>
          <p:cNvPicPr>
            <a:picLocks noChangeAspect="1" noChangeArrowheads="1"/>
          </p:cNvPicPr>
          <p:nvPr/>
        </p:nvPicPr>
        <p:blipFill>
          <a:blip r:embed="rId2"/>
          <a:srcRect/>
          <a:stretch>
            <a:fillRect/>
          </a:stretch>
        </p:blipFill>
        <p:spPr bwMode="auto">
          <a:xfrm>
            <a:off x="2714612" y="1214416"/>
            <a:ext cx="4356000" cy="3710976"/>
          </a:xfrm>
          <a:prstGeom prst="rect">
            <a:avLst/>
          </a:prstGeom>
          <a:noFill/>
        </p:spPr>
      </p:pic>
    </p:spTree>
  </p:cSld>
  <p:clrMapOvr>
    <a:masterClrMapping/>
  </p:clrMapOvr>
  <p:transition>
    <p:checke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2" name="Text Box 4"/>
          <p:cNvSpPr txBox="1">
            <a:spLocks noChangeArrowheads="1"/>
          </p:cNvSpPr>
          <p:nvPr/>
        </p:nvSpPr>
        <p:spPr bwMode="auto">
          <a:xfrm>
            <a:off x="785786" y="571480"/>
            <a:ext cx="7643866" cy="4967514"/>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en-US" altLang="zh-CN" dirty="0" smtClean="0">
                <a:solidFill>
                  <a:srgbClr val="0070C0"/>
                </a:solidFill>
                <a:latin typeface="黑体" pitchFamily="2" charset="-122"/>
                <a:ea typeface="黑体" pitchFamily="2" charset="-122"/>
              </a:rPr>
              <a:t>3.3.2 </a:t>
            </a:r>
            <a:r>
              <a:rPr lang="zh-CN" altLang="en-US" dirty="0">
                <a:solidFill>
                  <a:srgbClr val="0070C0"/>
                </a:solidFill>
                <a:latin typeface="黑体" pitchFamily="2" charset="-122"/>
                <a:ea typeface="黑体" pitchFamily="2" charset="-122"/>
              </a:rPr>
              <a:t>与或图搜索</a:t>
            </a:r>
          </a:p>
          <a:p>
            <a:pPr algn="just">
              <a:lnSpc>
                <a:spcPct val="150000"/>
              </a:lnSpc>
              <a:spcBef>
                <a:spcPts val="0"/>
              </a:spcBef>
            </a:pPr>
            <a:r>
              <a:rPr lang="zh-CN" altLang="en-US" dirty="0">
                <a:solidFill>
                  <a:srgbClr val="0070C0"/>
                </a:solidFill>
                <a:latin typeface="宋体" charset="-122"/>
              </a:rPr>
              <a:t>　　</a:t>
            </a:r>
            <a:r>
              <a:rPr lang="en-US" altLang="zh-CN" b="1" dirty="0">
                <a:solidFill>
                  <a:srgbClr val="0070C0"/>
                </a:solidFill>
                <a:latin typeface="楷体_GB2312" pitchFamily="49" charset="-122"/>
                <a:ea typeface="楷体_GB2312" pitchFamily="49" charset="-122"/>
              </a:rPr>
              <a:t>1. </a:t>
            </a:r>
            <a:r>
              <a:rPr lang="zh-CN" altLang="en-US" b="1" dirty="0">
                <a:solidFill>
                  <a:srgbClr val="0070C0"/>
                </a:solidFill>
                <a:latin typeface="楷体" pitchFamily="49" charset="-122"/>
                <a:ea typeface="楷体" pitchFamily="49" charset="-122"/>
              </a:rPr>
              <a:t>搜索方式</a:t>
            </a:r>
            <a:r>
              <a:rPr lang="en-US" altLang="zh-CN" b="1" dirty="0">
                <a:solidFill>
                  <a:srgbClr val="0070C0"/>
                </a:solidFill>
                <a:latin typeface="楷体" pitchFamily="49" charset="-122"/>
                <a:ea typeface="楷体" pitchFamily="49" charset="-122"/>
              </a:rPr>
              <a:t>,</a:t>
            </a:r>
            <a:r>
              <a:rPr lang="zh-CN" altLang="en-US" b="1" dirty="0">
                <a:solidFill>
                  <a:srgbClr val="0070C0"/>
                </a:solidFill>
                <a:latin typeface="楷体" pitchFamily="49" charset="-122"/>
                <a:ea typeface="楷体" pitchFamily="49" charset="-122"/>
              </a:rPr>
              <a:t>解图</a:t>
            </a:r>
            <a:r>
              <a:rPr lang="en-US" altLang="zh-CN" b="1" dirty="0">
                <a:solidFill>
                  <a:srgbClr val="0070C0"/>
                </a:solidFill>
                <a:latin typeface="楷体" pitchFamily="49" charset="-122"/>
                <a:ea typeface="楷体" pitchFamily="49" charset="-122"/>
              </a:rPr>
              <a:t>(</a:t>
            </a:r>
            <a:r>
              <a:rPr lang="zh-CN" altLang="en-US" b="1" dirty="0">
                <a:solidFill>
                  <a:srgbClr val="0070C0"/>
                </a:solidFill>
                <a:latin typeface="楷体" pitchFamily="49" charset="-122"/>
                <a:ea typeface="楷体" pitchFamily="49" charset="-122"/>
              </a:rPr>
              <a:t>树</a:t>
            </a:r>
            <a:r>
              <a:rPr lang="en-US" altLang="zh-CN" b="1" dirty="0" smtClean="0">
                <a:solidFill>
                  <a:srgbClr val="0070C0"/>
                </a:solidFill>
                <a:latin typeface="楷体" pitchFamily="49" charset="-122"/>
                <a:ea typeface="楷体" pitchFamily="49" charset="-122"/>
              </a:rPr>
              <a:t>)</a:t>
            </a:r>
            <a:endParaRPr lang="en-US" altLang="zh-CN" b="1" dirty="0">
              <a:solidFill>
                <a:srgbClr val="0070C0"/>
              </a:solidFill>
              <a:latin typeface="楷体" pitchFamily="49" charset="-122"/>
              <a:ea typeface="楷体" pitchFamily="49" charset="-122"/>
            </a:endParaRPr>
          </a:p>
          <a:p>
            <a:pPr algn="just">
              <a:lnSpc>
                <a:spcPct val="120000"/>
              </a:lnSpc>
              <a:spcBef>
                <a:spcPts val="0"/>
              </a:spcBef>
            </a:pPr>
            <a:r>
              <a:rPr lang="zh-CN" altLang="en-US" spc="-150" dirty="0" smtClean="0"/>
              <a:t>        </a:t>
            </a:r>
            <a:r>
              <a:rPr lang="zh-CN" altLang="en-US" sz="2300" spc="-150" dirty="0" smtClean="0">
                <a:solidFill>
                  <a:srgbClr val="0070C0"/>
                </a:solidFill>
              </a:rPr>
              <a:t>与或图搜索也分为树式和线式两种类型。对于树式搜索来讲，其搜索过程也是不断地扩展节点，并配以返回指针，而形成一棵不断生长的搜索树。但在与或图中，不像在或图中那样只是简单地寻找目标节点，而是边扩展节点边进行逻辑判断，以确定初始节点是否可解。一旦能够确定初始节点的可解性，则搜索停止。这时，根据返回指针便可从搜索树中得到一个解树（图）。准确地说，解树（图）实际上是由可解节点形成的一个子树（图），这个子图</a:t>
            </a:r>
            <a:r>
              <a:rPr lang="en-US" sz="2300" spc="-150" dirty="0" smtClean="0">
                <a:solidFill>
                  <a:srgbClr val="0070C0"/>
                </a:solidFill>
              </a:rPr>
              <a:t>(</a:t>
            </a:r>
            <a:r>
              <a:rPr lang="zh-CN" altLang="en-US" sz="2300" spc="-150" dirty="0" smtClean="0">
                <a:solidFill>
                  <a:srgbClr val="0070C0"/>
                </a:solidFill>
              </a:rPr>
              <a:t>树</a:t>
            </a:r>
            <a:r>
              <a:rPr lang="en-US" sz="2300" spc="-150" dirty="0" smtClean="0">
                <a:solidFill>
                  <a:srgbClr val="0070C0"/>
                </a:solidFill>
              </a:rPr>
              <a:t>)</a:t>
            </a:r>
            <a:r>
              <a:rPr lang="zh-CN" altLang="en-US" sz="2300" spc="-150" dirty="0" smtClean="0">
                <a:solidFill>
                  <a:srgbClr val="0070C0"/>
                </a:solidFill>
              </a:rPr>
              <a:t>的根为初始节点，叶为终止节点，且这个子树（图）还一定是与树（图）。</a:t>
            </a:r>
            <a:endParaRPr lang="zh-CN" altLang="en-US" sz="2300" spc="-150" dirty="0">
              <a:solidFill>
                <a:srgbClr val="0070C0"/>
              </a:solidFill>
            </a:endParaRPr>
          </a:p>
        </p:txBody>
      </p:sp>
    </p:spTree>
  </p:cSld>
  <p:clrMapOvr>
    <a:masterClrMapping/>
  </p:clrMapOvr>
  <p:transition>
    <p:check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4" name="Text Box 4"/>
          <p:cNvSpPr txBox="1">
            <a:spLocks noChangeArrowheads="1"/>
          </p:cNvSpPr>
          <p:nvPr/>
        </p:nvSpPr>
        <p:spPr bwMode="auto">
          <a:xfrm>
            <a:off x="2500298" y="3714752"/>
            <a:ext cx="4630738" cy="457200"/>
          </a:xfrm>
          <a:prstGeom prst="rect">
            <a:avLst/>
          </a:prstGeom>
          <a:noFill/>
          <a:ln w="9525">
            <a:noFill/>
            <a:miter lim="800000"/>
            <a:headEnd/>
            <a:tailEnd/>
          </a:ln>
          <a:effectLst/>
        </p:spPr>
        <p:txBody>
          <a:bodyPr wrap="none">
            <a:spAutoFit/>
          </a:bodyPr>
          <a:lstStyle/>
          <a:p>
            <a:r>
              <a:rPr lang="zh-CN" altLang="en-US" dirty="0">
                <a:solidFill>
                  <a:srgbClr val="0070C0"/>
                </a:solidFill>
                <a:latin typeface="宋体" charset="-122"/>
              </a:rPr>
              <a:t>图</a:t>
            </a:r>
            <a:r>
              <a:rPr lang="zh-CN" altLang="en-US" dirty="0">
                <a:solidFill>
                  <a:srgbClr val="0070C0"/>
                </a:solidFill>
              </a:rPr>
              <a:t> </a:t>
            </a:r>
            <a:r>
              <a:rPr lang="en-US" altLang="zh-CN" dirty="0">
                <a:solidFill>
                  <a:srgbClr val="0070C0"/>
                </a:solidFill>
              </a:rPr>
              <a:t>3-4 OPEN</a:t>
            </a:r>
            <a:r>
              <a:rPr lang="zh-CN" altLang="en-US" dirty="0">
                <a:solidFill>
                  <a:srgbClr val="0070C0"/>
                </a:solidFill>
                <a:latin typeface="宋体" charset="-122"/>
              </a:rPr>
              <a:t>表与</a:t>
            </a:r>
            <a:r>
              <a:rPr lang="en-US" altLang="zh-CN" dirty="0">
                <a:solidFill>
                  <a:srgbClr val="0070C0"/>
                </a:solidFill>
              </a:rPr>
              <a:t>CLOSED</a:t>
            </a:r>
            <a:r>
              <a:rPr lang="zh-CN" altLang="en-US" dirty="0">
                <a:solidFill>
                  <a:srgbClr val="0070C0"/>
                </a:solidFill>
                <a:latin typeface="宋体" charset="-122"/>
              </a:rPr>
              <a:t>表示例</a:t>
            </a:r>
            <a:r>
              <a:rPr lang="zh-CN" altLang="en-US" dirty="0">
                <a:solidFill>
                  <a:srgbClr val="0070C0"/>
                </a:solidFill>
              </a:rPr>
              <a:t> </a:t>
            </a:r>
          </a:p>
        </p:txBody>
      </p:sp>
      <p:sp>
        <p:nvSpPr>
          <p:cNvPr id="670726" name="Rectangle 6"/>
          <p:cNvSpPr>
            <a:spLocks noChangeArrowheads="1"/>
          </p:cNvSpPr>
          <p:nvPr/>
        </p:nvSpPr>
        <p:spPr bwMode="auto">
          <a:xfrm>
            <a:off x="971550" y="765175"/>
            <a:ext cx="2663825" cy="461665"/>
          </a:xfrm>
          <a:prstGeom prst="rect">
            <a:avLst/>
          </a:prstGeom>
          <a:noFill/>
          <a:ln w="9525">
            <a:noFill/>
            <a:miter lim="800000"/>
            <a:headEnd/>
            <a:tailEnd/>
          </a:ln>
          <a:effectLst/>
        </p:spPr>
        <p:txBody>
          <a:bodyPr>
            <a:spAutoFit/>
          </a:bodyPr>
          <a:lstStyle/>
          <a:p>
            <a:r>
              <a:rPr lang="en-US" altLang="zh-CN" b="1" dirty="0">
                <a:solidFill>
                  <a:srgbClr val="0070C0"/>
                </a:solidFill>
                <a:latin typeface="楷体" pitchFamily="49" charset="-122"/>
                <a:ea typeface="楷体" pitchFamily="49" charset="-122"/>
              </a:rPr>
              <a:t>3. </a:t>
            </a:r>
            <a:r>
              <a:rPr lang="zh-CN" altLang="en-US" b="1" dirty="0">
                <a:solidFill>
                  <a:srgbClr val="0070C0"/>
                </a:solidFill>
                <a:latin typeface="楷体" pitchFamily="49" charset="-122"/>
                <a:ea typeface="楷体" pitchFamily="49" charset="-122"/>
              </a:rPr>
              <a:t>搜索算法</a:t>
            </a:r>
          </a:p>
        </p:txBody>
      </p:sp>
      <p:pic>
        <p:nvPicPr>
          <p:cNvPr id="1291265" name="Picture 1" descr="E:\人工智能导论\085054-01 人工智能导论(图)\tu\RG3-4.tif"/>
          <p:cNvPicPr>
            <a:picLocks noChangeAspect="1" noChangeArrowheads="1"/>
          </p:cNvPicPr>
          <p:nvPr/>
        </p:nvPicPr>
        <p:blipFill>
          <a:blip r:embed="rId2"/>
          <a:srcRect/>
          <a:stretch>
            <a:fillRect/>
          </a:stretch>
        </p:blipFill>
        <p:spPr bwMode="auto">
          <a:xfrm>
            <a:off x="1571604" y="1643050"/>
            <a:ext cx="6516000" cy="1685862"/>
          </a:xfrm>
          <a:prstGeom prst="rect">
            <a:avLst/>
          </a:prstGeom>
          <a:noFill/>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70726">
                                            <p:txEl>
                                              <p:pRg st="0" end="0"/>
                                            </p:txEl>
                                          </p:spTgt>
                                        </p:tgtEl>
                                        <p:attrNameLst>
                                          <p:attrName>style.visibility</p:attrName>
                                        </p:attrNameLst>
                                      </p:cBhvr>
                                      <p:to>
                                        <p:strVal val="visible"/>
                                      </p:to>
                                    </p:set>
                                    <p:animEffect transition="in" filter="blinds(horizontal)">
                                      <p:cBhvr>
                                        <p:cTn id="7" dur="500"/>
                                        <p:tgtEl>
                                          <p:spTgt spid="6707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91265"/>
                                        </p:tgtEl>
                                        <p:attrNameLst>
                                          <p:attrName>style.visibility</p:attrName>
                                        </p:attrNameLst>
                                      </p:cBhvr>
                                      <p:to>
                                        <p:strVal val="visible"/>
                                      </p:to>
                                    </p:set>
                                    <p:animEffect transition="in" filter="blinds(horizontal)">
                                      <p:cBhvr>
                                        <p:cTn id="12" dur="500"/>
                                        <p:tgtEl>
                                          <p:spTgt spid="129126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70724"/>
                                        </p:tgtEl>
                                        <p:attrNameLst>
                                          <p:attrName>style.visibility</p:attrName>
                                        </p:attrNameLst>
                                      </p:cBhvr>
                                      <p:to>
                                        <p:strVal val="visible"/>
                                      </p:to>
                                    </p:set>
                                    <p:animEffect transition="in" filter="blinds(horizontal)">
                                      <p:cBhvr>
                                        <p:cTn id="15" dur="500"/>
                                        <p:tgtEl>
                                          <p:spTgt spid="67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8" name="Text Box 4"/>
          <p:cNvSpPr txBox="1">
            <a:spLocks noChangeArrowheads="1"/>
          </p:cNvSpPr>
          <p:nvPr/>
        </p:nvSpPr>
        <p:spPr bwMode="auto">
          <a:xfrm>
            <a:off x="304800" y="709613"/>
            <a:ext cx="8610600" cy="4967514"/>
          </a:xfrm>
          <a:prstGeom prst="rect">
            <a:avLst/>
          </a:prstGeom>
          <a:noFill/>
          <a:ln w="9525">
            <a:noFill/>
            <a:miter lim="800000"/>
            <a:headEnd/>
            <a:tailEnd/>
          </a:ln>
          <a:effectLst/>
        </p:spPr>
        <p:txBody>
          <a:bodyPr>
            <a:spAutoFit/>
          </a:bodyPr>
          <a:lstStyle/>
          <a:p>
            <a:pPr algn="just">
              <a:spcBef>
                <a:spcPct val="50000"/>
              </a:spcBef>
            </a:pPr>
            <a:r>
              <a:rPr lang="zh-CN" altLang="en-US" dirty="0">
                <a:latin typeface="宋体" charset="-122"/>
              </a:rPr>
              <a:t>　</a:t>
            </a:r>
            <a:r>
              <a:rPr lang="en-US" altLang="zh-CN" sz="2800" dirty="0">
                <a:solidFill>
                  <a:srgbClr val="0070C0"/>
                </a:solidFill>
                <a:latin typeface="楷体" pitchFamily="49" charset="-122"/>
                <a:ea typeface="楷体" pitchFamily="49" charset="-122"/>
              </a:rPr>
              <a:t>2. </a:t>
            </a:r>
            <a:r>
              <a:rPr lang="zh-CN" altLang="en-US" sz="2800" b="1" dirty="0">
                <a:solidFill>
                  <a:srgbClr val="0070C0"/>
                </a:solidFill>
                <a:latin typeface="楷体" pitchFamily="49" charset="-122"/>
                <a:ea typeface="楷体" pitchFamily="49" charset="-122"/>
              </a:rPr>
              <a:t>可解性</a:t>
            </a:r>
            <a:r>
              <a:rPr lang="zh-CN" altLang="en-US" sz="2800" b="1" dirty="0" smtClean="0">
                <a:solidFill>
                  <a:srgbClr val="0070C0"/>
                </a:solidFill>
                <a:latin typeface="楷体" pitchFamily="49" charset="-122"/>
                <a:ea typeface="楷体" pitchFamily="49" charset="-122"/>
              </a:rPr>
              <a:t>判别</a:t>
            </a:r>
            <a:endParaRPr lang="zh-CN" altLang="en-US" b="1" dirty="0">
              <a:solidFill>
                <a:srgbClr val="0070C0"/>
              </a:solidFill>
              <a:latin typeface="楷体" pitchFamily="49" charset="-122"/>
              <a:ea typeface="楷体" pitchFamily="49" charset="-122"/>
            </a:endParaRPr>
          </a:p>
          <a:p>
            <a:pPr algn="just">
              <a:spcBef>
                <a:spcPct val="50000"/>
              </a:spcBef>
            </a:pPr>
            <a:r>
              <a:rPr lang="zh-CN" altLang="en-US" dirty="0">
                <a:solidFill>
                  <a:srgbClr val="0070C0"/>
                </a:solidFill>
                <a:latin typeface="宋体" charset="-122"/>
              </a:rPr>
              <a:t>　</a:t>
            </a:r>
            <a:r>
              <a:rPr lang="zh-CN" altLang="en-US" dirty="0" smtClean="0">
                <a:solidFill>
                  <a:srgbClr val="0070C0"/>
                </a:solidFill>
                <a:latin typeface="宋体" charset="-122"/>
              </a:rPr>
              <a:t> </a:t>
            </a:r>
            <a:r>
              <a:rPr lang="zh-CN" altLang="en-US" dirty="0">
                <a:solidFill>
                  <a:srgbClr val="0070C0"/>
                </a:solidFill>
                <a:latin typeface="宋体" charset="-122"/>
              </a:rPr>
              <a:t>　</a:t>
            </a:r>
            <a:r>
              <a:rPr lang="zh-CN" altLang="en-US" dirty="0">
                <a:solidFill>
                  <a:srgbClr val="0070C0"/>
                </a:solidFill>
                <a:latin typeface="仿宋_GB2312" pitchFamily="49" charset="-122"/>
                <a:ea typeface="仿宋_GB2312" pitchFamily="49" charset="-122"/>
              </a:rPr>
              <a:t>一个节点的可解性判别准：。 </a:t>
            </a:r>
          </a:p>
          <a:p>
            <a:pPr algn="just">
              <a:lnSpc>
                <a:spcPct val="90000"/>
              </a:lnSpc>
              <a:spcBef>
                <a:spcPts val="1200"/>
              </a:spcBef>
            </a:pPr>
            <a:r>
              <a:rPr lang="zh-CN" altLang="en-US" sz="2300" dirty="0">
                <a:solidFill>
                  <a:srgbClr val="0070C0"/>
                </a:solidFill>
                <a:latin typeface="仿宋_GB2312" pitchFamily="49" charset="-122"/>
                <a:ea typeface="仿宋_GB2312" pitchFamily="49" charset="-122"/>
              </a:rPr>
              <a:t>   </a:t>
            </a:r>
            <a:r>
              <a:rPr lang="en-US" altLang="zh-CN" sz="2300" dirty="0">
                <a:solidFill>
                  <a:srgbClr val="0070C0"/>
                </a:solidFill>
                <a:latin typeface="方正姚体" pitchFamily="2" charset="-122"/>
                <a:ea typeface="方正姚体" pitchFamily="2" charset="-122"/>
              </a:rPr>
              <a:t>(1) </a:t>
            </a:r>
            <a:r>
              <a:rPr lang="zh-CN" altLang="en-US" sz="2300" dirty="0">
                <a:solidFill>
                  <a:srgbClr val="0070C0"/>
                </a:solidFill>
                <a:latin typeface="方正姚体" pitchFamily="2" charset="-122"/>
                <a:ea typeface="方正姚体" pitchFamily="2" charset="-122"/>
              </a:rPr>
              <a:t>一个节点是可解</a:t>
            </a:r>
            <a:r>
              <a:rPr lang="en-US" altLang="zh-CN" sz="2300" dirty="0">
                <a:solidFill>
                  <a:srgbClr val="0070C0"/>
                </a:solidFill>
                <a:latin typeface="方正姚体" pitchFamily="2" charset="-122"/>
                <a:ea typeface="方正姚体" pitchFamily="2" charset="-122"/>
              </a:rPr>
              <a:t>, </a:t>
            </a:r>
            <a:r>
              <a:rPr lang="zh-CN" altLang="en-US" sz="2300" dirty="0">
                <a:solidFill>
                  <a:srgbClr val="0070C0"/>
                </a:solidFill>
                <a:latin typeface="方正姚体" pitchFamily="2" charset="-122"/>
                <a:ea typeface="方正姚体" pitchFamily="2" charset="-122"/>
              </a:rPr>
              <a:t>则节点须满足下列条件之一</a:t>
            </a:r>
            <a:r>
              <a:rPr lang="en-US" altLang="zh-CN" sz="2300" dirty="0">
                <a:solidFill>
                  <a:srgbClr val="0070C0"/>
                </a:solidFill>
                <a:latin typeface="方正姚体" pitchFamily="2" charset="-122"/>
                <a:ea typeface="方正姚体" pitchFamily="2" charset="-122"/>
              </a:rPr>
              <a:t>: </a:t>
            </a:r>
          </a:p>
          <a:p>
            <a:pPr algn="just">
              <a:lnSpc>
                <a:spcPct val="90000"/>
              </a:lnSpc>
              <a:spcBef>
                <a:spcPts val="1200"/>
              </a:spcBef>
            </a:pPr>
            <a:r>
              <a:rPr lang="en-US" altLang="zh-CN" sz="2300" dirty="0">
                <a:solidFill>
                  <a:srgbClr val="0070C0"/>
                </a:solidFill>
                <a:latin typeface="方正姚体" pitchFamily="2" charset="-122"/>
                <a:ea typeface="方正姚体" pitchFamily="2" charset="-122"/>
              </a:rPr>
              <a:t>   </a:t>
            </a:r>
            <a:r>
              <a:rPr lang="en-US" altLang="zh-CN" sz="2300" dirty="0" smtClean="0">
                <a:solidFill>
                  <a:srgbClr val="0070C0"/>
                </a:solidFill>
                <a:latin typeface="方正姚体" pitchFamily="2" charset="-122"/>
                <a:ea typeface="方正姚体" pitchFamily="2" charset="-122"/>
              </a:rPr>
              <a:t>       </a:t>
            </a:r>
            <a:r>
              <a:rPr lang="en-US" altLang="zh-CN" sz="2300" dirty="0">
                <a:solidFill>
                  <a:srgbClr val="0070C0"/>
                </a:solidFill>
                <a:latin typeface="方正姚体" pitchFamily="2" charset="-122"/>
                <a:ea typeface="方正姚体" pitchFamily="2" charset="-122"/>
              </a:rPr>
              <a:t>① </a:t>
            </a:r>
            <a:r>
              <a:rPr lang="zh-CN" altLang="en-US" sz="2300" dirty="0">
                <a:solidFill>
                  <a:srgbClr val="0070C0"/>
                </a:solidFill>
                <a:latin typeface="方正姚体" pitchFamily="2" charset="-122"/>
                <a:ea typeface="方正姚体" pitchFamily="2" charset="-122"/>
              </a:rPr>
              <a:t>终止节点是可解节点</a:t>
            </a:r>
            <a:r>
              <a:rPr lang="zh-CN" altLang="en-US" sz="2300" dirty="0" smtClean="0">
                <a:solidFill>
                  <a:srgbClr val="0070C0"/>
                </a:solidFill>
                <a:latin typeface="方正姚体" pitchFamily="2" charset="-122"/>
                <a:ea typeface="方正姚体" pitchFamily="2" charset="-122"/>
              </a:rPr>
              <a:t>。</a:t>
            </a:r>
            <a:endParaRPr lang="zh-CN" altLang="en-US" sz="2300" dirty="0">
              <a:solidFill>
                <a:srgbClr val="0070C0"/>
              </a:solidFill>
              <a:latin typeface="方正姚体" pitchFamily="2" charset="-122"/>
              <a:ea typeface="方正姚体" pitchFamily="2" charset="-122"/>
            </a:endParaRPr>
          </a:p>
          <a:p>
            <a:pPr algn="just">
              <a:lnSpc>
                <a:spcPct val="90000"/>
              </a:lnSpc>
              <a:spcBef>
                <a:spcPts val="1200"/>
              </a:spcBef>
            </a:pPr>
            <a:r>
              <a:rPr lang="zh-CN" altLang="en-US" sz="2300" dirty="0">
                <a:solidFill>
                  <a:srgbClr val="0070C0"/>
                </a:solidFill>
                <a:latin typeface="方正姚体" pitchFamily="2" charset="-122"/>
                <a:ea typeface="方正姚体" pitchFamily="2" charset="-122"/>
              </a:rPr>
              <a:t>    </a:t>
            </a:r>
            <a:r>
              <a:rPr lang="zh-CN" altLang="en-US" sz="2300" dirty="0" smtClean="0">
                <a:solidFill>
                  <a:srgbClr val="0070C0"/>
                </a:solidFill>
                <a:latin typeface="方正姚体" pitchFamily="2" charset="-122"/>
                <a:ea typeface="方正姚体" pitchFamily="2" charset="-122"/>
              </a:rPr>
              <a:t>      ② </a:t>
            </a:r>
            <a:r>
              <a:rPr lang="zh-CN" altLang="en-US" sz="2300" dirty="0">
                <a:solidFill>
                  <a:srgbClr val="0070C0"/>
                </a:solidFill>
                <a:latin typeface="方正姚体" pitchFamily="2" charset="-122"/>
                <a:ea typeface="方正姚体" pitchFamily="2" charset="-122"/>
              </a:rPr>
              <a:t>一个与节点可解</a:t>
            </a:r>
            <a:r>
              <a:rPr lang="en-US" altLang="zh-CN" sz="2300" dirty="0">
                <a:solidFill>
                  <a:srgbClr val="0070C0"/>
                </a:solidFill>
                <a:latin typeface="方正姚体" pitchFamily="2" charset="-122"/>
                <a:ea typeface="方正姚体" pitchFamily="2" charset="-122"/>
              </a:rPr>
              <a:t>, </a:t>
            </a:r>
            <a:r>
              <a:rPr lang="zh-CN" altLang="en-US" sz="2300" dirty="0">
                <a:solidFill>
                  <a:srgbClr val="0070C0"/>
                </a:solidFill>
                <a:latin typeface="方正姚体" pitchFamily="2" charset="-122"/>
                <a:ea typeface="方正姚体" pitchFamily="2" charset="-122"/>
              </a:rPr>
              <a:t>当且仅当其子节点全都可解</a:t>
            </a:r>
            <a:r>
              <a:rPr lang="zh-CN" altLang="en-US" sz="2300" dirty="0" smtClean="0">
                <a:solidFill>
                  <a:srgbClr val="0070C0"/>
                </a:solidFill>
                <a:latin typeface="方正姚体" pitchFamily="2" charset="-122"/>
                <a:ea typeface="方正姚体" pitchFamily="2" charset="-122"/>
              </a:rPr>
              <a:t>。</a:t>
            </a:r>
            <a:endParaRPr lang="zh-CN" altLang="en-US" sz="2300" dirty="0">
              <a:solidFill>
                <a:srgbClr val="0070C0"/>
              </a:solidFill>
              <a:latin typeface="方正姚体" pitchFamily="2" charset="-122"/>
              <a:ea typeface="方正姚体" pitchFamily="2" charset="-122"/>
            </a:endParaRPr>
          </a:p>
          <a:p>
            <a:pPr algn="just">
              <a:lnSpc>
                <a:spcPct val="90000"/>
              </a:lnSpc>
              <a:spcBef>
                <a:spcPts val="1200"/>
              </a:spcBef>
            </a:pPr>
            <a:r>
              <a:rPr lang="zh-CN" altLang="en-US" sz="2300" dirty="0">
                <a:solidFill>
                  <a:srgbClr val="0070C0"/>
                </a:solidFill>
                <a:latin typeface="方正姚体" pitchFamily="2" charset="-122"/>
                <a:ea typeface="方正姚体" pitchFamily="2" charset="-122"/>
              </a:rPr>
              <a:t>    </a:t>
            </a:r>
            <a:r>
              <a:rPr lang="zh-CN" altLang="en-US" sz="2300" dirty="0" smtClean="0">
                <a:solidFill>
                  <a:srgbClr val="0070C0"/>
                </a:solidFill>
                <a:latin typeface="方正姚体" pitchFamily="2" charset="-122"/>
                <a:ea typeface="方正姚体" pitchFamily="2" charset="-122"/>
              </a:rPr>
              <a:t>      ③ </a:t>
            </a:r>
            <a:r>
              <a:rPr lang="zh-CN" altLang="en-US" sz="2300" dirty="0">
                <a:solidFill>
                  <a:srgbClr val="0070C0"/>
                </a:solidFill>
                <a:latin typeface="方正姚体" pitchFamily="2" charset="-122"/>
                <a:ea typeface="方正姚体" pitchFamily="2" charset="-122"/>
              </a:rPr>
              <a:t>一个或节点可解</a:t>
            </a:r>
            <a:r>
              <a:rPr lang="en-US" altLang="zh-CN" sz="2300" dirty="0">
                <a:solidFill>
                  <a:srgbClr val="0070C0"/>
                </a:solidFill>
                <a:latin typeface="方正姚体" pitchFamily="2" charset="-122"/>
                <a:ea typeface="方正姚体" pitchFamily="2" charset="-122"/>
              </a:rPr>
              <a:t>, </a:t>
            </a:r>
            <a:r>
              <a:rPr lang="zh-CN" altLang="en-US" sz="2300" dirty="0">
                <a:solidFill>
                  <a:srgbClr val="0070C0"/>
                </a:solidFill>
                <a:latin typeface="方正姚体" pitchFamily="2" charset="-122"/>
                <a:ea typeface="方正姚体" pitchFamily="2" charset="-122"/>
              </a:rPr>
              <a:t>只要其子节点至少有一个可解</a:t>
            </a:r>
            <a:r>
              <a:rPr lang="zh-CN" altLang="en-US" sz="2300" dirty="0" smtClean="0">
                <a:solidFill>
                  <a:srgbClr val="0070C0"/>
                </a:solidFill>
                <a:latin typeface="方正姚体" pitchFamily="2" charset="-122"/>
                <a:ea typeface="方正姚体" pitchFamily="2" charset="-122"/>
              </a:rPr>
              <a:t>。</a:t>
            </a:r>
            <a:endParaRPr lang="zh-CN" altLang="en-US" sz="2300" dirty="0">
              <a:solidFill>
                <a:srgbClr val="0070C0"/>
              </a:solidFill>
              <a:latin typeface="方正姚体" pitchFamily="2" charset="-122"/>
              <a:ea typeface="方正姚体" pitchFamily="2" charset="-122"/>
            </a:endParaRPr>
          </a:p>
          <a:p>
            <a:pPr algn="just">
              <a:lnSpc>
                <a:spcPct val="90000"/>
              </a:lnSpc>
              <a:spcBef>
                <a:spcPts val="1200"/>
              </a:spcBef>
            </a:pPr>
            <a:r>
              <a:rPr lang="zh-CN" altLang="en-US" sz="2300" dirty="0">
                <a:solidFill>
                  <a:srgbClr val="0070C0"/>
                </a:solidFill>
                <a:latin typeface="方正姚体" pitchFamily="2" charset="-122"/>
                <a:ea typeface="方正姚体" pitchFamily="2" charset="-122"/>
              </a:rPr>
              <a:t> </a:t>
            </a:r>
            <a:r>
              <a:rPr lang="zh-CN" altLang="en-US" sz="2300" dirty="0" smtClean="0">
                <a:solidFill>
                  <a:srgbClr val="0070C0"/>
                </a:solidFill>
                <a:latin typeface="方正姚体" pitchFamily="2" charset="-122"/>
                <a:ea typeface="方正姚体" pitchFamily="2" charset="-122"/>
              </a:rPr>
              <a:t>     </a:t>
            </a:r>
            <a:r>
              <a:rPr lang="en-US" altLang="zh-CN" sz="2300" dirty="0">
                <a:solidFill>
                  <a:srgbClr val="0070C0"/>
                </a:solidFill>
                <a:latin typeface="方正姚体" pitchFamily="2" charset="-122"/>
                <a:ea typeface="方正姚体" pitchFamily="2" charset="-122"/>
              </a:rPr>
              <a:t>(2) </a:t>
            </a:r>
            <a:r>
              <a:rPr lang="zh-CN" altLang="en-US" sz="2300" dirty="0">
                <a:solidFill>
                  <a:srgbClr val="0070C0"/>
                </a:solidFill>
                <a:latin typeface="方正姚体" pitchFamily="2" charset="-122"/>
                <a:ea typeface="方正姚体" pitchFamily="2" charset="-122"/>
              </a:rPr>
              <a:t>一个节点是不可解</a:t>
            </a:r>
            <a:r>
              <a:rPr lang="en-US" altLang="zh-CN" sz="2300" dirty="0">
                <a:solidFill>
                  <a:srgbClr val="0070C0"/>
                </a:solidFill>
                <a:latin typeface="方正姚体" pitchFamily="2" charset="-122"/>
                <a:ea typeface="方正姚体" pitchFamily="2" charset="-122"/>
              </a:rPr>
              <a:t>, </a:t>
            </a:r>
            <a:r>
              <a:rPr lang="zh-CN" altLang="en-US" sz="2300" dirty="0">
                <a:solidFill>
                  <a:srgbClr val="0070C0"/>
                </a:solidFill>
                <a:latin typeface="方正姚体" pitchFamily="2" charset="-122"/>
                <a:ea typeface="方正姚体" pitchFamily="2" charset="-122"/>
              </a:rPr>
              <a:t>则节点须满足下列条件之一</a:t>
            </a:r>
            <a:r>
              <a:rPr lang="en-US" altLang="zh-CN" sz="2300" dirty="0">
                <a:solidFill>
                  <a:srgbClr val="0070C0"/>
                </a:solidFill>
                <a:latin typeface="方正姚体" pitchFamily="2" charset="-122"/>
                <a:ea typeface="方正姚体" pitchFamily="2" charset="-122"/>
              </a:rPr>
              <a:t>: </a:t>
            </a:r>
          </a:p>
          <a:p>
            <a:pPr algn="just">
              <a:lnSpc>
                <a:spcPct val="90000"/>
              </a:lnSpc>
              <a:spcBef>
                <a:spcPts val="1200"/>
              </a:spcBef>
            </a:pPr>
            <a:r>
              <a:rPr lang="en-US" altLang="zh-CN" sz="2300" dirty="0">
                <a:solidFill>
                  <a:srgbClr val="0070C0"/>
                </a:solidFill>
                <a:latin typeface="方正姚体" pitchFamily="2" charset="-122"/>
                <a:ea typeface="方正姚体" pitchFamily="2" charset="-122"/>
              </a:rPr>
              <a:t>  </a:t>
            </a:r>
            <a:r>
              <a:rPr lang="en-US" altLang="zh-CN" sz="2300" dirty="0" smtClean="0">
                <a:solidFill>
                  <a:srgbClr val="0070C0"/>
                </a:solidFill>
                <a:latin typeface="方正姚体" pitchFamily="2" charset="-122"/>
                <a:ea typeface="方正姚体" pitchFamily="2" charset="-122"/>
              </a:rPr>
              <a:t>        ① </a:t>
            </a:r>
            <a:r>
              <a:rPr lang="zh-CN" altLang="en-US" sz="2300" dirty="0">
                <a:solidFill>
                  <a:srgbClr val="0070C0"/>
                </a:solidFill>
                <a:latin typeface="方正姚体" pitchFamily="2" charset="-122"/>
                <a:ea typeface="方正姚体" pitchFamily="2" charset="-122"/>
              </a:rPr>
              <a:t>非终止节点的端节点是不可解节点。 </a:t>
            </a:r>
          </a:p>
          <a:p>
            <a:pPr algn="just">
              <a:lnSpc>
                <a:spcPct val="90000"/>
              </a:lnSpc>
              <a:spcBef>
                <a:spcPts val="1200"/>
              </a:spcBef>
            </a:pPr>
            <a:r>
              <a:rPr lang="zh-CN" altLang="en-US" sz="2300" dirty="0">
                <a:solidFill>
                  <a:srgbClr val="0070C0"/>
                </a:solidFill>
                <a:latin typeface="方正姚体" pitchFamily="2" charset="-122"/>
                <a:ea typeface="方正姚体" pitchFamily="2" charset="-122"/>
              </a:rPr>
              <a:t>   </a:t>
            </a:r>
            <a:r>
              <a:rPr lang="zh-CN" altLang="en-US" sz="2300" dirty="0" smtClean="0">
                <a:solidFill>
                  <a:srgbClr val="0070C0"/>
                </a:solidFill>
                <a:latin typeface="方正姚体" pitchFamily="2" charset="-122"/>
                <a:ea typeface="方正姚体" pitchFamily="2" charset="-122"/>
              </a:rPr>
              <a:t>       ② </a:t>
            </a:r>
            <a:r>
              <a:rPr lang="zh-CN" altLang="en-US" sz="2300" dirty="0">
                <a:solidFill>
                  <a:srgbClr val="0070C0"/>
                </a:solidFill>
                <a:latin typeface="方正姚体" pitchFamily="2" charset="-122"/>
                <a:ea typeface="方正姚体" pitchFamily="2" charset="-122"/>
              </a:rPr>
              <a:t>一个与节点不可解</a:t>
            </a:r>
            <a:r>
              <a:rPr lang="en-US" altLang="zh-CN" sz="2300" dirty="0">
                <a:solidFill>
                  <a:srgbClr val="0070C0"/>
                </a:solidFill>
                <a:latin typeface="方正姚体" pitchFamily="2" charset="-122"/>
                <a:ea typeface="方正姚体" pitchFamily="2" charset="-122"/>
              </a:rPr>
              <a:t>, </a:t>
            </a:r>
            <a:r>
              <a:rPr lang="zh-CN" altLang="en-US" sz="2300" dirty="0">
                <a:solidFill>
                  <a:srgbClr val="0070C0"/>
                </a:solidFill>
                <a:latin typeface="方正姚体" pitchFamily="2" charset="-122"/>
                <a:ea typeface="方正姚体" pitchFamily="2" charset="-122"/>
              </a:rPr>
              <a:t>只要其子节点至少有一个不可解。</a:t>
            </a:r>
          </a:p>
          <a:p>
            <a:pPr algn="just">
              <a:lnSpc>
                <a:spcPct val="90000"/>
              </a:lnSpc>
              <a:spcBef>
                <a:spcPts val="1200"/>
              </a:spcBef>
            </a:pPr>
            <a:r>
              <a:rPr lang="zh-CN" altLang="en-US" sz="2300" dirty="0">
                <a:solidFill>
                  <a:srgbClr val="0070C0"/>
                </a:solidFill>
                <a:latin typeface="方正姚体" pitchFamily="2" charset="-122"/>
                <a:ea typeface="方正姚体" pitchFamily="2" charset="-122"/>
              </a:rPr>
              <a:t>   </a:t>
            </a:r>
            <a:r>
              <a:rPr lang="zh-CN" altLang="en-US" sz="2300" dirty="0" smtClean="0">
                <a:solidFill>
                  <a:srgbClr val="0070C0"/>
                </a:solidFill>
                <a:latin typeface="方正姚体" pitchFamily="2" charset="-122"/>
                <a:ea typeface="方正姚体" pitchFamily="2" charset="-122"/>
              </a:rPr>
              <a:t>       ③ </a:t>
            </a:r>
            <a:r>
              <a:rPr lang="zh-CN" altLang="en-US" sz="2300" dirty="0">
                <a:solidFill>
                  <a:srgbClr val="0070C0"/>
                </a:solidFill>
                <a:latin typeface="方正姚体" pitchFamily="2" charset="-122"/>
                <a:ea typeface="方正姚体" pitchFamily="2" charset="-122"/>
              </a:rPr>
              <a:t>一个或节点不可解</a:t>
            </a:r>
            <a:r>
              <a:rPr lang="en-US" altLang="zh-CN" sz="2300" dirty="0">
                <a:solidFill>
                  <a:srgbClr val="0070C0"/>
                </a:solidFill>
                <a:latin typeface="方正姚体" pitchFamily="2" charset="-122"/>
                <a:ea typeface="方正姚体" pitchFamily="2" charset="-122"/>
              </a:rPr>
              <a:t>, </a:t>
            </a:r>
            <a:r>
              <a:rPr lang="zh-CN" altLang="en-US" sz="2300" dirty="0">
                <a:solidFill>
                  <a:srgbClr val="0070C0"/>
                </a:solidFill>
                <a:latin typeface="方正姚体" pitchFamily="2" charset="-122"/>
                <a:ea typeface="方正姚体" pitchFamily="2" charset="-122"/>
              </a:rPr>
              <a:t>当且仅当其子节点全都不可解。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76548">
                                            <p:txEl>
                                              <p:pRg st="0" end="0"/>
                                            </p:txEl>
                                          </p:spTgt>
                                        </p:tgtEl>
                                        <p:attrNameLst>
                                          <p:attrName>style.visibility</p:attrName>
                                        </p:attrNameLst>
                                      </p:cBhvr>
                                      <p:to>
                                        <p:strVal val="visible"/>
                                      </p:to>
                                    </p:set>
                                    <p:animEffect transition="in" filter="blinds(horizontal)">
                                      <p:cBhvr>
                                        <p:cTn id="7" dur="500"/>
                                        <p:tgtEl>
                                          <p:spTgt spid="8765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76548">
                                            <p:txEl>
                                              <p:pRg st="1" end="1"/>
                                            </p:txEl>
                                          </p:spTgt>
                                        </p:tgtEl>
                                        <p:attrNameLst>
                                          <p:attrName>style.visibility</p:attrName>
                                        </p:attrNameLst>
                                      </p:cBhvr>
                                      <p:to>
                                        <p:strVal val="visible"/>
                                      </p:to>
                                    </p:set>
                                    <p:animEffect transition="in" filter="blinds(horizontal)">
                                      <p:cBhvr>
                                        <p:cTn id="12" dur="500"/>
                                        <p:tgtEl>
                                          <p:spTgt spid="876548">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76548">
                                            <p:txEl>
                                              <p:pRg st="2" end="2"/>
                                            </p:txEl>
                                          </p:spTgt>
                                        </p:tgtEl>
                                        <p:attrNameLst>
                                          <p:attrName>style.visibility</p:attrName>
                                        </p:attrNameLst>
                                      </p:cBhvr>
                                      <p:to>
                                        <p:strVal val="visible"/>
                                      </p:to>
                                    </p:set>
                                    <p:animEffect transition="in" filter="blinds(horizontal)">
                                      <p:cBhvr>
                                        <p:cTn id="15" dur="500"/>
                                        <p:tgtEl>
                                          <p:spTgt spid="876548">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76548">
                                            <p:txEl>
                                              <p:pRg st="3" end="3"/>
                                            </p:txEl>
                                          </p:spTgt>
                                        </p:tgtEl>
                                        <p:attrNameLst>
                                          <p:attrName>style.visibility</p:attrName>
                                        </p:attrNameLst>
                                      </p:cBhvr>
                                      <p:to>
                                        <p:strVal val="visible"/>
                                      </p:to>
                                    </p:set>
                                    <p:animEffect transition="in" filter="blinds(horizontal)">
                                      <p:cBhvr>
                                        <p:cTn id="18" dur="500"/>
                                        <p:tgtEl>
                                          <p:spTgt spid="876548">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876548">
                                            <p:txEl>
                                              <p:pRg st="4" end="4"/>
                                            </p:txEl>
                                          </p:spTgt>
                                        </p:tgtEl>
                                        <p:attrNameLst>
                                          <p:attrName>style.visibility</p:attrName>
                                        </p:attrNameLst>
                                      </p:cBhvr>
                                      <p:to>
                                        <p:strVal val="visible"/>
                                      </p:to>
                                    </p:set>
                                    <p:animEffect transition="in" filter="blinds(horizontal)">
                                      <p:cBhvr>
                                        <p:cTn id="21" dur="500"/>
                                        <p:tgtEl>
                                          <p:spTgt spid="876548">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876548">
                                            <p:txEl>
                                              <p:pRg st="5" end="5"/>
                                            </p:txEl>
                                          </p:spTgt>
                                        </p:tgtEl>
                                        <p:attrNameLst>
                                          <p:attrName>style.visibility</p:attrName>
                                        </p:attrNameLst>
                                      </p:cBhvr>
                                      <p:to>
                                        <p:strVal val="visible"/>
                                      </p:to>
                                    </p:set>
                                    <p:animEffect transition="in" filter="blinds(horizontal)">
                                      <p:cBhvr>
                                        <p:cTn id="24" dur="500"/>
                                        <p:tgtEl>
                                          <p:spTgt spid="876548">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876548">
                                            <p:txEl>
                                              <p:pRg st="6" end="6"/>
                                            </p:txEl>
                                          </p:spTgt>
                                        </p:tgtEl>
                                        <p:attrNameLst>
                                          <p:attrName>style.visibility</p:attrName>
                                        </p:attrNameLst>
                                      </p:cBhvr>
                                      <p:to>
                                        <p:strVal val="visible"/>
                                      </p:to>
                                    </p:set>
                                    <p:animEffect transition="in" filter="blinds(horizontal)">
                                      <p:cBhvr>
                                        <p:cTn id="27" dur="500"/>
                                        <p:tgtEl>
                                          <p:spTgt spid="876548">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876548">
                                            <p:txEl>
                                              <p:pRg st="7" end="7"/>
                                            </p:txEl>
                                          </p:spTgt>
                                        </p:tgtEl>
                                        <p:attrNameLst>
                                          <p:attrName>style.visibility</p:attrName>
                                        </p:attrNameLst>
                                      </p:cBhvr>
                                      <p:to>
                                        <p:strVal val="visible"/>
                                      </p:to>
                                    </p:set>
                                    <p:animEffect transition="in" filter="blinds(horizontal)">
                                      <p:cBhvr>
                                        <p:cTn id="30" dur="500"/>
                                        <p:tgtEl>
                                          <p:spTgt spid="876548">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876548">
                                            <p:txEl>
                                              <p:pRg st="8" end="8"/>
                                            </p:txEl>
                                          </p:spTgt>
                                        </p:tgtEl>
                                        <p:attrNameLst>
                                          <p:attrName>style.visibility</p:attrName>
                                        </p:attrNameLst>
                                      </p:cBhvr>
                                      <p:to>
                                        <p:strVal val="visible"/>
                                      </p:to>
                                    </p:set>
                                    <p:animEffect transition="in" filter="blinds(horizontal)">
                                      <p:cBhvr>
                                        <p:cTn id="33" dur="500"/>
                                        <p:tgtEl>
                                          <p:spTgt spid="876548">
                                            <p:txEl>
                                              <p:pRg st="8" end="8"/>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876548">
                                            <p:txEl>
                                              <p:pRg st="9" end="9"/>
                                            </p:txEl>
                                          </p:spTgt>
                                        </p:tgtEl>
                                        <p:attrNameLst>
                                          <p:attrName>style.visibility</p:attrName>
                                        </p:attrNameLst>
                                      </p:cBhvr>
                                      <p:to>
                                        <p:strVal val="visible"/>
                                      </p:to>
                                    </p:set>
                                    <p:animEffect transition="in" filter="blinds(horizontal)">
                                      <p:cBhvr>
                                        <p:cTn id="36" dur="500"/>
                                        <p:tgtEl>
                                          <p:spTgt spid="87654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4" name="Text Box 4"/>
          <p:cNvSpPr txBox="1">
            <a:spLocks noChangeArrowheads="1"/>
          </p:cNvSpPr>
          <p:nvPr/>
        </p:nvSpPr>
        <p:spPr bwMode="auto">
          <a:xfrm>
            <a:off x="782588" y="832512"/>
            <a:ext cx="7358114" cy="2431435"/>
          </a:xfrm>
          <a:prstGeom prst="rect">
            <a:avLst/>
          </a:prstGeom>
          <a:noFill/>
          <a:ln w="9525">
            <a:noFill/>
            <a:miter lim="800000"/>
            <a:headEnd/>
            <a:tailEnd/>
          </a:ln>
          <a:effectLst/>
        </p:spPr>
        <p:txBody>
          <a:bodyPr wrap="square">
            <a:spAutoFit/>
          </a:bodyPr>
          <a:lstStyle/>
          <a:p>
            <a:pPr algn="just">
              <a:lnSpc>
                <a:spcPct val="140000"/>
              </a:lnSpc>
              <a:spcBef>
                <a:spcPct val="50000"/>
              </a:spcBef>
            </a:pPr>
            <a:r>
              <a:rPr lang="zh-CN" altLang="en-US" b="1" dirty="0">
                <a:latin typeface="宋体" charset="-122"/>
              </a:rPr>
              <a:t>　　</a:t>
            </a:r>
            <a:r>
              <a:rPr lang="en-US" altLang="zh-CN" sz="2800" dirty="0">
                <a:solidFill>
                  <a:srgbClr val="0070C0"/>
                </a:solidFill>
                <a:latin typeface="楷体" pitchFamily="49" charset="-122"/>
                <a:ea typeface="楷体" pitchFamily="49" charset="-122"/>
              </a:rPr>
              <a:t>3. </a:t>
            </a:r>
            <a:r>
              <a:rPr lang="zh-CN" altLang="en-US" sz="2800" b="1" dirty="0" smtClean="0">
                <a:solidFill>
                  <a:srgbClr val="0070C0"/>
                </a:solidFill>
                <a:latin typeface="楷体" pitchFamily="49" charset="-122"/>
                <a:ea typeface="楷体" pitchFamily="49" charset="-122"/>
              </a:rPr>
              <a:t>搜索策略</a:t>
            </a:r>
            <a:endParaRPr lang="zh-CN" altLang="en-US" sz="2800" b="1" dirty="0">
              <a:solidFill>
                <a:srgbClr val="0070C0"/>
              </a:solidFill>
              <a:latin typeface="楷体" pitchFamily="49" charset="-122"/>
              <a:ea typeface="楷体" pitchFamily="49" charset="-122"/>
            </a:endParaRPr>
          </a:p>
          <a:p>
            <a:pPr algn="just">
              <a:lnSpc>
                <a:spcPct val="140000"/>
              </a:lnSpc>
              <a:spcBef>
                <a:spcPct val="50000"/>
              </a:spcBef>
            </a:pPr>
            <a:r>
              <a:rPr lang="zh-CN" altLang="en-US" dirty="0">
                <a:latin typeface="宋体" charset="-122"/>
              </a:rPr>
              <a:t>　　</a:t>
            </a:r>
            <a:r>
              <a:rPr lang="zh-CN" altLang="en-US" dirty="0">
                <a:solidFill>
                  <a:srgbClr val="0070C0"/>
                </a:solidFill>
                <a:latin typeface="仿宋_GB2312" pitchFamily="49" charset="-122"/>
                <a:ea typeface="仿宋_GB2312" pitchFamily="49" charset="-122"/>
              </a:rPr>
              <a:t>与或图搜索也分为盲目搜索和启发式搜索两大类。前者又分为穷举搜索和盲目碰撞搜索。穷举搜索又分为深度优先和广度优先两种基本策略。</a:t>
            </a:r>
            <a:r>
              <a:rPr lang="zh-CN" altLang="en-US" dirty="0">
                <a:solidFill>
                  <a:srgbClr val="0070C0"/>
                </a:solidFill>
              </a:rPr>
              <a:t> </a:t>
            </a:r>
          </a:p>
        </p:txBody>
      </p:sp>
    </p:spTree>
  </p:cSld>
  <p:clrMapOvr>
    <a:masterClrMapping/>
  </p:clrMapOvr>
  <p:transition>
    <p:checke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500" name="Text Box 4"/>
          <p:cNvSpPr txBox="1">
            <a:spLocks noChangeArrowheads="1"/>
          </p:cNvSpPr>
          <p:nvPr/>
        </p:nvSpPr>
        <p:spPr bwMode="auto">
          <a:xfrm>
            <a:off x="524131" y="620713"/>
            <a:ext cx="8143933" cy="4809522"/>
          </a:xfrm>
          <a:prstGeom prst="rect">
            <a:avLst/>
          </a:prstGeom>
          <a:noFill/>
          <a:ln w="9525">
            <a:noFill/>
            <a:miter lim="800000"/>
            <a:headEnd/>
            <a:tailEnd/>
          </a:ln>
          <a:effectLst/>
        </p:spPr>
        <p:txBody>
          <a:bodyPr wrap="square">
            <a:spAutoFit/>
          </a:bodyPr>
          <a:lstStyle/>
          <a:p>
            <a:pPr algn="just">
              <a:spcBef>
                <a:spcPct val="50000"/>
              </a:spcBef>
            </a:pPr>
            <a:r>
              <a:rPr lang="zh-CN" altLang="en-US" b="1" dirty="0">
                <a:latin typeface="宋体" charset="-122"/>
              </a:rPr>
              <a:t>　　</a:t>
            </a:r>
            <a:r>
              <a:rPr lang="en-US" altLang="zh-CN" sz="2800" dirty="0">
                <a:solidFill>
                  <a:srgbClr val="0070C0"/>
                </a:solidFill>
                <a:latin typeface="楷体" pitchFamily="49" charset="-122"/>
                <a:ea typeface="楷体" pitchFamily="49" charset="-122"/>
              </a:rPr>
              <a:t>4. </a:t>
            </a:r>
            <a:r>
              <a:rPr lang="zh-CN" altLang="en-US" sz="2800" b="1" dirty="0">
                <a:solidFill>
                  <a:srgbClr val="0070C0"/>
                </a:solidFill>
                <a:latin typeface="楷体" pitchFamily="49" charset="-122"/>
                <a:ea typeface="楷体" pitchFamily="49" charset="-122"/>
              </a:rPr>
              <a:t>搜索</a:t>
            </a:r>
            <a:r>
              <a:rPr lang="zh-CN" altLang="en-US" sz="2800" b="1" dirty="0" smtClean="0">
                <a:solidFill>
                  <a:srgbClr val="0070C0"/>
                </a:solidFill>
                <a:latin typeface="楷体" pitchFamily="49" charset="-122"/>
                <a:ea typeface="楷体" pitchFamily="49" charset="-122"/>
              </a:rPr>
              <a:t>算法</a:t>
            </a:r>
            <a:endParaRPr lang="zh-CN" altLang="en-US" sz="2800" b="1" dirty="0">
              <a:solidFill>
                <a:srgbClr val="0070C0"/>
              </a:solidFill>
              <a:latin typeface="楷体" pitchFamily="49" charset="-122"/>
              <a:ea typeface="楷体" pitchFamily="49" charset="-122"/>
            </a:endParaRPr>
          </a:p>
          <a:p>
            <a:pPr algn="just">
              <a:lnSpc>
                <a:spcPct val="120000"/>
              </a:lnSpc>
              <a:spcBef>
                <a:spcPts val="0"/>
              </a:spcBef>
            </a:pPr>
            <a:r>
              <a:rPr lang="en-US" altLang="zh-CN" dirty="0" smtClean="0">
                <a:solidFill>
                  <a:srgbClr val="0070C0"/>
                </a:solidFill>
                <a:cs typeface="Times New Roman" pitchFamily="18" charset="0"/>
              </a:rPr>
              <a:t>—————————————————————————</a:t>
            </a:r>
            <a:endParaRPr lang="zh-CN" altLang="en-US" dirty="0">
              <a:solidFill>
                <a:srgbClr val="0070C0"/>
              </a:solidFill>
              <a:ea typeface="仿宋_GB2312" pitchFamily="49" charset="-122"/>
              <a:cs typeface="Times New Roman" pitchFamily="18" charset="0"/>
            </a:endParaRPr>
          </a:p>
          <a:p>
            <a:pPr algn="just">
              <a:lnSpc>
                <a:spcPct val="120000"/>
              </a:lnSpc>
              <a:spcBef>
                <a:spcPts val="0"/>
              </a:spcBef>
            </a:pPr>
            <a:r>
              <a:rPr lang="en-US" altLang="zh-CN" spc="-150" dirty="0" smtClean="0">
                <a:solidFill>
                  <a:srgbClr val="0070C0"/>
                </a:solidFill>
                <a:ea typeface="仿宋_GB2312" pitchFamily="49" charset="-122"/>
              </a:rPr>
              <a:t>         </a:t>
            </a:r>
            <a:r>
              <a:rPr lang="en-US" altLang="zh-CN" spc="-150" dirty="0" smtClean="0">
                <a:solidFill>
                  <a:srgbClr val="0070C0"/>
                </a:solidFill>
                <a:latin typeface="方正姚体" pitchFamily="2" charset="-122"/>
                <a:ea typeface="方正姚体" pitchFamily="2" charset="-122"/>
                <a:cs typeface="Times New Roman" pitchFamily="18" charset="0"/>
              </a:rPr>
              <a:t>(1) </a:t>
            </a:r>
            <a:r>
              <a:rPr lang="zh-CN" altLang="en-US" spc="-150" dirty="0">
                <a:solidFill>
                  <a:srgbClr val="0070C0"/>
                </a:solidFill>
                <a:latin typeface="方正姚体" pitchFamily="2" charset="-122"/>
                <a:ea typeface="方正姚体" pitchFamily="2" charset="-122"/>
                <a:cs typeface="Times New Roman" pitchFamily="18" charset="0"/>
              </a:rPr>
              <a:t>把初始节点</a:t>
            </a:r>
            <a:r>
              <a:rPr lang="en-US" altLang="zh-CN" i="1" spc="-150" dirty="0" err="1">
                <a:solidFill>
                  <a:srgbClr val="0070C0"/>
                </a:solidFill>
                <a:latin typeface="方正姚体" pitchFamily="2" charset="-122"/>
                <a:ea typeface="方正姚体" pitchFamily="2" charset="-122"/>
                <a:cs typeface="Times New Roman" pitchFamily="18" charset="0"/>
              </a:rPr>
              <a:t>Q</a:t>
            </a:r>
            <a:r>
              <a:rPr lang="en-US" altLang="zh-CN" spc="-150" baseline="-25000" dirty="0" err="1">
                <a:solidFill>
                  <a:srgbClr val="0070C0"/>
                </a:solidFill>
                <a:latin typeface="方正姚体" pitchFamily="2" charset="-122"/>
                <a:ea typeface="方正姚体" pitchFamily="2" charset="-122"/>
                <a:cs typeface="Times New Roman" pitchFamily="18" charset="0"/>
              </a:rPr>
              <a:t>o</a:t>
            </a:r>
            <a:r>
              <a:rPr lang="zh-CN" altLang="en-US" spc="-150" dirty="0">
                <a:solidFill>
                  <a:srgbClr val="0070C0"/>
                </a:solidFill>
                <a:latin typeface="方正姚体" pitchFamily="2" charset="-122"/>
                <a:ea typeface="方正姚体" pitchFamily="2" charset="-122"/>
                <a:cs typeface="Times New Roman" pitchFamily="18" charset="0"/>
              </a:rPr>
              <a:t>放入</a:t>
            </a:r>
            <a:r>
              <a:rPr lang="en-US" altLang="zh-CN" spc="-150" dirty="0">
                <a:solidFill>
                  <a:srgbClr val="0070C0"/>
                </a:solidFill>
                <a:latin typeface="方正姚体" pitchFamily="2" charset="-122"/>
                <a:ea typeface="方正姚体" pitchFamily="2" charset="-122"/>
                <a:cs typeface="Times New Roman" pitchFamily="18" charset="0"/>
              </a:rPr>
              <a:t>OPEN</a:t>
            </a:r>
            <a:r>
              <a:rPr lang="zh-CN" altLang="en-US" spc="-150" dirty="0">
                <a:solidFill>
                  <a:srgbClr val="0070C0"/>
                </a:solidFill>
                <a:latin typeface="方正姚体" pitchFamily="2" charset="-122"/>
                <a:ea typeface="方正姚体" pitchFamily="2" charset="-122"/>
                <a:cs typeface="Times New Roman" pitchFamily="18" charset="0"/>
              </a:rPr>
              <a:t>表</a:t>
            </a:r>
            <a:r>
              <a:rPr lang="zh-CN" altLang="en-US" spc="-150" dirty="0" smtClean="0">
                <a:solidFill>
                  <a:srgbClr val="0070C0"/>
                </a:solidFill>
                <a:latin typeface="方正姚体" pitchFamily="2" charset="-122"/>
                <a:ea typeface="方正姚体" pitchFamily="2" charset="-122"/>
                <a:cs typeface="Times New Roman" pitchFamily="18" charset="0"/>
              </a:rPr>
              <a:t>。</a:t>
            </a:r>
            <a:endParaRPr lang="zh-CN" altLang="en-US" spc="-150" dirty="0">
              <a:solidFill>
                <a:srgbClr val="0070C0"/>
              </a:solidFill>
              <a:latin typeface="方正姚体" pitchFamily="2" charset="-122"/>
              <a:ea typeface="方正姚体" pitchFamily="2" charset="-122"/>
              <a:cs typeface="Times New Roman" pitchFamily="18" charset="0"/>
            </a:endParaRPr>
          </a:p>
          <a:p>
            <a:pPr algn="just">
              <a:lnSpc>
                <a:spcPct val="120000"/>
              </a:lnSpc>
              <a:spcBef>
                <a:spcPts val="600"/>
              </a:spcBef>
            </a:pPr>
            <a:r>
              <a:rPr lang="en-US" altLang="zh-CN" spc="-150" dirty="0" smtClean="0">
                <a:solidFill>
                  <a:srgbClr val="0070C0"/>
                </a:solidFill>
                <a:latin typeface="方正姚体" pitchFamily="2" charset="-122"/>
                <a:ea typeface="方正姚体" pitchFamily="2" charset="-122"/>
                <a:cs typeface="Times New Roman" pitchFamily="18" charset="0"/>
              </a:rPr>
              <a:t>         (2) </a:t>
            </a:r>
            <a:r>
              <a:rPr lang="zh-CN" altLang="en-US" spc="-150" dirty="0" smtClean="0">
                <a:solidFill>
                  <a:srgbClr val="0070C0"/>
                </a:solidFill>
                <a:latin typeface="方正姚体" pitchFamily="2" charset="-122"/>
                <a:ea typeface="方正姚体" pitchFamily="2" charset="-122"/>
                <a:cs typeface="Times New Roman" pitchFamily="18" charset="0"/>
              </a:rPr>
              <a:t>移出</a:t>
            </a:r>
            <a:r>
              <a:rPr lang="en-US" altLang="zh-CN" spc="-150" dirty="0">
                <a:solidFill>
                  <a:srgbClr val="0070C0"/>
                </a:solidFill>
                <a:latin typeface="方正姚体" pitchFamily="2" charset="-122"/>
                <a:ea typeface="方正姚体" pitchFamily="2" charset="-122"/>
                <a:cs typeface="Times New Roman" pitchFamily="18" charset="0"/>
              </a:rPr>
              <a:t>OPEN</a:t>
            </a:r>
            <a:r>
              <a:rPr lang="zh-CN" altLang="en-US" spc="-150" dirty="0">
                <a:solidFill>
                  <a:srgbClr val="0070C0"/>
                </a:solidFill>
                <a:latin typeface="方正姚体" pitchFamily="2" charset="-122"/>
                <a:ea typeface="方正姚体" pitchFamily="2" charset="-122"/>
                <a:cs typeface="Times New Roman" pitchFamily="18" charset="0"/>
              </a:rPr>
              <a:t>表的第一个节点</a:t>
            </a:r>
            <a:r>
              <a:rPr lang="en-US" altLang="zh-CN" i="1" spc="-150" dirty="0">
                <a:solidFill>
                  <a:srgbClr val="0070C0"/>
                </a:solidFill>
                <a:latin typeface="方正姚体" pitchFamily="2" charset="-122"/>
                <a:ea typeface="方正姚体" pitchFamily="2" charset="-122"/>
                <a:cs typeface="Times New Roman" pitchFamily="18" charset="0"/>
              </a:rPr>
              <a:t>N</a:t>
            </a:r>
            <a:r>
              <a:rPr lang="zh-CN" altLang="en-US" spc="-150" dirty="0">
                <a:solidFill>
                  <a:srgbClr val="0070C0"/>
                </a:solidFill>
                <a:latin typeface="方正姚体" pitchFamily="2" charset="-122"/>
                <a:ea typeface="方正姚体" pitchFamily="2" charset="-122"/>
                <a:cs typeface="Times New Roman" pitchFamily="18" charset="0"/>
              </a:rPr>
              <a:t>放入</a:t>
            </a:r>
            <a:r>
              <a:rPr lang="en-US" altLang="zh-CN" spc="-150" dirty="0">
                <a:solidFill>
                  <a:srgbClr val="0070C0"/>
                </a:solidFill>
                <a:latin typeface="方正姚体" pitchFamily="2" charset="-122"/>
                <a:ea typeface="方正姚体" pitchFamily="2" charset="-122"/>
                <a:cs typeface="Times New Roman" pitchFamily="18" charset="0"/>
              </a:rPr>
              <a:t>CLOSED</a:t>
            </a:r>
            <a:r>
              <a:rPr lang="zh-CN" altLang="en-US" spc="-150" dirty="0">
                <a:solidFill>
                  <a:srgbClr val="0070C0"/>
                </a:solidFill>
                <a:latin typeface="方正姚体" pitchFamily="2" charset="-122"/>
                <a:ea typeface="方正姚体" pitchFamily="2" charset="-122"/>
                <a:cs typeface="Times New Roman" pitchFamily="18" charset="0"/>
              </a:rPr>
              <a:t>表</a:t>
            </a:r>
            <a:r>
              <a:rPr lang="en-US" altLang="zh-CN" spc="-150" dirty="0">
                <a:solidFill>
                  <a:srgbClr val="0070C0"/>
                </a:solidFill>
                <a:latin typeface="方正姚体" pitchFamily="2" charset="-122"/>
                <a:ea typeface="方正姚体" pitchFamily="2" charset="-122"/>
                <a:cs typeface="Times New Roman" pitchFamily="18" charset="0"/>
              </a:rPr>
              <a:t>, </a:t>
            </a:r>
            <a:r>
              <a:rPr lang="zh-CN" altLang="en-US" spc="-150" dirty="0">
                <a:solidFill>
                  <a:srgbClr val="0070C0"/>
                </a:solidFill>
                <a:latin typeface="方正姚体" pitchFamily="2" charset="-122"/>
                <a:ea typeface="方正姚体" pitchFamily="2" charset="-122"/>
                <a:cs typeface="Times New Roman" pitchFamily="18" charset="0"/>
              </a:rPr>
              <a:t>并冠以序号</a:t>
            </a:r>
            <a:r>
              <a:rPr lang="en-US" altLang="zh-CN" i="1" spc="-150" dirty="0">
                <a:solidFill>
                  <a:srgbClr val="0070C0"/>
                </a:solidFill>
                <a:latin typeface="方正姚体" pitchFamily="2" charset="-122"/>
                <a:ea typeface="方正姚体" pitchFamily="2" charset="-122"/>
                <a:cs typeface="Times New Roman" pitchFamily="18" charset="0"/>
              </a:rPr>
              <a:t>n</a:t>
            </a:r>
            <a:r>
              <a:rPr lang="zh-CN" altLang="en-US" spc="-150" dirty="0">
                <a:solidFill>
                  <a:srgbClr val="0070C0"/>
                </a:solidFill>
                <a:latin typeface="方正姚体" pitchFamily="2" charset="-122"/>
                <a:ea typeface="方正姚体" pitchFamily="2" charset="-122"/>
                <a:cs typeface="Times New Roman" pitchFamily="18" charset="0"/>
              </a:rPr>
              <a:t>。 </a:t>
            </a:r>
          </a:p>
          <a:p>
            <a:pPr>
              <a:lnSpc>
                <a:spcPct val="120000"/>
              </a:lnSpc>
              <a:spcBef>
                <a:spcPts val="600"/>
              </a:spcBef>
            </a:pPr>
            <a:r>
              <a:rPr lang="zh-CN" altLang="en-US" spc="-150" dirty="0">
                <a:solidFill>
                  <a:srgbClr val="0070C0"/>
                </a:solidFill>
                <a:latin typeface="方正姚体" pitchFamily="2" charset="-122"/>
                <a:ea typeface="方正姚体" pitchFamily="2" charset="-122"/>
                <a:cs typeface="Times New Roman" pitchFamily="18" charset="0"/>
              </a:rPr>
              <a:t> </a:t>
            </a:r>
            <a:r>
              <a:rPr lang="zh-CN" altLang="en-US" spc="-150" dirty="0" smtClean="0">
                <a:solidFill>
                  <a:srgbClr val="0070C0"/>
                </a:solidFill>
                <a:latin typeface="方正姚体" pitchFamily="2" charset="-122"/>
                <a:ea typeface="方正姚体" pitchFamily="2" charset="-122"/>
                <a:cs typeface="Times New Roman" pitchFamily="18" charset="0"/>
              </a:rPr>
              <a:t>        </a:t>
            </a:r>
            <a:r>
              <a:rPr lang="en-US" altLang="zh-CN" spc="-150" dirty="0" smtClean="0">
                <a:solidFill>
                  <a:srgbClr val="0070C0"/>
                </a:solidFill>
                <a:latin typeface="方正姚体" pitchFamily="2" charset="-122"/>
                <a:ea typeface="方正姚体" pitchFamily="2" charset="-122"/>
                <a:cs typeface="Times New Roman" pitchFamily="18" charset="0"/>
              </a:rPr>
              <a:t>(3) </a:t>
            </a:r>
            <a:r>
              <a:rPr lang="zh-CN" altLang="en-US" spc="-150" dirty="0" smtClean="0">
                <a:solidFill>
                  <a:srgbClr val="0070C0"/>
                </a:solidFill>
                <a:latin typeface="方正姚体" pitchFamily="2" charset="-122"/>
                <a:ea typeface="方正姚体" pitchFamily="2" charset="-122"/>
                <a:cs typeface="Times New Roman" pitchFamily="18" charset="0"/>
              </a:rPr>
              <a:t>若</a:t>
            </a:r>
            <a:r>
              <a:rPr lang="zh-CN" altLang="en-US" spc="-150" dirty="0">
                <a:solidFill>
                  <a:srgbClr val="0070C0"/>
                </a:solidFill>
                <a:latin typeface="方正姚体" pitchFamily="2" charset="-122"/>
                <a:ea typeface="方正姚体" pitchFamily="2" charset="-122"/>
                <a:cs typeface="Times New Roman" pitchFamily="18" charset="0"/>
              </a:rPr>
              <a:t>节点</a:t>
            </a:r>
            <a:r>
              <a:rPr lang="en-US" altLang="zh-CN" spc="-150" dirty="0">
                <a:solidFill>
                  <a:srgbClr val="0070C0"/>
                </a:solidFill>
                <a:ea typeface="方正姚体" pitchFamily="2" charset="-122"/>
                <a:cs typeface="Times New Roman" pitchFamily="18" charset="0"/>
              </a:rPr>
              <a:t>N</a:t>
            </a:r>
            <a:r>
              <a:rPr lang="zh-CN" altLang="en-US" spc="-150" dirty="0">
                <a:solidFill>
                  <a:srgbClr val="0070C0"/>
                </a:solidFill>
                <a:ea typeface="方正姚体" pitchFamily="2" charset="-122"/>
                <a:cs typeface="Times New Roman" pitchFamily="18" charset="0"/>
              </a:rPr>
              <a:t>可扩展</a:t>
            </a:r>
            <a:r>
              <a:rPr lang="en-US" altLang="zh-CN" spc="-150" dirty="0">
                <a:solidFill>
                  <a:srgbClr val="0070C0"/>
                </a:solidFill>
                <a:ea typeface="方正姚体" pitchFamily="2" charset="-122"/>
                <a:cs typeface="Times New Roman" pitchFamily="18" charset="0"/>
              </a:rPr>
              <a:t>, </a:t>
            </a:r>
            <a:r>
              <a:rPr lang="zh-CN" altLang="en-US" spc="-150" dirty="0">
                <a:solidFill>
                  <a:srgbClr val="0070C0"/>
                </a:solidFill>
                <a:ea typeface="方正姚体" pitchFamily="2" charset="-122"/>
                <a:cs typeface="Times New Roman" pitchFamily="18" charset="0"/>
              </a:rPr>
              <a:t>则做下列工作</a:t>
            </a:r>
            <a:r>
              <a:rPr lang="zh-CN" altLang="en-US" spc="-150" dirty="0" smtClean="0">
                <a:solidFill>
                  <a:srgbClr val="0070C0"/>
                </a:solidFill>
                <a:ea typeface="方正姚体" pitchFamily="2" charset="-122"/>
                <a:cs typeface="Times New Roman" pitchFamily="18" charset="0"/>
              </a:rPr>
              <a:t>：</a:t>
            </a:r>
            <a:endParaRPr lang="zh-CN" altLang="en-US" spc="-150" dirty="0">
              <a:solidFill>
                <a:srgbClr val="0070C0"/>
              </a:solidFill>
              <a:ea typeface="方正姚体" pitchFamily="2" charset="-122"/>
              <a:cs typeface="Times New Roman" pitchFamily="18" charset="0"/>
            </a:endParaRPr>
          </a:p>
          <a:p>
            <a:pPr algn="just">
              <a:lnSpc>
                <a:spcPts val="4000"/>
              </a:lnSpc>
              <a:spcBef>
                <a:spcPts val="0"/>
              </a:spcBef>
            </a:pPr>
            <a:r>
              <a:rPr lang="zh-CN" altLang="en-US" sz="2300" spc="-150" dirty="0">
                <a:solidFill>
                  <a:srgbClr val="0070C0"/>
                </a:solidFill>
                <a:latin typeface="方正姚体" pitchFamily="2" charset="-122"/>
                <a:ea typeface="方正姚体" pitchFamily="2" charset="-122"/>
                <a:cs typeface="Times New Roman" pitchFamily="18" charset="0"/>
              </a:rPr>
              <a:t>　</a:t>
            </a:r>
            <a:r>
              <a:rPr lang="zh-CN" altLang="en-US" sz="2300" spc="-150" dirty="0" smtClean="0">
                <a:solidFill>
                  <a:srgbClr val="0070C0"/>
                </a:solidFill>
                <a:latin typeface="方正姚体" pitchFamily="2" charset="-122"/>
                <a:ea typeface="方正姚体" pitchFamily="2" charset="-122"/>
                <a:cs typeface="Times New Roman" pitchFamily="18" charset="0"/>
              </a:rPr>
              <a:t> </a:t>
            </a:r>
            <a:r>
              <a:rPr lang="zh-CN" altLang="en-US" sz="2300" spc="-150" dirty="0">
                <a:solidFill>
                  <a:srgbClr val="0070C0"/>
                </a:solidFill>
                <a:latin typeface="方正姚体" pitchFamily="2" charset="-122"/>
                <a:ea typeface="方正姚体" pitchFamily="2" charset="-122"/>
                <a:cs typeface="Times New Roman" pitchFamily="18" charset="0"/>
              </a:rPr>
              <a:t>　</a:t>
            </a:r>
            <a:r>
              <a:rPr lang="en-US" altLang="zh-CN" sz="2300" spc="-150" dirty="0" smtClean="0">
                <a:solidFill>
                  <a:srgbClr val="0070C0"/>
                </a:solidFill>
                <a:latin typeface="方正姚体" pitchFamily="2" charset="-122"/>
                <a:ea typeface="方正姚体" pitchFamily="2" charset="-122"/>
                <a:cs typeface="Times New Roman" pitchFamily="18" charset="0"/>
              </a:rPr>
              <a:t>① </a:t>
            </a:r>
            <a:r>
              <a:rPr lang="zh-CN" altLang="en-US" sz="2300" spc="-150" dirty="0">
                <a:solidFill>
                  <a:srgbClr val="0070C0"/>
                </a:solidFill>
                <a:latin typeface="方正姚体" pitchFamily="2" charset="-122"/>
                <a:ea typeface="方正姚体" pitchFamily="2" charset="-122"/>
                <a:cs typeface="Times New Roman" pitchFamily="18" charset="0"/>
              </a:rPr>
              <a:t>扩展</a:t>
            </a:r>
            <a:r>
              <a:rPr lang="en-US" altLang="zh-CN" sz="2300" spc="-150" dirty="0">
                <a:solidFill>
                  <a:srgbClr val="0070C0"/>
                </a:solidFill>
                <a:latin typeface="方正姚体" pitchFamily="2" charset="-122"/>
                <a:ea typeface="方正姚体" pitchFamily="2" charset="-122"/>
                <a:cs typeface="Times New Roman" pitchFamily="18" charset="0"/>
              </a:rPr>
              <a:t>N,  </a:t>
            </a:r>
            <a:r>
              <a:rPr lang="zh-CN" altLang="en-US" sz="2300" spc="-150" dirty="0">
                <a:solidFill>
                  <a:srgbClr val="0070C0"/>
                </a:solidFill>
                <a:latin typeface="方正姚体" pitchFamily="2" charset="-122"/>
                <a:ea typeface="方正姚体" pitchFamily="2" charset="-122"/>
                <a:cs typeface="Times New Roman" pitchFamily="18" charset="0"/>
              </a:rPr>
              <a:t>将其子节点配上指向父节点的指针后放入</a:t>
            </a:r>
            <a:r>
              <a:rPr lang="en-US" altLang="zh-CN" sz="2300" spc="-150" dirty="0">
                <a:solidFill>
                  <a:srgbClr val="0070C0"/>
                </a:solidFill>
                <a:latin typeface="方正姚体" pitchFamily="2" charset="-122"/>
                <a:ea typeface="方正姚体" pitchFamily="2" charset="-122"/>
                <a:cs typeface="Times New Roman" pitchFamily="18" charset="0"/>
              </a:rPr>
              <a:t>OPEN</a:t>
            </a:r>
            <a:r>
              <a:rPr lang="zh-CN" altLang="en-US" sz="2300" spc="-150" dirty="0">
                <a:solidFill>
                  <a:srgbClr val="0070C0"/>
                </a:solidFill>
                <a:latin typeface="方正姚体" pitchFamily="2" charset="-122"/>
                <a:ea typeface="方正姚体" pitchFamily="2" charset="-122"/>
                <a:cs typeface="Times New Roman" pitchFamily="18" charset="0"/>
              </a:rPr>
              <a:t>表</a:t>
            </a:r>
            <a:r>
              <a:rPr lang="zh-CN" altLang="en-US" sz="2300" spc="-150" dirty="0" smtClean="0">
                <a:solidFill>
                  <a:srgbClr val="0070C0"/>
                </a:solidFill>
                <a:latin typeface="方正姚体" pitchFamily="2" charset="-122"/>
                <a:ea typeface="方正姚体" pitchFamily="2" charset="-122"/>
                <a:cs typeface="Times New Roman" pitchFamily="18" charset="0"/>
              </a:rPr>
              <a:t>。</a:t>
            </a:r>
            <a:endParaRPr lang="zh-CN" altLang="en-US" sz="2300" spc="-150" dirty="0">
              <a:solidFill>
                <a:srgbClr val="0070C0"/>
              </a:solidFill>
              <a:latin typeface="方正姚体" pitchFamily="2" charset="-122"/>
              <a:ea typeface="方正姚体" pitchFamily="2" charset="-122"/>
              <a:cs typeface="Times New Roman" pitchFamily="18" charset="0"/>
            </a:endParaRPr>
          </a:p>
          <a:p>
            <a:pPr algn="just">
              <a:lnSpc>
                <a:spcPts val="3600"/>
              </a:lnSpc>
              <a:spcBef>
                <a:spcPts val="0"/>
              </a:spcBef>
            </a:pPr>
            <a:r>
              <a:rPr lang="zh-CN" altLang="en-US" sz="2300" spc="-150" dirty="0">
                <a:solidFill>
                  <a:srgbClr val="0070C0"/>
                </a:solidFill>
                <a:latin typeface="方正姚体" pitchFamily="2" charset="-122"/>
                <a:ea typeface="方正姚体" pitchFamily="2" charset="-122"/>
                <a:cs typeface="Times New Roman" pitchFamily="18" charset="0"/>
              </a:rPr>
              <a:t>   </a:t>
            </a:r>
            <a:r>
              <a:rPr lang="zh-CN" altLang="en-US" sz="2300" spc="-150" dirty="0" smtClean="0">
                <a:solidFill>
                  <a:srgbClr val="0070C0"/>
                </a:solidFill>
                <a:latin typeface="方正姚体" pitchFamily="2" charset="-122"/>
                <a:ea typeface="方正姚体" pitchFamily="2" charset="-122"/>
                <a:cs typeface="Times New Roman" pitchFamily="18" charset="0"/>
              </a:rPr>
              <a:t>        </a:t>
            </a:r>
            <a:r>
              <a:rPr lang="en-US" altLang="zh-CN" sz="2300" spc="-150" dirty="0" smtClean="0">
                <a:solidFill>
                  <a:srgbClr val="0070C0"/>
                </a:solidFill>
                <a:latin typeface="方正姚体" pitchFamily="2" charset="-122"/>
                <a:ea typeface="方正姚体" pitchFamily="2" charset="-122"/>
                <a:cs typeface="Times New Roman" pitchFamily="18" charset="0"/>
              </a:rPr>
              <a:t>②</a:t>
            </a:r>
            <a:r>
              <a:rPr lang="zh-CN" altLang="en-US" sz="2300" spc="-150" dirty="0" smtClean="0">
                <a:solidFill>
                  <a:srgbClr val="0070C0"/>
                </a:solidFill>
                <a:latin typeface="方正姚体" pitchFamily="2" charset="-122"/>
                <a:ea typeface="方正姚体" pitchFamily="2" charset="-122"/>
                <a:cs typeface="Times New Roman" pitchFamily="18" charset="0"/>
              </a:rPr>
              <a:t>考察</a:t>
            </a:r>
            <a:r>
              <a:rPr lang="zh-CN" altLang="en-US" sz="2300" spc="-150" dirty="0">
                <a:solidFill>
                  <a:srgbClr val="0070C0"/>
                </a:solidFill>
                <a:latin typeface="方正姚体" pitchFamily="2" charset="-122"/>
                <a:ea typeface="方正姚体" pitchFamily="2" charset="-122"/>
                <a:cs typeface="Times New Roman" pitchFamily="18" charset="0"/>
              </a:rPr>
              <a:t>这些子节点中是否有终止节点</a:t>
            </a:r>
            <a:r>
              <a:rPr lang="zh-CN" altLang="en-US" sz="2300" spc="-150" dirty="0" smtClean="0">
                <a:solidFill>
                  <a:srgbClr val="0070C0"/>
                </a:solidFill>
                <a:latin typeface="方正姚体" pitchFamily="2" charset="-122"/>
                <a:ea typeface="方正姚体" pitchFamily="2" charset="-122"/>
                <a:cs typeface="Times New Roman" pitchFamily="18" charset="0"/>
              </a:rPr>
              <a:t>。若</a:t>
            </a:r>
            <a:r>
              <a:rPr lang="zh-CN" altLang="en-US" sz="2300" spc="-150" dirty="0">
                <a:solidFill>
                  <a:srgbClr val="0070C0"/>
                </a:solidFill>
                <a:latin typeface="方正姚体" pitchFamily="2" charset="-122"/>
                <a:ea typeface="方正姚体" pitchFamily="2" charset="-122"/>
                <a:cs typeface="Times New Roman" pitchFamily="18" charset="0"/>
              </a:rPr>
              <a:t>有</a:t>
            </a:r>
            <a:r>
              <a:rPr lang="en-US" altLang="zh-CN" sz="2300" spc="-150" dirty="0">
                <a:solidFill>
                  <a:srgbClr val="0070C0"/>
                </a:solidFill>
                <a:latin typeface="方正姚体" pitchFamily="2" charset="-122"/>
                <a:ea typeface="方正姚体" pitchFamily="2" charset="-122"/>
                <a:cs typeface="Times New Roman" pitchFamily="18" charset="0"/>
              </a:rPr>
              <a:t>, </a:t>
            </a:r>
            <a:r>
              <a:rPr lang="zh-CN" altLang="en-US" sz="2300" spc="-150" dirty="0">
                <a:solidFill>
                  <a:srgbClr val="0070C0"/>
                </a:solidFill>
                <a:latin typeface="方正姚体" pitchFamily="2" charset="-122"/>
                <a:ea typeface="方正姚体" pitchFamily="2" charset="-122"/>
                <a:cs typeface="Times New Roman" pitchFamily="18" charset="0"/>
              </a:rPr>
              <a:t>则标记它们为可解节点</a:t>
            </a:r>
            <a:r>
              <a:rPr lang="en-US" altLang="zh-CN" sz="2300" spc="-150" dirty="0">
                <a:solidFill>
                  <a:srgbClr val="0070C0"/>
                </a:solidFill>
                <a:latin typeface="方正姚体" pitchFamily="2" charset="-122"/>
                <a:ea typeface="方正姚体" pitchFamily="2" charset="-122"/>
                <a:cs typeface="Times New Roman" pitchFamily="18" charset="0"/>
              </a:rPr>
              <a:t>, </a:t>
            </a:r>
            <a:r>
              <a:rPr lang="zh-CN" altLang="en-US" sz="2300" spc="-150" dirty="0">
                <a:solidFill>
                  <a:srgbClr val="0070C0"/>
                </a:solidFill>
                <a:latin typeface="方正姚体" pitchFamily="2" charset="-122"/>
                <a:ea typeface="方正姚体" pitchFamily="2" charset="-122"/>
                <a:cs typeface="Times New Roman" pitchFamily="18" charset="0"/>
              </a:rPr>
              <a:t>并将它们也放入</a:t>
            </a:r>
            <a:r>
              <a:rPr lang="en-US" altLang="zh-CN" sz="2300" spc="-150" dirty="0">
                <a:solidFill>
                  <a:srgbClr val="0070C0"/>
                </a:solidFill>
                <a:latin typeface="方正姚体" pitchFamily="2" charset="-122"/>
                <a:ea typeface="方正姚体" pitchFamily="2" charset="-122"/>
                <a:cs typeface="Times New Roman" pitchFamily="18" charset="0"/>
              </a:rPr>
              <a:t>CLOSED</a:t>
            </a:r>
            <a:r>
              <a:rPr lang="zh-CN" altLang="en-US" sz="2300" spc="-150" dirty="0">
                <a:solidFill>
                  <a:srgbClr val="0070C0"/>
                </a:solidFill>
                <a:latin typeface="方正姚体" pitchFamily="2" charset="-122"/>
                <a:ea typeface="方正姚体" pitchFamily="2" charset="-122"/>
                <a:cs typeface="Times New Roman" pitchFamily="18" charset="0"/>
              </a:rPr>
              <a:t>表</a:t>
            </a:r>
            <a:r>
              <a:rPr lang="en-US" altLang="zh-CN" sz="2300" spc="-150" dirty="0">
                <a:solidFill>
                  <a:srgbClr val="0070C0"/>
                </a:solidFill>
                <a:latin typeface="方正姚体" pitchFamily="2" charset="-122"/>
                <a:ea typeface="方正姚体" pitchFamily="2" charset="-122"/>
                <a:cs typeface="Times New Roman" pitchFamily="18" charset="0"/>
              </a:rPr>
              <a:t>, </a:t>
            </a:r>
            <a:r>
              <a:rPr lang="zh-CN" altLang="en-US" sz="2300" spc="-150" dirty="0">
                <a:solidFill>
                  <a:srgbClr val="0070C0"/>
                </a:solidFill>
                <a:latin typeface="方正姚体" pitchFamily="2" charset="-122"/>
                <a:ea typeface="方正姚体" pitchFamily="2" charset="-122"/>
                <a:cs typeface="Times New Roman" pitchFamily="18" charset="0"/>
              </a:rPr>
              <a:t>然后由它们的可解反向推断其先辈节点的可解性</a:t>
            </a:r>
            <a:r>
              <a:rPr lang="en-US" altLang="zh-CN" sz="2300" spc="-150" dirty="0">
                <a:solidFill>
                  <a:srgbClr val="0070C0"/>
                </a:solidFill>
                <a:latin typeface="方正姚体" pitchFamily="2" charset="-122"/>
                <a:ea typeface="方正姚体" pitchFamily="2" charset="-122"/>
                <a:cs typeface="Times New Roman" pitchFamily="18" charset="0"/>
              </a:rPr>
              <a:t>, </a:t>
            </a:r>
            <a:r>
              <a:rPr lang="zh-CN" altLang="en-US" sz="2300" spc="-150" dirty="0">
                <a:solidFill>
                  <a:srgbClr val="0070C0"/>
                </a:solidFill>
                <a:latin typeface="方正姚体" pitchFamily="2" charset="-122"/>
                <a:ea typeface="方正姚体" pitchFamily="2" charset="-122"/>
                <a:cs typeface="Times New Roman" pitchFamily="18" charset="0"/>
              </a:rPr>
              <a:t>并对其中的可解节点进行标记</a:t>
            </a:r>
            <a:r>
              <a:rPr lang="zh-CN" altLang="en-US" sz="2300" spc="-150" dirty="0" smtClean="0">
                <a:solidFill>
                  <a:srgbClr val="0070C0"/>
                </a:solidFill>
                <a:latin typeface="方正姚体" pitchFamily="2" charset="-122"/>
                <a:ea typeface="方正姚体" pitchFamily="2" charset="-122"/>
              </a:rPr>
              <a:t>。如果</a:t>
            </a:r>
            <a:r>
              <a:rPr lang="zh-CN" altLang="en-US" sz="2300" spc="-150" dirty="0">
                <a:solidFill>
                  <a:srgbClr val="0070C0"/>
                </a:solidFill>
                <a:latin typeface="方正姚体" pitchFamily="2" charset="-122"/>
                <a:ea typeface="方正姚体" pitchFamily="2" charset="-122"/>
              </a:rPr>
              <a:t>初始节点也被标记为可解节点</a:t>
            </a:r>
            <a:r>
              <a:rPr lang="en-US" altLang="zh-CN" sz="2300" spc="-150" dirty="0">
                <a:solidFill>
                  <a:srgbClr val="0070C0"/>
                </a:solidFill>
                <a:latin typeface="方正姚体" pitchFamily="2" charset="-122"/>
                <a:ea typeface="方正姚体" pitchFamily="2" charset="-122"/>
              </a:rPr>
              <a:t>, </a:t>
            </a:r>
            <a:r>
              <a:rPr lang="zh-CN" altLang="en-US" sz="2300" spc="-150" dirty="0">
                <a:solidFill>
                  <a:srgbClr val="0070C0"/>
                </a:solidFill>
                <a:latin typeface="方正姚体" pitchFamily="2" charset="-122"/>
                <a:ea typeface="方正姚体" pitchFamily="2" charset="-122"/>
              </a:rPr>
              <a:t>则搜索成功</a:t>
            </a:r>
            <a:r>
              <a:rPr lang="en-US" altLang="zh-CN" sz="2300" spc="-150" dirty="0">
                <a:solidFill>
                  <a:srgbClr val="0070C0"/>
                </a:solidFill>
                <a:latin typeface="方正姚体" pitchFamily="2" charset="-122"/>
                <a:ea typeface="方正姚体" pitchFamily="2" charset="-122"/>
              </a:rPr>
              <a:t>,</a:t>
            </a:r>
            <a:r>
              <a:rPr lang="zh-CN" altLang="en-US" sz="2300" spc="-150" dirty="0">
                <a:solidFill>
                  <a:srgbClr val="0070C0"/>
                </a:solidFill>
                <a:latin typeface="方正姚体" pitchFamily="2" charset="-122"/>
                <a:ea typeface="方正姚体" pitchFamily="2" charset="-122"/>
              </a:rPr>
              <a:t>结束。</a:t>
            </a:r>
          </a:p>
        </p:txBody>
      </p:sp>
    </p:spTree>
  </p:cSld>
  <p:clrMapOvr>
    <a:masterClrMapping/>
  </p:clrMapOvr>
  <p:transition>
    <p:checke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2" name="Text Box 4"/>
          <p:cNvSpPr txBox="1">
            <a:spLocks noChangeArrowheads="1"/>
          </p:cNvSpPr>
          <p:nvPr/>
        </p:nvSpPr>
        <p:spPr bwMode="auto">
          <a:xfrm>
            <a:off x="642910" y="838200"/>
            <a:ext cx="7786742" cy="4967514"/>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zh-CN" altLang="en-US" dirty="0">
                <a:solidFill>
                  <a:srgbClr val="0070C0"/>
                </a:solidFill>
                <a:ea typeface="方正姚体" pitchFamily="2" charset="-122"/>
                <a:cs typeface="Times New Roman" pitchFamily="18" charset="0"/>
              </a:rPr>
              <a:t>　  </a:t>
            </a:r>
            <a:r>
              <a:rPr lang="en-US" altLang="zh-CN" dirty="0" smtClean="0">
                <a:solidFill>
                  <a:srgbClr val="0070C0"/>
                </a:solidFill>
                <a:ea typeface="方正姚体" pitchFamily="2" charset="-122"/>
                <a:cs typeface="Times New Roman" pitchFamily="18" charset="0"/>
              </a:rPr>
              <a:t>③</a:t>
            </a:r>
            <a:r>
              <a:rPr lang="zh-CN" altLang="en-US" dirty="0" smtClean="0">
                <a:solidFill>
                  <a:srgbClr val="0070C0"/>
                </a:solidFill>
                <a:ea typeface="方正姚体" pitchFamily="2" charset="-122"/>
                <a:cs typeface="Times New Roman" pitchFamily="18" charset="0"/>
              </a:rPr>
              <a:t>删去</a:t>
            </a:r>
            <a:r>
              <a:rPr lang="en-US" altLang="zh-CN" dirty="0">
                <a:solidFill>
                  <a:srgbClr val="0070C0"/>
                </a:solidFill>
                <a:ea typeface="方正姚体" pitchFamily="2" charset="-122"/>
                <a:cs typeface="Times New Roman" pitchFamily="18" charset="0"/>
              </a:rPr>
              <a:t>OPEN</a:t>
            </a:r>
            <a:r>
              <a:rPr lang="zh-CN" altLang="en-US" dirty="0">
                <a:solidFill>
                  <a:srgbClr val="0070C0"/>
                </a:solidFill>
                <a:ea typeface="方正姚体" pitchFamily="2" charset="-122"/>
                <a:cs typeface="Times New Roman" pitchFamily="18" charset="0"/>
              </a:rPr>
              <a:t>表中那些具有可解先辈的节点</a:t>
            </a:r>
            <a:r>
              <a:rPr lang="en-US" altLang="zh-CN" dirty="0">
                <a:solidFill>
                  <a:srgbClr val="0070C0"/>
                </a:solidFill>
                <a:ea typeface="方正姚体" pitchFamily="2" charset="-122"/>
                <a:cs typeface="Times New Roman" pitchFamily="18" charset="0"/>
              </a:rPr>
              <a:t>(</a:t>
            </a:r>
            <a:r>
              <a:rPr lang="zh-CN" altLang="en-US" dirty="0">
                <a:solidFill>
                  <a:srgbClr val="0070C0"/>
                </a:solidFill>
                <a:ea typeface="方正姚体" pitchFamily="2" charset="-122"/>
                <a:cs typeface="Times New Roman" pitchFamily="18" charset="0"/>
              </a:rPr>
              <a:t>因为其先辈节点已经可解</a:t>
            </a:r>
            <a:r>
              <a:rPr lang="en-US" altLang="zh-CN" dirty="0">
                <a:solidFill>
                  <a:srgbClr val="0070C0"/>
                </a:solidFill>
                <a:ea typeface="方正姚体" pitchFamily="2" charset="-122"/>
                <a:cs typeface="Times New Roman" pitchFamily="18" charset="0"/>
              </a:rPr>
              <a:t>, </a:t>
            </a:r>
            <a:r>
              <a:rPr lang="zh-CN" altLang="en-US" dirty="0">
                <a:solidFill>
                  <a:srgbClr val="0070C0"/>
                </a:solidFill>
                <a:ea typeface="方正姚体" pitchFamily="2" charset="-122"/>
                <a:cs typeface="Times New Roman" pitchFamily="18" charset="0"/>
              </a:rPr>
              <a:t>故已无再考察该节点的必要</a:t>
            </a:r>
            <a:r>
              <a:rPr lang="en-US" altLang="zh-CN" dirty="0">
                <a:solidFill>
                  <a:srgbClr val="0070C0"/>
                </a:solidFill>
                <a:ea typeface="方正姚体" pitchFamily="2" charset="-122"/>
                <a:cs typeface="Times New Roman" pitchFamily="18" charset="0"/>
              </a:rPr>
              <a:t>), </a:t>
            </a:r>
            <a:r>
              <a:rPr lang="zh-CN" altLang="en-US" dirty="0">
                <a:solidFill>
                  <a:srgbClr val="0070C0"/>
                </a:solidFill>
                <a:ea typeface="方正姚体" pitchFamily="2" charset="-122"/>
                <a:cs typeface="Times New Roman" pitchFamily="18" charset="0"/>
              </a:rPr>
              <a:t>转</a:t>
            </a:r>
            <a:r>
              <a:rPr lang="zh-CN" altLang="en-US" dirty="0" smtClean="0">
                <a:solidFill>
                  <a:srgbClr val="0070C0"/>
                </a:solidFill>
                <a:ea typeface="方正姚体" pitchFamily="2" charset="-122"/>
                <a:cs typeface="Times New Roman" pitchFamily="18" charset="0"/>
              </a:rPr>
              <a:t>步</a:t>
            </a:r>
            <a:r>
              <a:rPr lang="en-US" altLang="zh-CN" dirty="0" smtClean="0">
                <a:solidFill>
                  <a:srgbClr val="0070C0"/>
                </a:solidFill>
                <a:ea typeface="方正姚体" pitchFamily="2" charset="-122"/>
                <a:cs typeface="Times New Roman" pitchFamily="18" charset="0"/>
              </a:rPr>
              <a:t>(2)</a:t>
            </a:r>
            <a:r>
              <a:rPr lang="zh-CN" altLang="en-US" dirty="0" smtClean="0">
                <a:solidFill>
                  <a:srgbClr val="0070C0"/>
                </a:solidFill>
                <a:ea typeface="方正姚体" pitchFamily="2" charset="-122"/>
                <a:cs typeface="Times New Roman" pitchFamily="18" charset="0"/>
              </a:rPr>
              <a:t>。 </a:t>
            </a:r>
            <a:endParaRPr lang="zh-CN" altLang="en-US" dirty="0">
              <a:solidFill>
                <a:srgbClr val="0070C0"/>
              </a:solidFill>
              <a:ea typeface="方正姚体" pitchFamily="2" charset="-122"/>
              <a:cs typeface="Times New Roman" pitchFamily="18" charset="0"/>
            </a:endParaRPr>
          </a:p>
          <a:p>
            <a:pPr algn="just">
              <a:lnSpc>
                <a:spcPct val="120000"/>
              </a:lnSpc>
              <a:spcBef>
                <a:spcPct val="20000"/>
              </a:spcBef>
            </a:pPr>
            <a:r>
              <a:rPr lang="en-US" altLang="zh-CN" dirty="0" smtClean="0">
                <a:solidFill>
                  <a:srgbClr val="0070C0"/>
                </a:solidFill>
                <a:ea typeface="方正姚体" pitchFamily="2" charset="-122"/>
                <a:cs typeface="Times New Roman" pitchFamily="18" charset="0"/>
              </a:rPr>
              <a:t>      (4) </a:t>
            </a:r>
            <a:r>
              <a:rPr lang="zh-CN" altLang="en-US" dirty="0">
                <a:solidFill>
                  <a:srgbClr val="0070C0"/>
                </a:solidFill>
                <a:ea typeface="方正姚体" pitchFamily="2" charset="-122"/>
                <a:cs typeface="Times New Roman" pitchFamily="18" charset="0"/>
              </a:rPr>
              <a:t>若</a:t>
            </a:r>
            <a:r>
              <a:rPr lang="en-US" altLang="zh-CN" dirty="0">
                <a:solidFill>
                  <a:srgbClr val="0070C0"/>
                </a:solidFill>
                <a:ea typeface="方正姚体" pitchFamily="2" charset="-122"/>
                <a:cs typeface="Times New Roman" pitchFamily="18" charset="0"/>
              </a:rPr>
              <a:t>N</a:t>
            </a:r>
            <a:r>
              <a:rPr lang="zh-CN" altLang="en-US" dirty="0">
                <a:solidFill>
                  <a:srgbClr val="0070C0"/>
                </a:solidFill>
                <a:ea typeface="方正姚体" pitchFamily="2" charset="-122"/>
                <a:cs typeface="Times New Roman" pitchFamily="18" charset="0"/>
              </a:rPr>
              <a:t>不可扩展</a:t>
            </a:r>
            <a:r>
              <a:rPr lang="en-US" altLang="zh-CN" dirty="0">
                <a:solidFill>
                  <a:srgbClr val="0070C0"/>
                </a:solidFill>
                <a:ea typeface="方正姚体" pitchFamily="2" charset="-122"/>
                <a:cs typeface="Times New Roman" pitchFamily="18" charset="0"/>
              </a:rPr>
              <a:t>, </a:t>
            </a:r>
            <a:r>
              <a:rPr lang="zh-CN" altLang="en-US" dirty="0">
                <a:solidFill>
                  <a:srgbClr val="0070C0"/>
                </a:solidFill>
                <a:ea typeface="方正姚体" pitchFamily="2" charset="-122"/>
                <a:cs typeface="Times New Roman" pitchFamily="18" charset="0"/>
              </a:rPr>
              <a:t>则做下列工作： </a:t>
            </a:r>
          </a:p>
          <a:p>
            <a:pPr algn="just">
              <a:lnSpc>
                <a:spcPct val="120000"/>
              </a:lnSpc>
              <a:spcBef>
                <a:spcPct val="20000"/>
              </a:spcBef>
            </a:pPr>
            <a:r>
              <a:rPr lang="zh-CN" altLang="en-US" dirty="0">
                <a:solidFill>
                  <a:srgbClr val="0070C0"/>
                </a:solidFill>
                <a:ea typeface="方正姚体" pitchFamily="2" charset="-122"/>
                <a:cs typeface="Times New Roman" pitchFamily="18" charset="0"/>
              </a:rPr>
              <a:t>　　</a:t>
            </a:r>
            <a:r>
              <a:rPr lang="en-US" altLang="zh-CN" dirty="0" smtClean="0">
                <a:solidFill>
                  <a:srgbClr val="0070C0"/>
                </a:solidFill>
                <a:ea typeface="方正姚体" pitchFamily="2" charset="-122"/>
                <a:cs typeface="Times New Roman" pitchFamily="18" charset="0"/>
              </a:rPr>
              <a:t>①</a:t>
            </a:r>
            <a:r>
              <a:rPr lang="zh-CN" altLang="en-US" dirty="0" smtClean="0">
                <a:solidFill>
                  <a:srgbClr val="0070C0"/>
                </a:solidFill>
                <a:ea typeface="方正姚体" pitchFamily="2" charset="-122"/>
                <a:cs typeface="Times New Roman" pitchFamily="18" charset="0"/>
              </a:rPr>
              <a:t>标记</a:t>
            </a:r>
            <a:r>
              <a:rPr lang="en-US" altLang="zh-CN" i="1" dirty="0">
                <a:solidFill>
                  <a:srgbClr val="0070C0"/>
                </a:solidFill>
                <a:ea typeface="方正姚体" pitchFamily="2" charset="-122"/>
                <a:cs typeface="Times New Roman" pitchFamily="18" charset="0"/>
              </a:rPr>
              <a:t>N</a:t>
            </a:r>
            <a:r>
              <a:rPr lang="zh-CN" altLang="en-US" dirty="0">
                <a:solidFill>
                  <a:srgbClr val="0070C0"/>
                </a:solidFill>
                <a:ea typeface="方正姚体" pitchFamily="2" charset="-122"/>
                <a:cs typeface="Times New Roman" pitchFamily="18" charset="0"/>
              </a:rPr>
              <a:t>为不可解节点</a:t>
            </a:r>
            <a:r>
              <a:rPr lang="en-US" altLang="zh-CN" dirty="0">
                <a:solidFill>
                  <a:srgbClr val="0070C0"/>
                </a:solidFill>
                <a:ea typeface="方正姚体" pitchFamily="2" charset="-122"/>
                <a:cs typeface="Times New Roman" pitchFamily="18" charset="0"/>
              </a:rPr>
              <a:t>, </a:t>
            </a:r>
            <a:r>
              <a:rPr lang="zh-CN" altLang="en-US" dirty="0">
                <a:solidFill>
                  <a:srgbClr val="0070C0"/>
                </a:solidFill>
                <a:ea typeface="方正姚体" pitchFamily="2" charset="-122"/>
                <a:cs typeface="Times New Roman" pitchFamily="18" charset="0"/>
              </a:rPr>
              <a:t>然后由它的不可解反向推断其先辈节点的可解性</a:t>
            </a:r>
            <a:r>
              <a:rPr lang="en-US" altLang="zh-CN" dirty="0">
                <a:solidFill>
                  <a:srgbClr val="0070C0"/>
                </a:solidFill>
                <a:ea typeface="方正姚体" pitchFamily="2" charset="-122"/>
                <a:cs typeface="Times New Roman" pitchFamily="18" charset="0"/>
              </a:rPr>
              <a:t>, </a:t>
            </a:r>
            <a:r>
              <a:rPr lang="zh-CN" altLang="en-US" dirty="0">
                <a:solidFill>
                  <a:srgbClr val="0070C0"/>
                </a:solidFill>
                <a:ea typeface="方正姚体" pitchFamily="2" charset="-122"/>
                <a:cs typeface="Times New Roman" pitchFamily="18" charset="0"/>
              </a:rPr>
              <a:t>并对其中的不可解节点进行标记。如果初始节点</a:t>
            </a:r>
            <a:r>
              <a:rPr lang="en-US" altLang="zh-CN" dirty="0">
                <a:solidFill>
                  <a:srgbClr val="0070C0"/>
                </a:solidFill>
                <a:ea typeface="方正姚体" pitchFamily="2" charset="-122"/>
                <a:cs typeface="Times New Roman" pitchFamily="18" charset="0"/>
              </a:rPr>
              <a:t>S</a:t>
            </a:r>
            <a:r>
              <a:rPr lang="en-US" altLang="zh-CN" baseline="-25000" dirty="0">
                <a:solidFill>
                  <a:srgbClr val="0070C0"/>
                </a:solidFill>
                <a:ea typeface="方正姚体" pitchFamily="2" charset="-122"/>
                <a:cs typeface="Times New Roman" pitchFamily="18" charset="0"/>
              </a:rPr>
              <a:t>o</a:t>
            </a:r>
            <a:r>
              <a:rPr lang="zh-CN" altLang="en-US" dirty="0">
                <a:solidFill>
                  <a:srgbClr val="0070C0"/>
                </a:solidFill>
                <a:ea typeface="方正姚体" pitchFamily="2" charset="-122"/>
                <a:cs typeface="Times New Roman" pitchFamily="18" charset="0"/>
              </a:rPr>
              <a:t>也被标记为不可解节点</a:t>
            </a:r>
            <a:r>
              <a:rPr lang="en-US" altLang="zh-CN" dirty="0">
                <a:solidFill>
                  <a:srgbClr val="0070C0"/>
                </a:solidFill>
                <a:ea typeface="方正姚体" pitchFamily="2" charset="-122"/>
                <a:cs typeface="Times New Roman" pitchFamily="18" charset="0"/>
              </a:rPr>
              <a:t>, </a:t>
            </a:r>
            <a:r>
              <a:rPr lang="zh-CN" altLang="en-US" dirty="0">
                <a:solidFill>
                  <a:srgbClr val="0070C0"/>
                </a:solidFill>
                <a:ea typeface="方正姚体" pitchFamily="2" charset="-122"/>
                <a:cs typeface="Times New Roman" pitchFamily="18" charset="0"/>
              </a:rPr>
              <a:t>则搜索失败</a:t>
            </a:r>
            <a:r>
              <a:rPr lang="en-US" altLang="zh-CN" dirty="0">
                <a:solidFill>
                  <a:srgbClr val="0070C0"/>
                </a:solidFill>
                <a:ea typeface="方正姚体" pitchFamily="2" charset="-122"/>
                <a:cs typeface="Times New Roman" pitchFamily="18" charset="0"/>
              </a:rPr>
              <a:t>, </a:t>
            </a:r>
            <a:r>
              <a:rPr lang="zh-CN" altLang="en-US" dirty="0">
                <a:solidFill>
                  <a:srgbClr val="0070C0"/>
                </a:solidFill>
                <a:ea typeface="方正姚体" pitchFamily="2" charset="-122"/>
                <a:cs typeface="Times New Roman" pitchFamily="18" charset="0"/>
              </a:rPr>
              <a:t>退出</a:t>
            </a:r>
            <a:r>
              <a:rPr lang="zh-CN" altLang="en-US" dirty="0" smtClean="0">
                <a:solidFill>
                  <a:srgbClr val="0070C0"/>
                </a:solidFill>
                <a:ea typeface="方正姚体" pitchFamily="2" charset="-122"/>
                <a:cs typeface="Times New Roman" pitchFamily="18" charset="0"/>
              </a:rPr>
              <a:t>。</a:t>
            </a:r>
            <a:endParaRPr lang="zh-CN" altLang="en-US" dirty="0">
              <a:solidFill>
                <a:srgbClr val="0070C0"/>
              </a:solidFill>
              <a:ea typeface="方正姚体" pitchFamily="2" charset="-122"/>
              <a:cs typeface="Times New Roman" pitchFamily="18" charset="0"/>
            </a:endParaRPr>
          </a:p>
          <a:p>
            <a:pPr algn="just">
              <a:lnSpc>
                <a:spcPct val="130000"/>
              </a:lnSpc>
              <a:spcBef>
                <a:spcPct val="50000"/>
              </a:spcBef>
            </a:pPr>
            <a:r>
              <a:rPr lang="zh-CN" altLang="en-US" dirty="0">
                <a:solidFill>
                  <a:srgbClr val="0070C0"/>
                </a:solidFill>
                <a:ea typeface="方正姚体" pitchFamily="2" charset="-122"/>
                <a:cs typeface="Times New Roman" pitchFamily="18" charset="0"/>
              </a:rPr>
              <a:t>　　</a:t>
            </a:r>
            <a:r>
              <a:rPr lang="en-US" altLang="zh-CN" dirty="0" smtClean="0">
                <a:solidFill>
                  <a:srgbClr val="0070C0"/>
                </a:solidFill>
                <a:ea typeface="方正姚体" pitchFamily="2" charset="-122"/>
                <a:cs typeface="Times New Roman" pitchFamily="18" charset="0"/>
              </a:rPr>
              <a:t>②</a:t>
            </a:r>
            <a:r>
              <a:rPr lang="zh-CN" altLang="en-US" dirty="0" smtClean="0">
                <a:solidFill>
                  <a:srgbClr val="0070C0"/>
                </a:solidFill>
                <a:ea typeface="方正姚体" pitchFamily="2" charset="-122"/>
                <a:cs typeface="Times New Roman" pitchFamily="18" charset="0"/>
              </a:rPr>
              <a:t>删去</a:t>
            </a:r>
            <a:r>
              <a:rPr lang="en-US" altLang="zh-CN" dirty="0">
                <a:solidFill>
                  <a:srgbClr val="0070C0"/>
                </a:solidFill>
                <a:ea typeface="方正姚体" pitchFamily="2" charset="-122"/>
                <a:cs typeface="Times New Roman" pitchFamily="18" charset="0"/>
              </a:rPr>
              <a:t>OPEN</a:t>
            </a:r>
            <a:r>
              <a:rPr lang="zh-CN" altLang="en-US" dirty="0">
                <a:solidFill>
                  <a:srgbClr val="0070C0"/>
                </a:solidFill>
                <a:ea typeface="方正姚体" pitchFamily="2" charset="-122"/>
                <a:cs typeface="Times New Roman" pitchFamily="18" charset="0"/>
              </a:rPr>
              <a:t>表中那些具有不可解先辈的节点</a:t>
            </a:r>
            <a:r>
              <a:rPr lang="en-US" altLang="zh-CN" dirty="0">
                <a:solidFill>
                  <a:srgbClr val="0070C0"/>
                </a:solidFill>
                <a:ea typeface="方正姚体" pitchFamily="2" charset="-122"/>
                <a:cs typeface="Times New Roman" pitchFamily="18" charset="0"/>
              </a:rPr>
              <a:t>(</a:t>
            </a:r>
            <a:r>
              <a:rPr lang="zh-CN" altLang="en-US" dirty="0">
                <a:solidFill>
                  <a:srgbClr val="0070C0"/>
                </a:solidFill>
                <a:ea typeface="方正姚体" pitchFamily="2" charset="-122"/>
                <a:cs typeface="Times New Roman" pitchFamily="18" charset="0"/>
              </a:rPr>
              <a:t>因为其先辈节点已不可解</a:t>
            </a:r>
            <a:r>
              <a:rPr lang="en-US" altLang="zh-CN" dirty="0">
                <a:solidFill>
                  <a:srgbClr val="0070C0"/>
                </a:solidFill>
                <a:ea typeface="方正姚体" pitchFamily="2" charset="-122"/>
                <a:cs typeface="Times New Roman" pitchFamily="18" charset="0"/>
              </a:rPr>
              <a:t>,</a:t>
            </a:r>
            <a:r>
              <a:rPr lang="zh-CN" altLang="en-US" dirty="0">
                <a:solidFill>
                  <a:srgbClr val="0070C0"/>
                </a:solidFill>
                <a:ea typeface="方正姚体" pitchFamily="2" charset="-122"/>
                <a:cs typeface="Times New Roman" pitchFamily="18" charset="0"/>
              </a:rPr>
              <a:t>故已无再考察这些节点的必要</a:t>
            </a:r>
            <a:r>
              <a:rPr lang="en-US" altLang="zh-CN" dirty="0">
                <a:solidFill>
                  <a:srgbClr val="0070C0"/>
                </a:solidFill>
                <a:ea typeface="方正姚体" pitchFamily="2" charset="-122"/>
                <a:cs typeface="Times New Roman" pitchFamily="18" charset="0"/>
              </a:rPr>
              <a:t>), </a:t>
            </a:r>
            <a:r>
              <a:rPr lang="zh-CN" altLang="en-US" dirty="0">
                <a:solidFill>
                  <a:srgbClr val="0070C0"/>
                </a:solidFill>
                <a:ea typeface="方正姚体" pitchFamily="2" charset="-122"/>
                <a:cs typeface="Times New Roman" pitchFamily="18" charset="0"/>
              </a:rPr>
              <a:t>转</a:t>
            </a:r>
            <a:r>
              <a:rPr lang="zh-CN" altLang="en-US" dirty="0" smtClean="0">
                <a:solidFill>
                  <a:srgbClr val="0070C0"/>
                </a:solidFill>
                <a:ea typeface="方正姚体" pitchFamily="2" charset="-122"/>
                <a:cs typeface="Times New Roman" pitchFamily="18" charset="0"/>
              </a:rPr>
              <a:t>步</a:t>
            </a:r>
            <a:r>
              <a:rPr lang="en-US" altLang="zh-CN" dirty="0" smtClean="0">
                <a:solidFill>
                  <a:srgbClr val="0070C0"/>
                </a:solidFill>
                <a:ea typeface="方正姚体" pitchFamily="2" charset="-122"/>
                <a:cs typeface="Times New Roman" pitchFamily="18" charset="0"/>
              </a:rPr>
              <a:t>(2)</a:t>
            </a:r>
            <a:r>
              <a:rPr lang="zh-CN" altLang="en-US" dirty="0" smtClean="0">
                <a:solidFill>
                  <a:srgbClr val="0070C0"/>
                </a:solidFill>
                <a:ea typeface="方正姚体" pitchFamily="2" charset="-122"/>
                <a:cs typeface="Times New Roman" pitchFamily="18" charset="0"/>
              </a:rPr>
              <a:t>。</a:t>
            </a:r>
            <a:endParaRPr lang="en-US" altLang="zh-CN" dirty="0" smtClean="0">
              <a:solidFill>
                <a:srgbClr val="0070C0"/>
              </a:solidFill>
              <a:ea typeface="方正姚体" pitchFamily="2" charset="-122"/>
              <a:cs typeface="Times New Roman" pitchFamily="18" charset="0"/>
            </a:endParaRPr>
          </a:p>
          <a:p>
            <a:pPr algn="just">
              <a:spcBef>
                <a:spcPts val="0"/>
              </a:spcBef>
            </a:pPr>
            <a:r>
              <a:rPr lang="en-US" altLang="zh-CN" dirty="0" smtClean="0">
                <a:solidFill>
                  <a:srgbClr val="0070C0"/>
                </a:solidFill>
                <a:latin typeface="宋体" charset="-122"/>
              </a:rPr>
              <a:t>————————————————————————</a:t>
            </a:r>
            <a:r>
              <a:rPr lang="zh-CN" altLang="en-US" dirty="0" smtClean="0"/>
              <a:t> </a:t>
            </a:r>
            <a:endParaRPr lang="zh-CN" altLang="en-US" dirty="0"/>
          </a:p>
        </p:txBody>
      </p:sp>
    </p:spTree>
  </p:cSld>
  <p:clrMapOvr>
    <a:masterClrMapping/>
  </p:clrMapOvr>
  <p:transition>
    <p:checke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8" name="Text Box 4"/>
          <p:cNvSpPr txBox="1">
            <a:spLocks noChangeArrowheads="1"/>
          </p:cNvSpPr>
          <p:nvPr/>
        </p:nvSpPr>
        <p:spPr bwMode="auto">
          <a:xfrm>
            <a:off x="785786" y="609600"/>
            <a:ext cx="7572428" cy="5104218"/>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zh-CN" altLang="en-US" sz="2300" dirty="0"/>
              <a:t>　</a:t>
            </a:r>
            <a:r>
              <a:rPr lang="zh-CN" altLang="en-US" sz="2300" b="1" dirty="0"/>
              <a:t>　</a:t>
            </a:r>
            <a:r>
              <a:rPr lang="zh-CN" altLang="en-US" sz="2300" dirty="0">
                <a:solidFill>
                  <a:srgbClr val="0070C0"/>
                </a:solidFill>
                <a:latin typeface="黑体" pitchFamily="49" charset="-122"/>
                <a:ea typeface="黑体" pitchFamily="49" charset="-122"/>
              </a:rPr>
              <a:t>例 </a:t>
            </a:r>
            <a:r>
              <a:rPr lang="en-US" altLang="zh-CN" sz="2300" dirty="0" smtClean="0">
                <a:solidFill>
                  <a:srgbClr val="0070C0"/>
                </a:solidFill>
              </a:rPr>
              <a:t>3-12</a:t>
            </a:r>
            <a:r>
              <a:rPr lang="zh-CN" altLang="en-US" sz="2300" b="1" dirty="0">
                <a:solidFill>
                  <a:srgbClr val="0070C0"/>
                </a:solidFill>
              </a:rPr>
              <a:t>　</a:t>
            </a:r>
            <a:r>
              <a:rPr lang="zh-CN" altLang="en-US" sz="2300" dirty="0">
                <a:solidFill>
                  <a:srgbClr val="0070C0"/>
                </a:solidFill>
              </a:rPr>
              <a:t>设有与或树如图</a:t>
            </a:r>
            <a:r>
              <a:rPr lang="en-US" altLang="zh-CN" sz="2300" dirty="0" smtClean="0">
                <a:solidFill>
                  <a:srgbClr val="0070C0"/>
                </a:solidFill>
              </a:rPr>
              <a:t>3-16</a:t>
            </a:r>
            <a:r>
              <a:rPr lang="zh-CN" altLang="en-US" sz="2300" dirty="0" smtClean="0">
                <a:solidFill>
                  <a:srgbClr val="0070C0"/>
                </a:solidFill>
              </a:rPr>
              <a:t>所</a:t>
            </a:r>
            <a:r>
              <a:rPr lang="zh-CN" altLang="en-US" sz="2300" dirty="0">
                <a:solidFill>
                  <a:srgbClr val="0070C0"/>
                </a:solidFill>
              </a:rPr>
              <a:t>示</a:t>
            </a:r>
            <a:r>
              <a:rPr lang="en-US" altLang="zh-CN" sz="2300" dirty="0">
                <a:solidFill>
                  <a:srgbClr val="0070C0"/>
                </a:solidFill>
              </a:rPr>
              <a:t>, </a:t>
            </a:r>
            <a:r>
              <a:rPr lang="zh-CN" altLang="en-US" sz="2300" dirty="0">
                <a:solidFill>
                  <a:srgbClr val="0070C0"/>
                </a:solidFill>
              </a:rPr>
              <a:t>其中</a:t>
            </a:r>
            <a:r>
              <a:rPr lang="en-US" altLang="zh-CN" sz="2300" dirty="0">
                <a:solidFill>
                  <a:srgbClr val="0070C0"/>
                </a:solidFill>
              </a:rPr>
              <a:t>1</a:t>
            </a:r>
            <a:r>
              <a:rPr lang="zh-CN" altLang="en-US" sz="2300" dirty="0">
                <a:solidFill>
                  <a:srgbClr val="0070C0"/>
                </a:solidFill>
              </a:rPr>
              <a:t>号节点为初始节点</a:t>
            </a:r>
            <a:r>
              <a:rPr lang="en-US" altLang="zh-CN" sz="2300" dirty="0">
                <a:solidFill>
                  <a:srgbClr val="0070C0"/>
                </a:solidFill>
              </a:rPr>
              <a:t>,</a:t>
            </a:r>
            <a:r>
              <a:rPr lang="en-US" altLang="zh-CN" sz="2300" i="1" dirty="0">
                <a:solidFill>
                  <a:srgbClr val="0070C0"/>
                </a:solidFill>
              </a:rPr>
              <a:t>t</a:t>
            </a:r>
            <a:r>
              <a:rPr lang="en-US" altLang="zh-CN" sz="2300" baseline="-25000" dirty="0">
                <a:solidFill>
                  <a:srgbClr val="0070C0"/>
                </a:solidFill>
              </a:rPr>
              <a:t>1</a:t>
            </a:r>
            <a:r>
              <a:rPr lang="zh-CN" altLang="en-US" sz="2300" dirty="0">
                <a:solidFill>
                  <a:srgbClr val="0070C0"/>
                </a:solidFill>
              </a:rPr>
              <a:t>、</a:t>
            </a:r>
            <a:r>
              <a:rPr lang="en-US" altLang="zh-CN" sz="2300" i="1" dirty="0">
                <a:solidFill>
                  <a:srgbClr val="0070C0"/>
                </a:solidFill>
              </a:rPr>
              <a:t>t</a:t>
            </a:r>
            <a:r>
              <a:rPr lang="en-US" altLang="zh-CN" sz="2300" baseline="-25000" dirty="0">
                <a:solidFill>
                  <a:srgbClr val="0070C0"/>
                </a:solidFill>
              </a:rPr>
              <a:t>2</a:t>
            </a:r>
            <a:r>
              <a:rPr lang="zh-CN" altLang="en-US" sz="2300" dirty="0">
                <a:solidFill>
                  <a:srgbClr val="0070C0"/>
                </a:solidFill>
              </a:rPr>
              <a:t>、</a:t>
            </a:r>
            <a:r>
              <a:rPr lang="en-US" altLang="zh-CN" sz="2300" i="1" dirty="0">
                <a:solidFill>
                  <a:srgbClr val="0070C0"/>
                </a:solidFill>
              </a:rPr>
              <a:t>t</a:t>
            </a:r>
            <a:r>
              <a:rPr lang="en-US" altLang="zh-CN" sz="2300" baseline="-25000" dirty="0">
                <a:solidFill>
                  <a:srgbClr val="0070C0"/>
                </a:solidFill>
              </a:rPr>
              <a:t>3</a:t>
            </a:r>
            <a:r>
              <a:rPr lang="zh-CN" altLang="en-US" sz="2300" dirty="0">
                <a:solidFill>
                  <a:srgbClr val="0070C0"/>
                </a:solidFill>
              </a:rPr>
              <a:t>、</a:t>
            </a:r>
            <a:r>
              <a:rPr lang="en-US" altLang="zh-CN" sz="2300" i="1" dirty="0">
                <a:solidFill>
                  <a:srgbClr val="0070C0"/>
                </a:solidFill>
              </a:rPr>
              <a:t>t</a:t>
            </a:r>
            <a:r>
              <a:rPr lang="en-US" altLang="zh-CN" sz="2300" baseline="-25000" dirty="0">
                <a:solidFill>
                  <a:srgbClr val="0070C0"/>
                </a:solidFill>
              </a:rPr>
              <a:t>4</a:t>
            </a:r>
            <a:r>
              <a:rPr lang="zh-CN" altLang="en-US" sz="2300" dirty="0">
                <a:solidFill>
                  <a:srgbClr val="0070C0"/>
                </a:solidFill>
              </a:rPr>
              <a:t>均为终止节点</a:t>
            </a:r>
            <a:r>
              <a:rPr lang="en-US" altLang="zh-CN" sz="2300" dirty="0">
                <a:solidFill>
                  <a:srgbClr val="0070C0"/>
                </a:solidFill>
              </a:rPr>
              <a:t>, A</a:t>
            </a:r>
            <a:r>
              <a:rPr lang="zh-CN" altLang="en-US" sz="2300" dirty="0">
                <a:solidFill>
                  <a:srgbClr val="0070C0"/>
                </a:solidFill>
              </a:rPr>
              <a:t>和</a:t>
            </a:r>
            <a:r>
              <a:rPr lang="en-US" altLang="zh-CN" sz="2300" dirty="0">
                <a:solidFill>
                  <a:srgbClr val="0070C0"/>
                </a:solidFill>
              </a:rPr>
              <a:t>B</a:t>
            </a:r>
            <a:r>
              <a:rPr lang="zh-CN" altLang="en-US" sz="2300" dirty="0">
                <a:solidFill>
                  <a:srgbClr val="0070C0"/>
                </a:solidFill>
              </a:rPr>
              <a:t>是不可解的端节点。 采用广度</a:t>
            </a:r>
            <a:r>
              <a:rPr lang="en-US" altLang="zh-CN" sz="2300" dirty="0">
                <a:solidFill>
                  <a:srgbClr val="0070C0"/>
                </a:solidFill>
              </a:rPr>
              <a:t>(</a:t>
            </a:r>
            <a:r>
              <a:rPr lang="zh-CN" altLang="en-US" sz="2300" dirty="0">
                <a:solidFill>
                  <a:srgbClr val="0070C0"/>
                </a:solidFill>
              </a:rPr>
              <a:t>优先</a:t>
            </a:r>
            <a:r>
              <a:rPr lang="en-US" altLang="zh-CN" sz="2300" dirty="0">
                <a:solidFill>
                  <a:srgbClr val="0070C0"/>
                </a:solidFill>
              </a:rPr>
              <a:t>)</a:t>
            </a:r>
            <a:r>
              <a:rPr lang="zh-CN" altLang="en-US" sz="2300" dirty="0">
                <a:solidFill>
                  <a:srgbClr val="0070C0"/>
                </a:solidFill>
              </a:rPr>
              <a:t>搜索策略</a:t>
            </a:r>
            <a:r>
              <a:rPr lang="en-US" altLang="zh-CN" sz="2300" dirty="0">
                <a:solidFill>
                  <a:srgbClr val="0070C0"/>
                </a:solidFill>
              </a:rPr>
              <a:t>, </a:t>
            </a:r>
            <a:r>
              <a:rPr lang="zh-CN" altLang="en-US" sz="2300" dirty="0">
                <a:solidFill>
                  <a:srgbClr val="0070C0"/>
                </a:solidFill>
              </a:rPr>
              <a:t>搜索过程如下： </a:t>
            </a:r>
          </a:p>
          <a:p>
            <a:pPr algn="just">
              <a:lnSpc>
                <a:spcPct val="130000"/>
              </a:lnSpc>
              <a:spcBef>
                <a:spcPts val="0"/>
              </a:spcBef>
            </a:pPr>
            <a:r>
              <a:rPr lang="zh-CN" altLang="en-US" sz="2300" dirty="0">
                <a:solidFill>
                  <a:srgbClr val="0070C0"/>
                </a:solidFill>
              </a:rPr>
              <a:t>　　</a:t>
            </a:r>
            <a:r>
              <a:rPr lang="en-US" altLang="zh-CN" sz="2300" dirty="0">
                <a:solidFill>
                  <a:srgbClr val="0070C0"/>
                </a:solidFill>
              </a:rPr>
              <a:t>(1) </a:t>
            </a:r>
            <a:r>
              <a:rPr lang="zh-CN" altLang="en-US" sz="2300" dirty="0">
                <a:solidFill>
                  <a:srgbClr val="0070C0"/>
                </a:solidFill>
              </a:rPr>
              <a:t>扩展</a:t>
            </a:r>
            <a:r>
              <a:rPr lang="en-US" altLang="zh-CN" sz="2300" dirty="0">
                <a:solidFill>
                  <a:srgbClr val="0070C0"/>
                </a:solidFill>
              </a:rPr>
              <a:t>1</a:t>
            </a:r>
            <a:r>
              <a:rPr lang="zh-CN" altLang="en-US" sz="2300" dirty="0">
                <a:solidFill>
                  <a:srgbClr val="0070C0"/>
                </a:solidFill>
              </a:rPr>
              <a:t>号节点</a:t>
            </a:r>
            <a:r>
              <a:rPr lang="en-US" altLang="zh-CN" sz="2300" dirty="0">
                <a:solidFill>
                  <a:srgbClr val="0070C0"/>
                </a:solidFill>
              </a:rPr>
              <a:t>, </a:t>
            </a:r>
            <a:r>
              <a:rPr lang="zh-CN" altLang="en-US" sz="2300" dirty="0">
                <a:solidFill>
                  <a:srgbClr val="0070C0"/>
                </a:solidFill>
              </a:rPr>
              <a:t>得</a:t>
            </a:r>
            <a:r>
              <a:rPr lang="en-US" altLang="zh-CN" sz="2300" dirty="0">
                <a:solidFill>
                  <a:srgbClr val="0070C0"/>
                </a:solidFill>
              </a:rPr>
              <a:t>2</a:t>
            </a:r>
            <a:r>
              <a:rPr lang="zh-CN" altLang="en-US" sz="2300" dirty="0">
                <a:solidFill>
                  <a:srgbClr val="0070C0"/>
                </a:solidFill>
              </a:rPr>
              <a:t>号和</a:t>
            </a:r>
            <a:r>
              <a:rPr lang="en-US" altLang="zh-CN" sz="2300" dirty="0">
                <a:solidFill>
                  <a:srgbClr val="0070C0"/>
                </a:solidFill>
              </a:rPr>
              <a:t>3</a:t>
            </a:r>
            <a:r>
              <a:rPr lang="zh-CN" altLang="en-US" sz="2300" dirty="0">
                <a:solidFill>
                  <a:srgbClr val="0070C0"/>
                </a:solidFill>
              </a:rPr>
              <a:t>号节点</a:t>
            </a:r>
            <a:r>
              <a:rPr lang="en-US" altLang="zh-CN" sz="2300" dirty="0">
                <a:solidFill>
                  <a:srgbClr val="0070C0"/>
                </a:solidFill>
              </a:rPr>
              <a:t>, </a:t>
            </a:r>
            <a:r>
              <a:rPr lang="zh-CN" altLang="en-US" sz="2300" dirty="0">
                <a:solidFill>
                  <a:srgbClr val="0070C0"/>
                </a:solidFill>
              </a:rPr>
              <a:t>依次放入</a:t>
            </a:r>
            <a:r>
              <a:rPr lang="en-US" altLang="zh-CN" sz="2300" dirty="0">
                <a:solidFill>
                  <a:srgbClr val="0070C0"/>
                </a:solidFill>
              </a:rPr>
              <a:t>OPEN</a:t>
            </a:r>
            <a:r>
              <a:rPr lang="zh-CN" altLang="en-US" sz="2300" dirty="0">
                <a:solidFill>
                  <a:srgbClr val="0070C0"/>
                </a:solidFill>
              </a:rPr>
              <a:t>表尾部。由于这两个节点都非终止节点</a:t>
            </a:r>
            <a:r>
              <a:rPr lang="en-US" altLang="zh-CN" sz="2300" dirty="0">
                <a:solidFill>
                  <a:srgbClr val="0070C0"/>
                </a:solidFill>
              </a:rPr>
              <a:t>, </a:t>
            </a:r>
            <a:r>
              <a:rPr lang="zh-CN" altLang="en-US" sz="2300" dirty="0">
                <a:solidFill>
                  <a:srgbClr val="0070C0"/>
                </a:solidFill>
              </a:rPr>
              <a:t>所以接着扩展</a:t>
            </a:r>
            <a:r>
              <a:rPr lang="en-US" altLang="zh-CN" sz="2300" dirty="0">
                <a:solidFill>
                  <a:srgbClr val="0070C0"/>
                </a:solidFill>
              </a:rPr>
              <a:t>2</a:t>
            </a:r>
            <a:r>
              <a:rPr lang="zh-CN" altLang="en-US" sz="2300" dirty="0">
                <a:solidFill>
                  <a:srgbClr val="0070C0"/>
                </a:solidFill>
              </a:rPr>
              <a:t>号节点。 此时</a:t>
            </a:r>
            <a:r>
              <a:rPr lang="en-US" altLang="zh-CN" sz="2300" dirty="0">
                <a:solidFill>
                  <a:srgbClr val="0070C0"/>
                </a:solidFill>
              </a:rPr>
              <a:t>OPEN</a:t>
            </a:r>
            <a:r>
              <a:rPr lang="zh-CN" altLang="en-US" sz="2300" dirty="0">
                <a:solidFill>
                  <a:srgbClr val="0070C0"/>
                </a:solidFill>
              </a:rPr>
              <a:t>表中只有</a:t>
            </a:r>
            <a:r>
              <a:rPr lang="en-US" altLang="zh-CN" sz="2300" dirty="0">
                <a:solidFill>
                  <a:srgbClr val="0070C0"/>
                </a:solidFill>
              </a:rPr>
              <a:t>3</a:t>
            </a:r>
            <a:r>
              <a:rPr lang="zh-CN" altLang="en-US" sz="2300" dirty="0">
                <a:solidFill>
                  <a:srgbClr val="0070C0"/>
                </a:solidFill>
              </a:rPr>
              <a:t>号节点</a:t>
            </a:r>
            <a:r>
              <a:rPr lang="zh-CN" altLang="en-US" sz="2300" dirty="0" smtClean="0">
                <a:solidFill>
                  <a:srgbClr val="0070C0"/>
                </a:solidFill>
              </a:rPr>
              <a:t>。</a:t>
            </a:r>
            <a:endParaRPr lang="zh-CN" altLang="en-US" sz="2300" dirty="0">
              <a:solidFill>
                <a:srgbClr val="0070C0"/>
              </a:solidFill>
            </a:endParaRPr>
          </a:p>
          <a:p>
            <a:pPr algn="just">
              <a:lnSpc>
                <a:spcPct val="130000"/>
              </a:lnSpc>
              <a:spcBef>
                <a:spcPts val="0"/>
              </a:spcBef>
            </a:pPr>
            <a:r>
              <a:rPr lang="zh-CN" altLang="en-US" sz="2300" dirty="0">
                <a:solidFill>
                  <a:srgbClr val="0070C0"/>
                </a:solidFill>
              </a:rPr>
              <a:t>   　 </a:t>
            </a:r>
            <a:r>
              <a:rPr lang="en-US" altLang="zh-CN" sz="2300" dirty="0">
                <a:solidFill>
                  <a:srgbClr val="0070C0"/>
                </a:solidFill>
              </a:rPr>
              <a:t>(2) 2</a:t>
            </a:r>
            <a:r>
              <a:rPr lang="zh-CN" altLang="en-US" sz="2300" dirty="0">
                <a:solidFill>
                  <a:srgbClr val="0070C0"/>
                </a:solidFill>
              </a:rPr>
              <a:t>号节点扩展后</a:t>
            </a:r>
            <a:r>
              <a:rPr lang="en-US" altLang="zh-CN" sz="2300" dirty="0">
                <a:solidFill>
                  <a:srgbClr val="0070C0"/>
                </a:solidFill>
              </a:rPr>
              <a:t>,</a:t>
            </a:r>
            <a:r>
              <a:rPr lang="zh-CN" altLang="en-US" sz="2300" dirty="0">
                <a:solidFill>
                  <a:srgbClr val="0070C0"/>
                </a:solidFill>
              </a:rPr>
              <a:t>得</a:t>
            </a:r>
            <a:r>
              <a:rPr lang="en-US" altLang="zh-CN" sz="2300" dirty="0">
                <a:solidFill>
                  <a:srgbClr val="0070C0"/>
                </a:solidFill>
              </a:rPr>
              <a:t>4</a:t>
            </a:r>
            <a:r>
              <a:rPr lang="zh-CN" altLang="en-US" sz="2300" dirty="0">
                <a:solidFill>
                  <a:srgbClr val="0070C0"/>
                </a:solidFill>
              </a:rPr>
              <a:t>号节点和</a:t>
            </a:r>
            <a:r>
              <a:rPr lang="en-US" altLang="zh-CN" sz="2300" i="1" dirty="0">
                <a:solidFill>
                  <a:srgbClr val="0070C0"/>
                </a:solidFill>
              </a:rPr>
              <a:t>t</a:t>
            </a:r>
            <a:r>
              <a:rPr lang="en-US" altLang="zh-CN" sz="2300" baseline="-25000" dirty="0">
                <a:solidFill>
                  <a:srgbClr val="0070C0"/>
                </a:solidFill>
              </a:rPr>
              <a:t>1</a:t>
            </a:r>
            <a:r>
              <a:rPr lang="zh-CN" altLang="en-US" sz="2300" dirty="0">
                <a:solidFill>
                  <a:srgbClr val="0070C0"/>
                </a:solidFill>
              </a:rPr>
              <a:t>节点。此时</a:t>
            </a:r>
            <a:r>
              <a:rPr lang="en-US" altLang="zh-CN" sz="2300" dirty="0">
                <a:solidFill>
                  <a:srgbClr val="0070C0"/>
                </a:solidFill>
              </a:rPr>
              <a:t>OPEN</a:t>
            </a:r>
            <a:r>
              <a:rPr lang="zh-CN" altLang="en-US" sz="2300" dirty="0">
                <a:solidFill>
                  <a:srgbClr val="0070C0"/>
                </a:solidFill>
              </a:rPr>
              <a:t>表中依次有</a:t>
            </a:r>
            <a:r>
              <a:rPr lang="en-US" altLang="zh-CN" sz="2300" dirty="0">
                <a:solidFill>
                  <a:srgbClr val="0070C0"/>
                </a:solidFill>
              </a:rPr>
              <a:t>3</a:t>
            </a:r>
            <a:r>
              <a:rPr lang="zh-CN" altLang="en-US" sz="2300" dirty="0">
                <a:solidFill>
                  <a:srgbClr val="0070C0"/>
                </a:solidFill>
              </a:rPr>
              <a:t>号、</a:t>
            </a:r>
            <a:r>
              <a:rPr lang="en-US" altLang="zh-CN" sz="2300" dirty="0">
                <a:solidFill>
                  <a:srgbClr val="0070C0"/>
                </a:solidFill>
              </a:rPr>
              <a:t>4</a:t>
            </a:r>
            <a:r>
              <a:rPr lang="zh-CN" altLang="en-US" sz="2300" dirty="0">
                <a:solidFill>
                  <a:srgbClr val="0070C0"/>
                </a:solidFill>
              </a:rPr>
              <a:t>号和</a:t>
            </a:r>
            <a:r>
              <a:rPr lang="en-US" altLang="zh-CN" sz="2300" i="1" dirty="0">
                <a:solidFill>
                  <a:srgbClr val="0070C0"/>
                </a:solidFill>
              </a:rPr>
              <a:t>t</a:t>
            </a:r>
            <a:r>
              <a:rPr lang="en-US" altLang="zh-CN" sz="2300" baseline="-25000" dirty="0">
                <a:solidFill>
                  <a:srgbClr val="0070C0"/>
                </a:solidFill>
              </a:rPr>
              <a:t>1</a:t>
            </a:r>
            <a:r>
              <a:rPr lang="zh-CN" altLang="en-US" sz="2300" dirty="0">
                <a:solidFill>
                  <a:srgbClr val="0070C0"/>
                </a:solidFill>
              </a:rPr>
              <a:t>节点。由于</a:t>
            </a:r>
            <a:r>
              <a:rPr lang="en-US" altLang="zh-CN" sz="2300" i="1" dirty="0">
                <a:solidFill>
                  <a:srgbClr val="0070C0"/>
                </a:solidFill>
              </a:rPr>
              <a:t>t</a:t>
            </a:r>
            <a:r>
              <a:rPr lang="en-US" altLang="zh-CN" sz="2300" baseline="-25000" dirty="0">
                <a:solidFill>
                  <a:srgbClr val="0070C0"/>
                </a:solidFill>
              </a:rPr>
              <a:t>1</a:t>
            </a:r>
            <a:r>
              <a:rPr lang="zh-CN" altLang="en-US" sz="2300" dirty="0">
                <a:solidFill>
                  <a:srgbClr val="0070C0"/>
                </a:solidFill>
              </a:rPr>
              <a:t>是终止节点</a:t>
            </a:r>
            <a:r>
              <a:rPr lang="en-US" altLang="zh-CN" sz="2300" dirty="0">
                <a:solidFill>
                  <a:srgbClr val="0070C0"/>
                </a:solidFill>
              </a:rPr>
              <a:t>,</a:t>
            </a:r>
            <a:r>
              <a:rPr lang="zh-CN" altLang="en-US" sz="2300" dirty="0">
                <a:solidFill>
                  <a:srgbClr val="0070C0"/>
                </a:solidFill>
              </a:rPr>
              <a:t>故标记它为可解节点</a:t>
            </a:r>
            <a:r>
              <a:rPr lang="en-US" altLang="zh-CN" sz="2300" dirty="0">
                <a:solidFill>
                  <a:srgbClr val="0070C0"/>
                </a:solidFill>
              </a:rPr>
              <a:t>, </a:t>
            </a:r>
            <a:r>
              <a:rPr lang="zh-CN" altLang="en-US" sz="2300" dirty="0">
                <a:solidFill>
                  <a:srgbClr val="0070C0"/>
                </a:solidFill>
              </a:rPr>
              <a:t>并将它放入</a:t>
            </a:r>
            <a:r>
              <a:rPr lang="en-US" altLang="zh-CN" sz="2300" dirty="0">
                <a:solidFill>
                  <a:srgbClr val="0070C0"/>
                </a:solidFill>
              </a:rPr>
              <a:t>CLOSED</a:t>
            </a:r>
            <a:r>
              <a:rPr lang="zh-CN" altLang="en-US" sz="2300" dirty="0">
                <a:solidFill>
                  <a:srgbClr val="0070C0"/>
                </a:solidFill>
              </a:rPr>
              <a:t>表</a:t>
            </a:r>
            <a:r>
              <a:rPr lang="en-US" altLang="zh-CN" sz="2300" dirty="0">
                <a:solidFill>
                  <a:srgbClr val="0070C0"/>
                </a:solidFill>
              </a:rPr>
              <a:t>, </a:t>
            </a:r>
            <a:r>
              <a:rPr lang="zh-CN" altLang="en-US" sz="2300" dirty="0">
                <a:solidFill>
                  <a:srgbClr val="0070C0"/>
                </a:solidFill>
              </a:rPr>
              <a:t>再判断其先辈节点的可解性</a:t>
            </a:r>
            <a:r>
              <a:rPr lang="en-US" altLang="zh-CN" sz="2300" dirty="0">
                <a:solidFill>
                  <a:srgbClr val="0070C0"/>
                </a:solidFill>
              </a:rPr>
              <a:t>,</a:t>
            </a:r>
            <a:r>
              <a:rPr lang="zh-CN" altLang="en-US" sz="2300" dirty="0">
                <a:solidFill>
                  <a:srgbClr val="0070C0"/>
                </a:solidFill>
              </a:rPr>
              <a:t>但</a:t>
            </a:r>
            <a:r>
              <a:rPr lang="en-US" altLang="zh-CN" sz="2300" i="1" dirty="0">
                <a:solidFill>
                  <a:srgbClr val="0070C0"/>
                </a:solidFill>
              </a:rPr>
              <a:t>t</a:t>
            </a:r>
            <a:r>
              <a:rPr lang="en-US" altLang="zh-CN" sz="2300" baseline="-25000" dirty="0">
                <a:solidFill>
                  <a:srgbClr val="0070C0"/>
                </a:solidFill>
              </a:rPr>
              <a:t>1</a:t>
            </a:r>
            <a:r>
              <a:rPr lang="zh-CN" altLang="en-US" sz="2300" dirty="0">
                <a:solidFill>
                  <a:srgbClr val="0070C0"/>
                </a:solidFill>
              </a:rPr>
              <a:t>的父节点</a:t>
            </a:r>
            <a:r>
              <a:rPr lang="en-US" altLang="zh-CN" sz="2300" dirty="0">
                <a:solidFill>
                  <a:srgbClr val="0070C0"/>
                </a:solidFill>
              </a:rPr>
              <a:t>2</a:t>
            </a:r>
            <a:r>
              <a:rPr lang="zh-CN" altLang="en-US" sz="2300" dirty="0">
                <a:solidFill>
                  <a:srgbClr val="0070C0"/>
                </a:solidFill>
              </a:rPr>
              <a:t>是一个与节点</a:t>
            </a:r>
            <a:r>
              <a:rPr lang="en-US" altLang="zh-CN" sz="2300" dirty="0">
                <a:solidFill>
                  <a:srgbClr val="0070C0"/>
                </a:solidFill>
              </a:rPr>
              <a:t>, </a:t>
            </a:r>
            <a:r>
              <a:rPr lang="zh-CN" altLang="en-US" sz="2300" dirty="0">
                <a:solidFill>
                  <a:srgbClr val="0070C0"/>
                </a:solidFill>
              </a:rPr>
              <a:t>故仅由</a:t>
            </a:r>
            <a:r>
              <a:rPr lang="en-US" altLang="zh-CN" sz="2300" dirty="0">
                <a:solidFill>
                  <a:srgbClr val="0070C0"/>
                </a:solidFill>
              </a:rPr>
              <a:t>t1</a:t>
            </a:r>
            <a:r>
              <a:rPr lang="zh-CN" altLang="en-US" sz="2300" dirty="0">
                <a:solidFill>
                  <a:srgbClr val="0070C0"/>
                </a:solidFill>
              </a:rPr>
              <a:t>的可解还不能确定</a:t>
            </a:r>
            <a:r>
              <a:rPr lang="en-US" altLang="zh-CN" sz="2300" dirty="0">
                <a:solidFill>
                  <a:srgbClr val="0070C0"/>
                </a:solidFill>
              </a:rPr>
              <a:t>2</a:t>
            </a:r>
            <a:r>
              <a:rPr lang="zh-CN" altLang="en-US" sz="2300" dirty="0">
                <a:solidFill>
                  <a:srgbClr val="0070C0"/>
                </a:solidFill>
              </a:rPr>
              <a:t>号节点可解。所以</a:t>
            </a:r>
            <a:r>
              <a:rPr lang="en-US" altLang="zh-CN" sz="2300" dirty="0">
                <a:solidFill>
                  <a:srgbClr val="0070C0"/>
                </a:solidFill>
              </a:rPr>
              <a:t>, </a:t>
            </a:r>
            <a:r>
              <a:rPr lang="zh-CN" altLang="en-US" sz="2300" dirty="0">
                <a:solidFill>
                  <a:srgbClr val="0070C0"/>
                </a:solidFill>
              </a:rPr>
              <a:t>就继续搜索。</a:t>
            </a:r>
            <a:r>
              <a:rPr lang="zh-CN" altLang="en-US" sz="2300" dirty="0"/>
              <a:t> </a:t>
            </a:r>
          </a:p>
        </p:txBody>
      </p:sp>
    </p:spTree>
  </p:cSld>
  <p:clrMapOvr>
    <a:masterClrMapping/>
  </p:clrMapOvr>
  <p:transition>
    <p:checke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4" name="Text Box 4"/>
          <p:cNvSpPr txBox="1">
            <a:spLocks noChangeArrowheads="1"/>
          </p:cNvSpPr>
          <p:nvPr/>
        </p:nvSpPr>
        <p:spPr bwMode="auto">
          <a:xfrm>
            <a:off x="3000364" y="5072074"/>
            <a:ext cx="3409950" cy="457200"/>
          </a:xfrm>
          <a:prstGeom prst="rect">
            <a:avLst/>
          </a:prstGeom>
          <a:noFill/>
          <a:ln w="9525">
            <a:noFill/>
            <a:miter lim="800000"/>
            <a:headEnd/>
            <a:tailEnd/>
          </a:ln>
          <a:effectLst/>
        </p:spPr>
        <p:txBody>
          <a:bodyPr wrap="none">
            <a:spAutoFit/>
          </a:bodyPr>
          <a:lstStyle/>
          <a:p>
            <a:r>
              <a:rPr lang="zh-CN" altLang="en-US" dirty="0">
                <a:solidFill>
                  <a:srgbClr val="0070C0"/>
                </a:solidFill>
                <a:latin typeface="宋体" charset="-122"/>
              </a:rPr>
              <a:t>图</a:t>
            </a:r>
            <a:r>
              <a:rPr lang="zh-CN" altLang="en-US" dirty="0">
                <a:solidFill>
                  <a:srgbClr val="0070C0"/>
                </a:solidFill>
              </a:rPr>
              <a:t> </a:t>
            </a:r>
            <a:r>
              <a:rPr lang="en-US" altLang="zh-CN" dirty="0" smtClean="0">
                <a:solidFill>
                  <a:srgbClr val="0070C0"/>
                </a:solidFill>
              </a:rPr>
              <a:t>3-16 </a:t>
            </a:r>
            <a:r>
              <a:rPr lang="zh-CN" altLang="en-US" dirty="0">
                <a:solidFill>
                  <a:srgbClr val="0070C0"/>
                </a:solidFill>
                <a:latin typeface="宋体" charset="-122"/>
              </a:rPr>
              <a:t>与或树及其解树</a:t>
            </a:r>
            <a:r>
              <a:rPr lang="zh-CN" altLang="en-US" dirty="0">
                <a:solidFill>
                  <a:srgbClr val="0070C0"/>
                </a:solidFill>
              </a:rPr>
              <a:t> </a:t>
            </a:r>
          </a:p>
        </p:txBody>
      </p:sp>
      <p:pic>
        <p:nvPicPr>
          <p:cNvPr id="1211393" name="Picture 1" descr="E:\人工智能导论\085054-01 人工智能导论(图)\tu\RG3-16.tif"/>
          <p:cNvPicPr>
            <a:picLocks noChangeAspect="1" noChangeArrowheads="1"/>
          </p:cNvPicPr>
          <p:nvPr/>
        </p:nvPicPr>
        <p:blipFill>
          <a:blip r:embed="rId2"/>
          <a:srcRect/>
          <a:stretch>
            <a:fillRect/>
          </a:stretch>
        </p:blipFill>
        <p:spPr bwMode="auto">
          <a:xfrm>
            <a:off x="2786049" y="1214422"/>
            <a:ext cx="3528000" cy="3469395"/>
          </a:xfrm>
          <a:prstGeom prst="rect">
            <a:avLst/>
          </a:prstGeom>
          <a:noFill/>
        </p:spPr>
      </p:pic>
    </p:spTree>
  </p:cSld>
  <p:clrMapOvr>
    <a:masterClrMapping/>
  </p:clrMapOvr>
  <p:transition>
    <p:checke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80" name="Text Box 4"/>
          <p:cNvSpPr txBox="1">
            <a:spLocks noChangeArrowheads="1"/>
          </p:cNvSpPr>
          <p:nvPr/>
        </p:nvSpPr>
        <p:spPr bwMode="auto">
          <a:xfrm>
            <a:off x="714347" y="714356"/>
            <a:ext cx="7643867" cy="5281189"/>
          </a:xfrm>
          <a:prstGeom prst="rect">
            <a:avLst/>
          </a:prstGeom>
          <a:noFill/>
          <a:ln w="9525">
            <a:noFill/>
            <a:miter lim="800000"/>
            <a:headEnd/>
            <a:tailEnd/>
          </a:ln>
          <a:effectLst/>
        </p:spPr>
        <p:txBody>
          <a:bodyPr wrap="square">
            <a:spAutoFit/>
          </a:bodyPr>
          <a:lstStyle/>
          <a:p>
            <a:pPr algn="just">
              <a:lnSpc>
                <a:spcPct val="130000"/>
              </a:lnSpc>
              <a:spcBef>
                <a:spcPts val="1200"/>
              </a:spcBef>
            </a:pPr>
            <a:r>
              <a:rPr lang="zh-CN" altLang="en-US" sz="2300" dirty="0">
                <a:solidFill>
                  <a:srgbClr val="0070C0"/>
                </a:solidFill>
                <a:cs typeface="Times New Roman" pitchFamily="18" charset="0"/>
              </a:rPr>
              <a:t>　　</a:t>
            </a:r>
            <a:r>
              <a:rPr lang="en-US" altLang="zh-CN" sz="2300" dirty="0">
                <a:solidFill>
                  <a:srgbClr val="0070C0"/>
                </a:solidFill>
                <a:cs typeface="Times New Roman" pitchFamily="18" charset="0"/>
              </a:rPr>
              <a:t>(3) </a:t>
            </a:r>
            <a:r>
              <a:rPr lang="zh-CN" altLang="en-US" sz="2300" dirty="0">
                <a:solidFill>
                  <a:srgbClr val="0070C0"/>
                </a:solidFill>
                <a:cs typeface="Times New Roman" pitchFamily="18" charset="0"/>
              </a:rPr>
              <a:t>扩展</a:t>
            </a:r>
            <a:r>
              <a:rPr lang="en-US" altLang="zh-CN" sz="2300" dirty="0">
                <a:solidFill>
                  <a:srgbClr val="0070C0"/>
                </a:solidFill>
                <a:cs typeface="Times New Roman" pitchFamily="18" charset="0"/>
              </a:rPr>
              <a:t>3</a:t>
            </a:r>
            <a:r>
              <a:rPr lang="zh-CN" altLang="en-US" sz="2300" dirty="0">
                <a:solidFill>
                  <a:srgbClr val="0070C0"/>
                </a:solidFill>
                <a:cs typeface="Times New Roman" pitchFamily="18" charset="0"/>
              </a:rPr>
              <a:t>号节点</a:t>
            </a:r>
            <a:r>
              <a:rPr lang="en-US" altLang="zh-CN" sz="2300" dirty="0">
                <a:solidFill>
                  <a:srgbClr val="0070C0"/>
                </a:solidFill>
                <a:cs typeface="Times New Roman" pitchFamily="18" charset="0"/>
              </a:rPr>
              <a:t>,</a:t>
            </a:r>
            <a:r>
              <a:rPr lang="zh-CN" altLang="en-US" sz="2300" dirty="0">
                <a:solidFill>
                  <a:srgbClr val="0070C0"/>
                </a:solidFill>
                <a:cs typeface="Times New Roman" pitchFamily="18" charset="0"/>
              </a:rPr>
              <a:t>得</a:t>
            </a:r>
            <a:r>
              <a:rPr lang="en-US" altLang="zh-CN" sz="2300" dirty="0">
                <a:solidFill>
                  <a:srgbClr val="0070C0"/>
                </a:solidFill>
                <a:cs typeface="Times New Roman" pitchFamily="18" charset="0"/>
              </a:rPr>
              <a:t>5</a:t>
            </a:r>
            <a:r>
              <a:rPr lang="zh-CN" altLang="en-US" sz="2300" dirty="0">
                <a:solidFill>
                  <a:srgbClr val="0070C0"/>
                </a:solidFill>
                <a:cs typeface="Times New Roman" pitchFamily="18" charset="0"/>
              </a:rPr>
              <a:t>号节点和</a:t>
            </a:r>
            <a:r>
              <a:rPr lang="en-US" altLang="zh-CN" sz="2300" dirty="0">
                <a:solidFill>
                  <a:srgbClr val="0070C0"/>
                </a:solidFill>
                <a:cs typeface="Times New Roman" pitchFamily="18" charset="0"/>
              </a:rPr>
              <a:t>B</a:t>
            </a:r>
            <a:r>
              <a:rPr lang="zh-CN" altLang="en-US" sz="2300" dirty="0">
                <a:solidFill>
                  <a:srgbClr val="0070C0"/>
                </a:solidFill>
                <a:cs typeface="Times New Roman" pitchFamily="18" charset="0"/>
              </a:rPr>
              <a:t>节点。两者均非终止节点</a:t>
            </a:r>
            <a:r>
              <a:rPr lang="en-US" altLang="zh-CN" sz="2300" dirty="0">
                <a:solidFill>
                  <a:srgbClr val="0070C0"/>
                </a:solidFill>
                <a:cs typeface="Times New Roman" pitchFamily="18" charset="0"/>
              </a:rPr>
              <a:t>, </a:t>
            </a:r>
            <a:r>
              <a:rPr lang="zh-CN" altLang="en-US" sz="2300" dirty="0">
                <a:solidFill>
                  <a:srgbClr val="0070C0"/>
                </a:solidFill>
                <a:cs typeface="Times New Roman" pitchFamily="18" charset="0"/>
              </a:rPr>
              <a:t>所以继续扩展</a:t>
            </a:r>
            <a:r>
              <a:rPr lang="en-US" altLang="zh-CN" sz="2300" dirty="0">
                <a:solidFill>
                  <a:srgbClr val="0070C0"/>
                </a:solidFill>
                <a:cs typeface="Times New Roman" pitchFamily="18" charset="0"/>
              </a:rPr>
              <a:t>4</a:t>
            </a:r>
            <a:r>
              <a:rPr lang="zh-CN" altLang="en-US" sz="2300" dirty="0">
                <a:solidFill>
                  <a:srgbClr val="0070C0"/>
                </a:solidFill>
                <a:cs typeface="Times New Roman" pitchFamily="18" charset="0"/>
              </a:rPr>
              <a:t>号节点</a:t>
            </a:r>
            <a:r>
              <a:rPr lang="zh-CN" altLang="en-US" sz="2300" dirty="0" smtClean="0">
                <a:solidFill>
                  <a:srgbClr val="0070C0"/>
                </a:solidFill>
                <a:cs typeface="Times New Roman" pitchFamily="18" charset="0"/>
              </a:rPr>
              <a:t>。</a:t>
            </a:r>
            <a:endParaRPr lang="zh-CN" altLang="en-US" sz="2300" dirty="0">
              <a:solidFill>
                <a:srgbClr val="0070C0"/>
              </a:solidFill>
              <a:cs typeface="Times New Roman" pitchFamily="18" charset="0"/>
            </a:endParaRPr>
          </a:p>
          <a:p>
            <a:pPr algn="just">
              <a:lnSpc>
                <a:spcPct val="130000"/>
              </a:lnSpc>
              <a:spcBef>
                <a:spcPts val="0"/>
              </a:spcBef>
            </a:pPr>
            <a:r>
              <a:rPr lang="zh-CN" altLang="en-US" sz="2300" dirty="0">
                <a:solidFill>
                  <a:srgbClr val="0070C0"/>
                </a:solidFill>
                <a:cs typeface="Times New Roman" pitchFamily="18" charset="0"/>
              </a:rPr>
              <a:t>    </a:t>
            </a:r>
            <a:r>
              <a:rPr lang="zh-CN" altLang="en-US" sz="2300" dirty="0" smtClean="0">
                <a:solidFill>
                  <a:srgbClr val="0070C0"/>
                </a:solidFill>
                <a:cs typeface="Times New Roman" pitchFamily="18" charset="0"/>
              </a:rPr>
              <a:t>    </a:t>
            </a:r>
            <a:r>
              <a:rPr lang="en-US" altLang="zh-CN" sz="2300" dirty="0" smtClean="0">
                <a:solidFill>
                  <a:srgbClr val="0070C0"/>
                </a:solidFill>
                <a:cs typeface="Times New Roman" pitchFamily="18" charset="0"/>
              </a:rPr>
              <a:t>(</a:t>
            </a:r>
            <a:r>
              <a:rPr lang="en-US" altLang="zh-CN" sz="2300" dirty="0">
                <a:solidFill>
                  <a:srgbClr val="0070C0"/>
                </a:solidFill>
                <a:cs typeface="Times New Roman" pitchFamily="18" charset="0"/>
              </a:rPr>
              <a:t>4) 4</a:t>
            </a:r>
            <a:r>
              <a:rPr lang="zh-CN" altLang="en-US" sz="2300" dirty="0">
                <a:solidFill>
                  <a:srgbClr val="0070C0"/>
                </a:solidFill>
                <a:cs typeface="Times New Roman" pitchFamily="18" charset="0"/>
              </a:rPr>
              <a:t>号节点扩展后得节点</a:t>
            </a:r>
            <a:r>
              <a:rPr lang="en-US" altLang="zh-CN" sz="2300" i="1" dirty="0">
                <a:solidFill>
                  <a:srgbClr val="0070C0"/>
                </a:solidFill>
                <a:cs typeface="Times New Roman" pitchFamily="18" charset="0"/>
              </a:rPr>
              <a:t>A</a:t>
            </a:r>
            <a:r>
              <a:rPr lang="zh-CN" altLang="en-US" sz="2300" dirty="0">
                <a:solidFill>
                  <a:srgbClr val="0070C0"/>
                </a:solidFill>
                <a:cs typeface="Times New Roman" pitchFamily="18" charset="0"/>
              </a:rPr>
              <a:t>和</a:t>
            </a:r>
            <a:r>
              <a:rPr lang="en-US" altLang="zh-CN" sz="2300" i="1" dirty="0">
                <a:solidFill>
                  <a:srgbClr val="0070C0"/>
                </a:solidFill>
                <a:cs typeface="Times New Roman" pitchFamily="18" charset="0"/>
              </a:rPr>
              <a:t>t</a:t>
            </a:r>
            <a:r>
              <a:rPr lang="en-US" altLang="zh-CN" sz="2300" baseline="-25000" dirty="0">
                <a:solidFill>
                  <a:srgbClr val="0070C0"/>
                </a:solidFill>
                <a:cs typeface="Times New Roman" pitchFamily="18" charset="0"/>
              </a:rPr>
              <a:t>2</a:t>
            </a:r>
            <a:r>
              <a:rPr lang="zh-CN" altLang="en-US" sz="2300" dirty="0">
                <a:solidFill>
                  <a:srgbClr val="0070C0"/>
                </a:solidFill>
                <a:cs typeface="Times New Roman" pitchFamily="18" charset="0"/>
              </a:rPr>
              <a:t>。</a:t>
            </a:r>
            <a:r>
              <a:rPr lang="en-US" altLang="zh-CN" sz="2300" i="1" dirty="0">
                <a:solidFill>
                  <a:srgbClr val="0070C0"/>
                </a:solidFill>
                <a:cs typeface="Times New Roman" pitchFamily="18" charset="0"/>
              </a:rPr>
              <a:t>t</a:t>
            </a:r>
            <a:r>
              <a:rPr lang="en-US" altLang="zh-CN" sz="2300" baseline="-25000" dirty="0">
                <a:solidFill>
                  <a:srgbClr val="0070C0"/>
                </a:solidFill>
                <a:cs typeface="Times New Roman" pitchFamily="18" charset="0"/>
              </a:rPr>
              <a:t>2</a:t>
            </a:r>
            <a:r>
              <a:rPr lang="zh-CN" altLang="en-US" sz="2300" dirty="0">
                <a:solidFill>
                  <a:srgbClr val="0070C0"/>
                </a:solidFill>
                <a:cs typeface="Times New Roman" pitchFamily="18" charset="0"/>
              </a:rPr>
              <a:t>是终止节点</a:t>
            </a:r>
            <a:r>
              <a:rPr lang="en-US" altLang="zh-CN" sz="2300" dirty="0">
                <a:solidFill>
                  <a:srgbClr val="0070C0"/>
                </a:solidFill>
                <a:cs typeface="Times New Roman" pitchFamily="18" charset="0"/>
              </a:rPr>
              <a:t>,</a:t>
            </a:r>
            <a:r>
              <a:rPr lang="zh-CN" altLang="en-US" sz="2300" dirty="0">
                <a:solidFill>
                  <a:srgbClr val="0070C0"/>
                </a:solidFill>
                <a:cs typeface="Times New Roman" pitchFamily="18" charset="0"/>
              </a:rPr>
              <a:t>标记为可解节点</a:t>
            </a:r>
            <a:r>
              <a:rPr lang="en-US" altLang="zh-CN" sz="2300" dirty="0">
                <a:solidFill>
                  <a:srgbClr val="0070C0"/>
                </a:solidFill>
                <a:cs typeface="Times New Roman" pitchFamily="18" charset="0"/>
              </a:rPr>
              <a:t>, </a:t>
            </a:r>
            <a:r>
              <a:rPr lang="zh-CN" altLang="en-US" sz="2300" dirty="0">
                <a:solidFill>
                  <a:srgbClr val="0070C0"/>
                </a:solidFill>
                <a:cs typeface="Times New Roman" pitchFamily="18" charset="0"/>
              </a:rPr>
              <a:t>放入</a:t>
            </a:r>
            <a:r>
              <a:rPr lang="en-US" altLang="zh-CN" sz="2300" dirty="0">
                <a:solidFill>
                  <a:srgbClr val="0070C0"/>
                </a:solidFill>
                <a:cs typeface="Times New Roman" pitchFamily="18" charset="0"/>
              </a:rPr>
              <a:t>CLOSED</a:t>
            </a:r>
            <a:r>
              <a:rPr lang="zh-CN" altLang="en-US" sz="2300" dirty="0">
                <a:solidFill>
                  <a:srgbClr val="0070C0"/>
                </a:solidFill>
                <a:cs typeface="Times New Roman" pitchFamily="18" charset="0"/>
              </a:rPr>
              <a:t>表。这时其先辈节点</a:t>
            </a:r>
            <a:r>
              <a:rPr lang="en-US" altLang="zh-CN" sz="2300" dirty="0">
                <a:solidFill>
                  <a:srgbClr val="0070C0"/>
                </a:solidFill>
                <a:cs typeface="Times New Roman" pitchFamily="18" charset="0"/>
              </a:rPr>
              <a:t>4</a:t>
            </a:r>
            <a:r>
              <a:rPr lang="zh-CN" altLang="en-US" sz="2300" dirty="0">
                <a:solidFill>
                  <a:srgbClr val="0070C0"/>
                </a:solidFill>
                <a:cs typeface="Times New Roman" pitchFamily="18" charset="0"/>
              </a:rPr>
              <a:t>和</a:t>
            </a:r>
            <a:r>
              <a:rPr lang="en-US" altLang="zh-CN" sz="2300" dirty="0">
                <a:solidFill>
                  <a:srgbClr val="0070C0"/>
                </a:solidFill>
                <a:cs typeface="Times New Roman" pitchFamily="18" charset="0"/>
              </a:rPr>
              <a:t>2</a:t>
            </a:r>
            <a:r>
              <a:rPr lang="zh-CN" altLang="en-US" sz="2300" dirty="0">
                <a:solidFill>
                  <a:srgbClr val="0070C0"/>
                </a:solidFill>
                <a:cs typeface="Times New Roman" pitchFamily="18" charset="0"/>
              </a:rPr>
              <a:t>也为可解节点</a:t>
            </a:r>
            <a:r>
              <a:rPr lang="en-US" altLang="zh-CN" sz="2300" dirty="0">
                <a:solidFill>
                  <a:srgbClr val="0070C0"/>
                </a:solidFill>
                <a:cs typeface="Times New Roman" pitchFamily="18" charset="0"/>
              </a:rPr>
              <a:t>, </a:t>
            </a:r>
            <a:r>
              <a:rPr lang="zh-CN" altLang="en-US" sz="2300" dirty="0">
                <a:solidFill>
                  <a:srgbClr val="0070C0"/>
                </a:solidFill>
                <a:cs typeface="Times New Roman" pitchFamily="18" charset="0"/>
              </a:rPr>
              <a:t>但</a:t>
            </a:r>
            <a:r>
              <a:rPr lang="en-US" altLang="zh-CN" sz="2300" dirty="0">
                <a:solidFill>
                  <a:srgbClr val="0070C0"/>
                </a:solidFill>
                <a:cs typeface="Times New Roman" pitchFamily="18" charset="0"/>
              </a:rPr>
              <a:t>1</a:t>
            </a:r>
            <a:r>
              <a:rPr lang="zh-CN" altLang="en-US" sz="2300" dirty="0">
                <a:solidFill>
                  <a:srgbClr val="0070C0"/>
                </a:solidFill>
                <a:cs typeface="Times New Roman" pitchFamily="18" charset="0"/>
              </a:rPr>
              <a:t>号节点还不能确定。这时从</a:t>
            </a:r>
            <a:r>
              <a:rPr lang="en-US" altLang="zh-CN" sz="2300" dirty="0">
                <a:solidFill>
                  <a:srgbClr val="0070C0"/>
                </a:solidFill>
                <a:cs typeface="Times New Roman" pitchFamily="18" charset="0"/>
              </a:rPr>
              <a:t>OPEN</a:t>
            </a:r>
            <a:r>
              <a:rPr lang="zh-CN" altLang="en-US" sz="2300" dirty="0">
                <a:solidFill>
                  <a:srgbClr val="0070C0"/>
                </a:solidFill>
                <a:cs typeface="Times New Roman" pitchFamily="18" charset="0"/>
              </a:rPr>
              <a:t>表中删去节点</a:t>
            </a:r>
            <a:r>
              <a:rPr lang="en-US" altLang="zh-CN" sz="2300" i="1" dirty="0">
                <a:solidFill>
                  <a:srgbClr val="0070C0"/>
                </a:solidFill>
                <a:cs typeface="Times New Roman" pitchFamily="18" charset="0"/>
              </a:rPr>
              <a:t>A</a:t>
            </a:r>
            <a:r>
              <a:rPr lang="en-US" altLang="zh-CN" sz="2300" dirty="0">
                <a:solidFill>
                  <a:srgbClr val="0070C0"/>
                </a:solidFill>
                <a:cs typeface="Times New Roman" pitchFamily="18" charset="0"/>
              </a:rPr>
              <a:t>,</a:t>
            </a:r>
            <a:r>
              <a:rPr lang="zh-CN" altLang="en-US" sz="2300" dirty="0">
                <a:solidFill>
                  <a:srgbClr val="0070C0"/>
                </a:solidFill>
                <a:cs typeface="Times New Roman" pitchFamily="18" charset="0"/>
              </a:rPr>
              <a:t>因为其父节点</a:t>
            </a:r>
            <a:r>
              <a:rPr lang="en-US" altLang="zh-CN" sz="2300" dirty="0">
                <a:solidFill>
                  <a:srgbClr val="0070C0"/>
                </a:solidFill>
                <a:cs typeface="Times New Roman" pitchFamily="18" charset="0"/>
              </a:rPr>
              <a:t>4</a:t>
            </a:r>
            <a:r>
              <a:rPr lang="zh-CN" altLang="en-US" sz="2300" dirty="0">
                <a:solidFill>
                  <a:srgbClr val="0070C0"/>
                </a:solidFill>
                <a:cs typeface="Times New Roman" pitchFamily="18" charset="0"/>
              </a:rPr>
              <a:t>已经可解</a:t>
            </a:r>
            <a:r>
              <a:rPr lang="zh-CN" altLang="en-US" sz="2300" dirty="0" smtClean="0">
                <a:solidFill>
                  <a:srgbClr val="0070C0"/>
                </a:solidFill>
                <a:cs typeface="Times New Roman" pitchFamily="18" charset="0"/>
              </a:rPr>
              <a:t>。</a:t>
            </a:r>
            <a:endParaRPr lang="zh-CN" altLang="en-US" sz="2300" dirty="0">
              <a:solidFill>
                <a:srgbClr val="0070C0"/>
              </a:solidFill>
              <a:cs typeface="Times New Roman" pitchFamily="18" charset="0"/>
            </a:endParaRPr>
          </a:p>
          <a:p>
            <a:pPr algn="just">
              <a:lnSpc>
                <a:spcPct val="130000"/>
              </a:lnSpc>
              <a:spcBef>
                <a:spcPts val="0"/>
              </a:spcBef>
            </a:pPr>
            <a:r>
              <a:rPr lang="zh-CN" altLang="en-US" sz="2300" dirty="0">
                <a:solidFill>
                  <a:srgbClr val="0070C0"/>
                </a:solidFill>
                <a:cs typeface="Times New Roman" pitchFamily="18" charset="0"/>
              </a:rPr>
              <a:t>  </a:t>
            </a:r>
            <a:r>
              <a:rPr lang="zh-CN" altLang="en-US" sz="2300" dirty="0" smtClean="0">
                <a:solidFill>
                  <a:srgbClr val="0070C0"/>
                </a:solidFill>
                <a:cs typeface="Times New Roman" pitchFamily="18" charset="0"/>
              </a:rPr>
              <a:t>      </a:t>
            </a:r>
            <a:r>
              <a:rPr lang="en-US" altLang="zh-CN" sz="2300" dirty="0" smtClean="0">
                <a:solidFill>
                  <a:srgbClr val="0070C0"/>
                </a:solidFill>
                <a:cs typeface="Times New Roman" pitchFamily="18" charset="0"/>
              </a:rPr>
              <a:t>(5)</a:t>
            </a:r>
            <a:r>
              <a:rPr lang="zh-CN" altLang="en-US" sz="2300" dirty="0" smtClean="0">
                <a:solidFill>
                  <a:srgbClr val="0070C0"/>
                </a:solidFill>
                <a:cs typeface="Times New Roman" pitchFamily="18" charset="0"/>
              </a:rPr>
              <a:t>扩展</a:t>
            </a:r>
            <a:r>
              <a:rPr lang="en-US" altLang="zh-CN" sz="2300" dirty="0">
                <a:solidFill>
                  <a:srgbClr val="0070C0"/>
                </a:solidFill>
                <a:cs typeface="Times New Roman" pitchFamily="18" charset="0"/>
              </a:rPr>
              <a:t>5</a:t>
            </a:r>
            <a:r>
              <a:rPr lang="zh-CN" altLang="en-US" sz="2300" dirty="0">
                <a:solidFill>
                  <a:srgbClr val="0070C0"/>
                </a:solidFill>
                <a:cs typeface="Times New Roman" pitchFamily="18" charset="0"/>
              </a:rPr>
              <a:t>号节点得</a:t>
            </a:r>
            <a:r>
              <a:rPr lang="en-US" altLang="zh-CN" sz="2300" i="1" dirty="0">
                <a:solidFill>
                  <a:srgbClr val="0070C0"/>
                </a:solidFill>
                <a:cs typeface="Times New Roman" pitchFamily="18" charset="0"/>
              </a:rPr>
              <a:t>t</a:t>
            </a:r>
            <a:r>
              <a:rPr lang="en-US" altLang="zh-CN" sz="2300" baseline="-25000" dirty="0">
                <a:solidFill>
                  <a:srgbClr val="0070C0"/>
                </a:solidFill>
                <a:cs typeface="Times New Roman" pitchFamily="18" charset="0"/>
              </a:rPr>
              <a:t>3</a:t>
            </a:r>
            <a:r>
              <a:rPr lang="zh-CN" altLang="en-US" sz="2300" dirty="0">
                <a:solidFill>
                  <a:srgbClr val="0070C0"/>
                </a:solidFill>
                <a:cs typeface="Times New Roman" pitchFamily="18" charset="0"/>
              </a:rPr>
              <a:t>和</a:t>
            </a:r>
            <a:r>
              <a:rPr lang="en-US" altLang="zh-CN" sz="2300" i="1" dirty="0">
                <a:solidFill>
                  <a:srgbClr val="0070C0"/>
                </a:solidFill>
                <a:cs typeface="Times New Roman" pitchFamily="18" charset="0"/>
              </a:rPr>
              <a:t>t</a:t>
            </a:r>
            <a:r>
              <a:rPr lang="en-US" altLang="zh-CN" sz="2300" baseline="-25000" dirty="0">
                <a:solidFill>
                  <a:srgbClr val="0070C0"/>
                </a:solidFill>
                <a:cs typeface="Times New Roman" pitchFamily="18" charset="0"/>
              </a:rPr>
              <a:t>4</a:t>
            </a:r>
            <a:r>
              <a:rPr lang="zh-CN" altLang="en-US" sz="2300" dirty="0">
                <a:solidFill>
                  <a:srgbClr val="0070C0"/>
                </a:solidFill>
                <a:cs typeface="Times New Roman" pitchFamily="18" charset="0"/>
              </a:rPr>
              <a:t>。由于</a:t>
            </a:r>
            <a:r>
              <a:rPr lang="en-US" altLang="zh-CN" sz="2300" i="1" dirty="0">
                <a:solidFill>
                  <a:srgbClr val="0070C0"/>
                </a:solidFill>
                <a:cs typeface="Times New Roman" pitchFamily="18" charset="0"/>
              </a:rPr>
              <a:t>t</a:t>
            </a:r>
            <a:r>
              <a:rPr lang="en-US" altLang="zh-CN" sz="2300" baseline="-25000" dirty="0">
                <a:solidFill>
                  <a:srgbClr val="0070C0"/>
                </a:solidFill>
                <a:cs typeface="Times New Roman" pitchFamily="18" charset="0"/>
              </a:rPr>
              <a:t>3</a:t>
            </a:r>
            <a:r>
              <a:rPr lang="zh-CN" altLang="en-US" sz="2300" dirty="0">
                <a:solidFill>
                  <a:srgbClr val="0070C0"/>
                </a:solidFill>
                <a:cs typeface="Times New Roman" pitchFamily="18" charset="0"/>
              </a:rPr>
              <a:t>和</a:t>
            </a:r>
            <a:r>
              <a:rPr lang="en-US" altLang="zh-CN" sz="2300" i="1" dirty="0">
                <a:solidFill>
                  <a:srgbClr val="0070C0"/>
                </a:solidFill>
                <a:cs typeface="Times New Roman" pitchFamily="18" charset="0"/>
              </a:rPr>
              <a:t>t</a:t>
            </a:r>
            <a:r>
              <a:rPr lang="en-US" altLang="zh-CN" sz="2300" baseline="-25000" dirty="0">
                <a:solidFill>
                  <a:srgbClr val="0070C0"/>
                </a:solidFill>
                <a:cs typeface="Times New Roman" pitchFamily="18" charset="0"/>
              </a:rPr>
              <a:t>4</a:t>
            </a:r>
            <a:r>
              <a:rPr lang="zh-CN" altLang="en-US" sz="2300" dirty="0">
                <a:solidFill>
                  <a:srgbClr val="0070C0"/>
                </a:solidFill>
                <a:cs typeface="Times New Roman" pitchFamily="18" charset="0"/>
              </a:rPr>
              <a:t>都为终止节点</a:t>
            </a:r>
            <a:r>
              <a:rPr lang="en-US" altLang="zh-CN" sz="2300" dirty="0">
                <a:solidFill>
                  <a:srgbClr val="0070C0"/>
                </a:solidFill>
                <a:cs typeface="Times New Roman" pitchFamily="18" charset="0"/>
              </a:rPr>
              <a:t>(</a:t>
            </a:r>
            <a:r>
              <a:rPr lang="zh-CN" altLang="en-US" sz="2300" dirty="0">
                <a:solidFill>
                  <a:srgbClr val="0070C0"/>
                </a:solidFill>
                <a:cs typeface="Times New Roman" pitchFamily="18" charset="0"/>
              </a:rPr>
              <a:t>放入</a:t>
            </a:r>
            <a:r>
              <a:rPr lang="en-US" altLang="zh-CN" sz="2300" dirty="0">
                <a:solidFill>
                  <a:srgbClr val="0070C0"/>
                </a:solidFill>
                <a:cs typeface="Times New Roman" pitchFamily="18" charset="0"/>
              </a:rPr>
              <a:t>CLOSED</a:t>
            </a:r>
            <a:r>
              <a:rPr lang="zh-CN" altLang="en-US" sz="2300" dirty="0">
                <a:solidFill>
                  <a:srgbClr val="0070C0"/>
                </a:solidFill>
                <a:cs typeface="Times New Roman" pitchFamily="18" charset="0"/>
              </a:rPr>
              <a:t>表</a:t>
            </a:r>
            <a:r>
              <a:rPr lang="en-US" altLang="zh-CN" sz="2300" dirty="0">
                <a:solidFill>
                  <a:srgbClr val="0070C0"/>
                </a:solidFill>
                <a:cs typeface="Times New Roman" pitchFamily="18" charset="0"/>
              </a:rPr>
              <a:t>), </a:t>
            </a:r>
            <a:r>
              <a:rPr lang="zh-CN" altLang="en-US" sz="2300" dirty="0">
                <a:solidFill>
                  <a:srgbClr val="0070C0"/>
                </a:solidFill>
                <a:cs typeface="Times New Roman" pitchFamily="18" charset="0"/>
              </a:rPr>
              <a:t>故可推得节点</a:t>
            </a:r>
            <a:r>
              <a:rPr lang="en-US" altLang="zh-CN" sz="2300" dirty="0">
                <a:solidFill>
                  <a:srgbClr val="0070C0"/>
                </a:solidFill>
                <a:cs typeface="Times New Roman" pitchFamily="18" charset="0"/>
              </a:rPr>
              <a:t>5</a:t>
            </a:r>
            <a:r>
              <a:rPr lang="zh-CN" altLang="en-US" sz="2300" dirty="0">
                <a:solidFill>
                  <a:srgbClr val="0070C0"/>
                </a:solidFill>
                <a:cs typeface="Times New Roman" pitchFamily="18" charset="0"/>
              </a:rPr>
              <a:t>、</a:t>
            </a:r>
            <a:r>
              <a:rPr lang="en-US" altLang="zh-CN" sz="2300" dirty="0">
                <a:solidFill>
                  <a:srgbClr val="0070C0"/>
                </a:solidFill>
                <a:cs typeface="Times New Roman" pitchFamily="18" charset="0"/>
              </a:rPr>
              <a:t>3</a:t>
            </a:r>
            <a:r>
              <a:rPr lang="zh-CN" altLang="en-US" sz="2300" dirty="0">
                <a:solidFill>
                  <a:srgbClr val="0070C0"/>
                </a:solidFill>
                <a:cs typeface="Times New Roman" pitchFamily="18" charset="0"/>
              </a:rPr>
              <a:t>、</a:t>
            </a:r>
            <a:r>
              <a:rPr lang="en-US" altLang="zh-CN" sz="2300" dirty="0">
                <a:solidFill>
                  <a:srgbClr val="0070C0"/>
                </a:solidFill>
                <a:cs typeface="Times New Roman" pitchFamily="18" charset="0"/>
              </a:rPr>
              <a:t>1</a:t>
            </a:r>
            <a:r>
              <a:rPr lang="zh-CN" altLang="en-US" sz="2300" dirty="0">
                <a:solidFill>
                  <a:srgbClr val="0070C0"/>
                </a:solidFill>
                <a:cs typeface="Times New Roman" pitchFamily="18" charset="0"/>
              </a:rPr>
              <a:t>均为可解节点。 搜索成功</a:t>
            </a:r>
            <a:r>
              <a:rPr lang="en-US" altLang="zh-CN" sz="2300" dirty="0">
                <a:solidFill>
                  <a:srgbClr val="0070C0"/>
                </a:solidFill>
                <a:cs typeface="Times New Roman" pitchFamily="18" charset="0"/>
              </a:rPr>
              <a:t>, </a:t>
            </a:r>
            <a:r>
              <a:rPr lang="zh-CN" altLang="en-US" sz="2300" dirty="0">
                <a:solidFill>
                  <a:srgbClr val="0070C0"/>
                </a:solidFill>
                <a:cs typeface="Times New Roman" pitchFamily="18" charset="0"/>
              </a:rPr>
              <a:t>结束</a:t>
            </a:r>
            <a:r>
              <a:rPr lang="zh-CN" altLang="en-US" sz="2300" dirty="0" smtClean="0">
                <a:solidFill>
                  <a:srgbClr val="0070C0"/>
                </a:solidFill>
                <a:cs typeface="Times New Roman" pitchFamily="18" charset="0"/>
              </a:rPr>
              <a:t>。</a:t>
            </a:r>
            <a:endParaRPr lang="zh-CN" altLang="en-US" sz="2300" dirty="0">
              <a:solidFill>
                <a:srgbClr val="0070C0"/>
              </a:solidFill>
              <a:cs typeface="Times New Roman" pitchFamily="18" charset="0"/>
            </a:endParaRPr>
          </a:p>
          <a:p>
            <a:pPr algn="just">
              <a:lnSpc>
                <a:spcPct val="130000"/>
              </a:lnSpc>
              <a:spcBef>
                <a:spcPct val="50000"/>
              </a:spcBef>
            </a:pPr>
            <a:r>
              <a:rPr lang="zh-CN" altLang="en-US" sz="2300" dirty="0">
                <a:solidFill>
                  <a:srgbClr val="0070C0"/>
                </a:solidFill>
                <a:cs typeface="Times New Roman" pitchFamily="18" charset="0"/>
              </a:rPr>
              <a:t>    这时</a:t>
            </a:r>
            <a:r>
              <a:rPr lang="en-US" altLang="zh-CN" sz="2300" dirty="0">
                <a:solidFill>
                  <a:srgbClr val="0070C0"/>
                </a:solidFill>
                <a:cs typeface="Times New Roman" pitchFamily="18" charset="0"/>
              </a:rPr>
              <a:t>,</a:t>
            </a:r>
            <a:r>
              <a:rPr lang="zh-CN" altLang="en-US" sz="2300" dirty="0">
                <a:solidFill>
                  <a:srgbClr val="0070C0"/>
                </a:solidFill>
                <a:cs typeface="Times New Roman" pitchFamily="18" charset="0"/>
              </a:rPr>
              <a:t>由</a:t>
            </a:r>
            <a:r>
              <a:rPr lang="en-US" altLang="zh-CN" sz="2300" dirty="0">
                <a:solidFill>
                  <a:srgbClr val="0070C0"/>
                </a:solidFill>
                <a:cs typeface="Times New Roman" pitchFamily="18" charset="0"/>
              </a:rPr>
              <a:t>CLOSED</a:t>
            </a:r>
            <a:r>
              <a:rPr lang="zh-CN" altLang="en-US" sz="2300" dirty="0">
                <a:solidFill>
                  <a:srgbClr val="0070C0"/>
                </a:solidFill>
                <a:cs typeface="Times New Roman" pitchFamily="18" charset="0"/>
              </a:rPr>
              <a:t>表便得到由节点</a:t>
            </a:r>
            <a:r>
              <a:rPr lang="en-US" altLang="zh-CN" sz="2300" dirty="0">
                <a:solidFill>
                  <a:srgbClr val="0070C0"/>
                </a:solidFill>
                <a:cs typeface="Times New Roman" pitchFamily="18" charset="0"/>
              </a:rPr>
              <a:t>1</a:t>
            </a:r>
            <a:r>
              <a:rPr lang="zh-CN" altLang="en-US" sz="2300" dirty="0">
                <a:solidFill>
                  <a:srgbClr val="0070C0"/>
                </a:solidFill>
                <a:cs typeface="Times New Roman" pitchFamily="18" charset="0"/>
              </a:rPr>
              <a:t>、</a:t>
            </a:r>
            <a:r>
              <a:rPr lang="en-US" altLang="zh-CN" sz="2300" dirty="0">
                <a:solidFill>
                  <a:srgbClr val="0070C0"/>
                </a:solidFill>
                <a:cs typeface="Times New Roman" pitchFamily="18" charset="0"/>
              </a:rPr>
              <a:t>2</a:t>
            </a:r>
            <a:r>
              <a:rPr lang="zh-CN" altLang="en-US" sz="2300" dirty="0">
                <a:solidFill>
                  <a:srgbClr val="0070C0"/>
                </a:solidFill>
                <a:cs typeface="Times New Roman" pitchFamily="18" charset="0"/>
              </a:rPr>
              <a:t>、</a:t>
            </a:r>
            <a:r>
              <a:rPr lang="en-US" altLang="zh-CN" sz="2300" dirty="0">
                <a:solidFill>
                  <a:srgbClr val="0070C0"/>
                </a:solidFill>
                <a:cs typeface="Times New Roman" pitchFamily="18" charset="0"/>
              </a:rPr>
              <a:t>3</a:t>
            </a:r>
            <a:r>
              <a:rPr lang="zh-CN" altLang="en-US" sz="2300" dirty="0">
                <a:solidFill>
                  <a:srgbClr val="0070C0"/>
                </a:solidFill>
                <a:cs typeface="Times New Roman" pitchFamily="18" charset="0"/>
              </a:rPr>
              <a:t>、</a:t>
            </a:r>
            <a:r>
              <a:rPr lang="en-US" altLang="zh-CN" sz="2300" dirty="0">
                <a:solidFill>
                  <a:srgbClr val="0070C0"/>
                </a:solidFill>
                <a:cs typeface="Times New Roman" pitchFamily="18" charset="0"/>
              </a:rPr>
              <a:t>4</a:t>
            </a:r>
            <a:r>
              <a:rPr lang="zh-CN" altLang="en-US" sz="2300" dirty="0">
                <a:solidFill>
                  <a:srgbClr val="0070C0"/>
                </a:solidFill>
                <a:cs typeface="Times New Roman" pitchFamily="18" charset="0"/>
              </a:rPr>
              <a:t>、</a:t>
            </a:r>
            <a:r>
              <a:rPr lang="en-US" altLang="zh-CN" sz="2300" dirty="0">
                <a:solidFill>
                  <a:srgbClr val="0070C0"/>
                </a:solidFill>
                <a:cs typeface="Times New Roman" pitchFamily="18" charset="0"/>
              </a:rPr>
              <a:t>5</a:t>
            </a:r>
            <a:r>
              <a:rPr lang="zh-CN" altLang="en-US" sz="2300" dirty="0">
                <a:solidFill>
                  <a:srgbClr val="0070C0"/>
                </a:solidFill>
                <a:cs typeface="Times New Roman" pitchFamily="18" charset="0"/>
              </a:rPr>
              <a:t>和</a:t>
            </a:r>
            <a:r>
              <a:rPr lang="en-US" altLang="zh-CN" sz="2300" i="1" dirty="0">
                <a:solidFill>
                  <a:srgbClr val="0070C0"/>
                </a:solidFill>
                <a:cs typeface="Times New Roman" pitchFamily="18" charset="0"/>
              </a:rPr>
              <a:t>t</a:t>
            </a:r>
            <a:r>
              <a:rPr lang="en-US" altLang="zh-CN" sz="2300" baseline="-25000" dirty="0">
                <a:solidFill>
                  <a:srgbClr val="0070C0"/>
                </a:solidFill>
                <a:cs typeface="Times New Roman" pitchFamily="18" charset="0"/>
              </a:rPr>
              <a:t>1</a:t>
            </a:r>
            <a:r>
              <a:rPr lang="zh-CN" altLang="en-US" sz="2300" dirty="0">
                <a:solidFill>
                  <a:srgbClr val="0070C0"/>
                </a:solidFill>
                <a:cs typeface="Times New Roman" pitchFamily="18" charset="0"/>
              </a:rPr>
              <a:t>、</a:t>
            </a:r>
            <a:r>
              <a:rPr lang="en-US" altLang="zh-CN" sz="2300" i="1" dirty="0">
                <a:solidFill>
                  <a:srgbClr val="0070C0"/>
                </a:solidFill>
                <a:cs typeface="Times New Roman" pitchFamily="18" charset="0"/>
              </a:rPr>
              <a:t>t</a:t>
            </a:r>
            <a:r>
              <a:rPr lang="en-US" altLang="zh-CN" sz="2300" baseline="-25000" dirty="0">
                <a:solidFill>
                  <a:srgbClr val="0070C0"/>
                </a:solidFill>
                <a:cs typeface="Times New Roman" pitchFamily="18" charset="0"/>
              </a:rPr>
              <a:t>2</a:t>
            </a:r>
            <a:r>
              <a:rPr lang="zh-CN" altLang="en-US" sz="2300" dirty="0">
                <a:solidFill>
                  <a:srgbClr val="0070C0"/>
                </a:solidFill>
                <a:cs typeface="Times New Roman" pitchFamily="18" charset="0"/>
              </a:rPr>
              <a:t>、 </a:t>
            </a:r>
            <a:r>
              <a:rPr lang="en-US" altLang="zh-CN" sz="2300" i="1" dirty="0">
                <a:solidFill>
                  <a:srgbClr val="0070C0"/>
                </a:solidFill>
                <a:cs typeface="Times New Roman" pitchFamily="18" charset="0"/>
              </a:rPr>
              <a:t>t</a:t>
            </a:r>
            <a:r>
              <a:rPr lang="en-US" altLang="zh-CN" sz="2300" baseline="-25000" dirty="0">
                <a:solidFill>
                  <a:srgbClr val="0070C0"/>
                </a:solidFill>
                <a:cs typeface="Times New Roman" pitchFamily="18" charset="0"/>
              </a:rPr>
              <a:t>3</a:t>
            </a:r>
            <a:r>
              <a:rPr lang="zh-CN" altLang="en-US" sz="2300" dirty="0">
                <a:solidFill>
                  <a:srgbClr val="0070C0"/>
                </a:solidFill>
                <a:cs typeface="Times New Roman" pitchFamily="18" charset="0"/>
              </a:rPr>
              <a:t>、</a:t>
            </a:r>
            <a:r>
              <a:rPr lang="en-US" altLang="zh-CN" sz="2300" i="1" dirty="0">
                <a:solidFill>
                  <a:srgbClr val="0070C0"/>
                </a:solidFill>
                <a:cs typeface="Times New Roman" pitchFamily="18" charset="0"/>
              </a:rPr>
              <a:t>t</a:t>
            </a:r>
            <a:r>
              <a:rPr lang="en-US" altLang="zh-CN" sz="2300" baseline="-25000" dirty="0">
                <a:solidFill>
                  <a:srgbClr val="0070C0"/>
                </a:solidFill>
                <a:cs typeface="Times New Roman" pitchFamily="18" charset="0"/>
              </a:rPr>
              <a:t>4</a:t>
            </a:r>
            <a:r>
              <a:rPr lang="zh-CN" altLang="en-US" sz="2300" dirty="0">
                <a:solidFill>
                  <a:srgbClr val="0070C0"/>
                </a:solidFill>
                <a:cs typeface="Times New Roman" pitchFamily="18" charset="0"/>
              </a:rPr>
              <a:t>构成的解树，如图</a:t>
            </a:r>
            <a:r>
              <a:rPr lang="en-US" altLang="zh-CN" sz="2300" dirty="0" smtClean="0">
                <a:solidFill>
                  <a:srgbClr val="0070C0"/>
                </a:solidFill>
                <a:cs typeface="Times New Roman" pitchFamily="18" charset="0"/>
              </a:rPr>
              <a:t>3-16 </a:t>
            </a:r>
            <a:r>
              <a:rPr lang="zh-CN" altLang="en-US" sz="2300" dirty="0">
                <a:solidFill>
                  <a:srgbClr val="0070C0"/>
                </a:solidFill>
                <a:cs typeface="Times New Roman" pitchFamily="18" charset="0"/>
              </a:rPr>
              <a:t>中的粗线所示。 </a:t>
            </a:r>
          </a:p>
        </p:txBody>
      </p:sp>
    </p:spTree>
  </p:cSld>
  <p:clrMapOvr>
    <a:masterClrMapping/>
  </p:clrMapOvr>
  <p:transition>
    <p:checke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252" name="Text Box 4"/>
          <p:cNvSpPr txBox="1">
            <a:spLocks noChangeArrowheads="1"/>
          </p:cNvSpPr>
          <p:nvPr/>
        </p:nvSpPr>
        <p:spPr bwMode="auto">
          <a:xfrm>
            <a:off x="857224" y="676034"/>
            <a:ext cx="7602564" cy="3379387"/>
          </a:xfrm>
          <a:prstGeom prst="rect">
            <a:avLst/>
          </a:prstGeom>
          <a:noFill/>
          <a:ln w="9525">
            <a:noFill/>
            <a:miter lim="800000"/>
            <a:headEnd/>
            <a:tailEnd/>
          </a:ln>
          <a:effectLst/>
        </p:spPr>
        <p:txBody>
          <a:bodyPr wrap="square">
            <a:spAutoFit/>
          </a:bodyPr>
          <a:lstStyle/>
          <a:p>
            <a:pPr algn="just">
              <a:lnSpc>
                <a:spcPct val="150000"/>
              </a:lnSpc>
              <a:spcBef>
                <a:spcPct val="20000"/>
              </a:spcBef>
            </a:pPr>
            <a:r>
              <a:rPr lang="en-US" altLang="zh-CN" dirty="0">
                <a:solidFill>
                  <a:srgbClr val="0070C0"/>
                </a:solidFill>
                <a:latin typeface="黑体" pitchFamily="2" charset="-122"/>
                <a:ea typeface="黑体" pitchFamily="2" charset="-122"/>
              </a:rPr>
              <a:t>3.3.3 </a:t>
            </a:r>
            <a:r>
              <a:rPr lang="zh-CN" altLang="en-US" dirty="0">
                <a:solidFill>
                  <a:srgbClr val="0070C0"/>
                </a:solidFill>
                <a:latin typeface="黑体" pitchFamily="2" charset="-122"/>
                <a:ea typeface="黑体" pitchFamily="2" charset="-122"/>
              </a:rPr>
              <a:t>启发式与或树搜索</a:t>
            </a:r>
          </a:p>
          <a:p>
            <a:pPr algn="just">
              <a:lnSpc>
                <a:spcPct val="120000"/>
              </a:lnSpc>
              <a:spcBef>
                <a:spcPct val="20000"/>
              </a:spcBef>
            </a:pPr>
            <a:r>
              <a:rPr lang="zh-CN" altLang="en-US" dirty="0">
                <a:solidFill>
                  <a:srgbClr val="0070C0"/>
                </a:solidFill>
                <a:latin typeface="楷体" pitchFamily="49" charset="-122"/>
                <a:ea typeface="楷体" pitchFamily="49" charset="-122"/>
              </a:rPr>
              <a:t>　</a:t>
            </a:r>
            <a:r>
              <a:rPr lang="en-US" altLang="zh-CN" b="1" dirty="0">
                <a:solidFill>
                  <a:srgbClr val="0070C0"/>
                </a:solidFill>
                <a:latin typeface="楷体" pitchFamily="49" charset="-122"/>
                <a:ea typeface="楷体" pitchFamily="49" charset="-122"/>
              </a:rPr>
              <a:t>1. </a:t>
            </a:r>
            <a:r>
              <a:rPr lang="zh-CN" altLang="en-US" b="1" dirty="0">
                <a:solidFill>
                  <a:srgbClr val="0070C0"/>
                </a:solidFill>
                <a:latin typeface="楷体" pitchFamily="49" charset="-122"/>
                <a:ea typeface="楷体" pitchFamily="49" charset="-122"/>
              </a:rPr>
              <a:t>解树的</a:t>
            </a:r>
            <a:r>
              <a:rPr lang="zh-CN" altLang="en-US" b="1" dirty="0" smtClean="0">
                <a:solidFill>
                  <a:srgbClr val="0070C0"/>
                </a:solidFill>
                <a:latin typeface="楷体" pitchFamily="49" charset="-122"/>
                <a:ea typeface="楷体" pitchFamily="49" charset="-122"/>
              </a:rPr>
              <a:t>代价</a:t>
            </a:r>
            <a:endParaRPr lang="zh-CN" altLang="en-US" dirty="0">
              <a:solidFill>
                <a:srgbClr val="0070C0"/>
              </a:solidFill>
              <a:latin typeface="楷体" pitchFamily="49" charset="-122"/>
              <a:ea typeface="楷体" pitchFamily="49" charset="-122"/>
            </a:endParaRPr>
          </a:p>
          <a:p>
            <a:pPr algn="just">
              <a:lnSpc>
                <a:spcPct val="120000"/>
              </a:lnSpc>
              <a:spcBef>
                <a:spcPct val="20000"/>
              </a:spcBef>
            </a:pPr>
            <a:r>
              <a:rPr lang="zh-CN" altLang="en-US" dirty="0">
                <a:solidFill>
                  <a:srgbClr val="0070C0"/>
                </a:solidFill>
              </a:rPr>
              <a:t>　　</a:t>
            </a:r>
            <a:r>
              <a:rPr lang="zh-CN" altLang="en-US" dirty="0">
                <a:solidFill>
                  <a:srgbClr val="0070C0"/>
                </a:solidFill>
                <a:ea typeface="仿宋_GB2312" pitchFamily="49" charset="-122"/>
              </a:rPr>
              <a:t>解树的代价就是树根的代价。计算方法如下：</a:t>
            </a:r>
          </a:p>
          <a:p>
            <a:pPr algn="just">
              <a:lnSpc>
                <a:spcPct val="150000"/>
              </a:lnSpc>
              <a:spcBef>
                <a:spcPct val="20000"/>
              </a:spcBef>
            </a:pPr>
            <a:r>
              <a:rPr lang="zh-CN" altLang="en-US" dirty="0">
                <a:solidFill>
                  <a:srgbClr val="0070C0"/>
                </a:solidFill>
                <a:ea typeface="仿宋_GB2312" pitchFamily="49" charset="-122"/>
              </a:rPr>
              <a:t>　　</a:t>
            </a:r>
            <a:r>
              <a:rPr lang="zh-CN" altLang="en-US" dirty="0">
                <a:solidFill>
                  <a:srgbClr val="0070C0"/>
                </a:solidFill>
                <a:ea typeface="仿宋_GB2312" pitchFamily="49" charset="-122"/>
                <a:cs typeface="Courier New" pitchFamily="49" charset="0"/>
              </a:rPr>
              <a:t>设</a:t>
            </a:r>
            <a:r>
              <a:rPr lang="en-US" altLang="zh-CN" i="1" dirty="0">
                <a:solidFill>
                  <a:srgbClr val="0070C0"/>
                </a:solidFill>
                <a:ea typeface="仿宋_GB2312" pitchFamily="49" charset="-122"/>
                <a:cs typeface="Courier New" pitchFamily="49" charset="0"/>
              </a:rPr>
              <a:t>g</a:t>
            </a:r>
            <a:r>
              <a:rPr lang="en-US" altLang="zh-CN" dirty="0">
                <a:solidFill>
                  <a:srgbClr val="0070C0"/>
                </a:solidFill>
                <a:ea typeface="仿宋_GB2312" pitchFamily="49" charset="-122"/>
                <a:cs typeface="Courier New" pitchFamily="49" charset="0"/>
              </a:rPr>
              <a:t>(</a:t>
            </a:r>
            <a:r>
              <a:rPr lang="en-US" altLang="zh-CN" i="1" dirty="0">
                <a:solidFill>
                  <a:srgbClr val="0070C0"/>
                </a:solidFill>
                <a:ea typeface="仿宋_GB2312" pitchFamily="49" charset="-122"/>
                <a:cs typeface="Courier New" pitchFamily="49" charset="0"/>
              </a:rPr>
              <a:t>x</a:t>
            </a:r>
            <a:r>
              <a:rPr lang="en-US" altLang="zh-CN" dirty="0">
                <a:solidFill>
                  <a:srgbClr val="0070C0"/>
                </a:solidFill>
                <a:ea typeface="仿宋_GB2312" pitchFamily="49" charset="-122"/>
                <a:cs typeface="Courier New" pitchFamily="49" charset="0"/>
              </a:rPr>
              <a:t>)</a:t>
            </a:r>
            <a:r>
              <a:rPr lang="zh-CN" altLang="en-US" dirty="0">
                <a:solidFill>
                  <a:srgbClr val="0070C0"/>
                </a:solidFill>
                <a:ea typeface="仿宋_GB2312" pitchFamily="49" charset="-122"/>
                <a:cs typeface="Courier New" pitchFamily="49" charset="0"/>
              </a:rPr>
              <a:t>表示节点</a:t>
            </a:r>
            <a:r>
              <a:rPr lang="en-US" altLang="zh-CN" i="1" dirty="0">
                <a:solidFill>
                  <a:srgbClr val="0070C0"/>
                </a:solidFill>
                <a:ea typeface="仿宋_GB2312" pitchFamily="49" charset="-122"/>
                <a:cs typeface="Courier New" pitchFamily="49" charset="0"/>
              </a:rPr>
              <a:t>x</a:t>
            </a:r>
            <a:r>
              <a:rPr lang="zh-CN" altLang="en-US" dirty="0">
                <a:solidFill>
                  <a:srgbClr val="0070C0"/>
                </a:solidFill>
                <a:ea typeface="仿宋_GB2312" pitchFamily="49" charset="-122"/>
                <a:cs typeface="Courier New" pitchFamily="49" charset="0"/>
              </a:rPr>
              <a:t>的代价</a:t>
            </a:r>
            <a:r>
              <a:rPr lang="en-US" altLang="zh-CN" dirty="0">
                <a:solidFill>
                  <a:srgbClr val="0070C0"/>
                </a:solidFill>
                <a:ea typeface="仿宋_GB2312" pitchFamily="49" charset="-122"/>
                <a:cs typeface="Courier New" pitchFamily="49" charset="0"/>
              </a:rPr>
              <a:t>,</a:t>
            </a:r>
            <a:r>
              <a:rPr lang="en-US" altLang="zh-CN" i="1" dirty="0">
                <a:solidFill>
                  <a:srgbClr val="0070C0"/>
                </a:solidFill>
                <a:ea typeface="仿宋_GB2312" pitchFamily="49" charset="-122"/>
                <a:cs typeface="Courier New" pitchFamily="49" charset="0"/>
              </a:rPr>
              <a:t>c</a:t>
            </a:r>
            <a:r>
              <a:rPr lang="en-US" altLang="zh-CN" dirty="0">
                <a:solidFill>
                  <a:srgbClr val="0070C0"/>
                </a:solidFill>
                <a:ea typeface="仿宋_GB2312" pitchFamily="49" charset="-122"/>
                <a:cs typeface="Courier New" pitchFamily="49" charset="0"/>
              </a:rPr>
              <a:t>(</a:t>
            </a:r>
            <a:r>
              <a:rPr lang="en-US" altLang="zh-CN" i="1" dirty="0" err="1">
                <a:solidFill>
                  <a:srgbClr val="0070C0"/>
                </a:solidFill>
                <a:ea typeface="仿宋_GB2312" pitchFamily="49" charset="-122"/>
                <a:cs typeface="Courier New" pitchFamily="49" charset="0"/>
              </a:rPr>
              <a:t>x</a:t>
            </a:r>
            <a:r>
              <a:rPr lang="en-US" altLang="zh-CN" dirty="0" err="1">
                <a:solidFill>
                  <a:srgbClr val="0070C0"/>
                </a:solidFill>
                <a:ea typeface="仿宋_GB2312" pitchFamily="49" charset="-122"/>
                <a:cs typeface="Courier New" pitchFamily="49" charset="0"/>
              </a:rPr>
              <a:t>,</a:t>
            </a:r>
            <a:r>
              <a:rPr lang="en-US" altLang="zh-CN" i="1" dirty="0" err="1">
                <a:solidFill>
                  <a:srgbClr val="0070C0"/>
                </a:solidFill>
                <a:ea typeface="仿宋_GB2312" pitchFamily="49" charset="-122"/>
                <a:cs typeface="Courier New" pitchFamily="49" charset="0"/>
              </a:rPr>
              <a:t>y</a:t>
            </a:r>
            <a:r>
              <a:rPr lang="en-US" altLang="zh-CN" dirty="0">
                <a:solidFill>
                  <a:srgbClr val="0070C0"/>
                </a:solidFill>
                <a:ea typeface="仿宋_GB2312" pitchFamily="49" charset="-122"/>
                <a:cs typeface="Courier New" pitchFamily="49" charset="0"/>
              </a:rPr>
              <a:t>)</a:t>
            </a:r>
            <a:r>
              <a:rPr lang="zh-CN" altLang="en-US" dirty="0">
                <a:solidFill>
                  <a:srgbClr val="0070C0"/>
                </a:solidFill>
                <a:ea typeface="仿宋_GB2312" pitchFamily="49" charset="-122"/>
                <a:cs typeface="Courier New" pitchFamily="49" charset="0"/>
              </a:rPr>
              <a:t>表示节点</a:t>
            </a:r>
            <a:r>
              <a:rPr lang="en-US" altLang="zh-CN" i="1" dirty="0">
                <a:solidFill>
                  <a:srgbClr val="0070C0"/>
                </a:solidFill>
                <a:ea typeface="仿宋_GB2312" pitchFamily="49" charset="-122"/>
                <a:cs typeface="Courier New" pitchFamily="49" charset="0"/>
              </a:rPr>
              <a:t>x</a:t>
            </a:r>
            <a:r>
              <a:rPr lang="zh-CN" altLang="en-US" dirty="0">
                <a:solidFill>
                  <a:srgbClr val="0070C0"/>
                </a:solidFill>
                <a:ea typeface="仿宋_GB2312" pitchFamily="49" charset="-122"/>
                <a:cs typeface="Courier New" pitchFamily="49" charset="0"/>
              </a:rPr>
              <a:t>到其子节点</a:t>
            </a:r>
            <a:r>
              <a:rPr lang="en-US" altLang="zh-CN" dirty="0">
                <a:solidFill>
                  <a:srgbClr val="0070C0"/>
                </a:solidFill>
                <a:ea typeface="仿宋_GB2312" pitchFamily="49" charset="-122"/>
                <a:cs typeface="Courier New" pitchFamily="49" charset="0"/>
              </a:rPr>
              <a:t>y</a:t>
            </a:r>
            <a:r>
              <a:rPr lang="zh-CN" altLang="en-US" dirty="0">
                <a:solidFill>
                  <a:srgbClr val="0070C0"/>
                </a:solidFill>
                <a:ea typeface="仿宋_GB2312" pitchFamily="49" charset="-122"/>
                <a:cs typeface="Courier New" pitchFamily="49" charset="0"/>
              </a:rPr>
              <a:t>的代价</a:t>
            </a:r>
            <a:r>
              <a:rPr lang="en-US" altLang="zh-CN" dirty="0">
                <a:solidFill>
                  <a:srgbClr val="0070C0"/>
                </a:solidFill>
                <a:ea typeface="仿宋_GB2312" pitchFamily="49" charset="-122"/>
                <a:cs typeface="Courier New" pitchFamily="49" charset="0"/>
              </a:rPr>
              <a:t>(</a:t>
            </a:r>
            <a:r>
              <a:rPr lang="zh-CN" altLang="en-US" dirty="0">
                <a:solidFill>
                  <a:srgbClr val="0070C0"/>
                </a:solidFill>
                <a:ea typeface="仿宋_GB2312" pitchFamily="49" charset="-122"/>
                <a:cs typeface="Courier New" pitchFamily="49" charset="0"/>
              </a:rPr>
              <a:t>即边</a:t>
            </a:r>
            <a:r>
              <a:rPr lang="en-US" altLang="zh-CN" i="1" dirty="0" err="1">
                <a:solidFill>
                  <a:srgbClr val="0070C0"/>
                </a:solidFill>
                <a:ea typeface="仿宋_GB2312" pitchFamily="49" charset="-122"/>
                <a:cs typeface="Courier New" pitchFamily="49" charset="0"/>
              </a:rPr>
              <a:t>xy</a:t>
            </a:r>
            <a:r>
              <a:rPr lang="zh-CN" altLang="en-US" dirty="0">
                <a:solidFill>
                  <a:srgbClr val="0070C0"/>
                </a:solidFill>
                <a:ea typeface="仿宋_GB2312" pitchFamily="49" charset="-122"/>
                <a:cs typeface="Courier New" pitchFamily="49" charset="0"/>
              </a:rPr>
              <a:t>的代价</a:t>
            </a:r>
            <a:r>
              <a:rPr lang="en-US" altLang="zh-CN" dirty="0">
                <a:solidFill>
                  <a:srgbClr val="0070C0"/>
                </a:solidFill>
                <a:ea typeface="仿宋_GB2312" pitchFamily="49" charset="-122"/>
                <a:cs typeface="Courier New" pitchFamily="49" charset="0"/>
              </a:rPr>
              <a:t>), </a:t>
            </a:r>
            <a:r>
              <a:rPr lang="zh-CN" altLang="en-US" dirty="0">
                <a:solidFill>
                  <a:srgbClr val="0070C0"/>
                </a:solidFill>
                <a:ea typeface="仿宋_GB2312" pitchFamily="49" charset="-122"/>
              </a:rPr>
              <a:t>则  </a:t>
            </a:r>
          </a:p>
          <a:p>
            <a:pPr algn="just">
              <a:lnSpc>
                <a:spcPct val="120000"/>
              </a:lnSpc>
              <a:spcBef>
                <a:spcPct val="20000"/>
              </a:spcBef>
            </a:pPr>
            <a:r>
              <a:rPr lang="zh-CN" altLang="en-US" dirty="0">
                <a:solidFill>
                  <a:srgbClr val="0070C0"/>
                </a:solidFill>
                <a:ea typeface="仿宋_GB2312" pitchFamily="49" charset="-122"/>
              </a:rPr>
              <a:t>　　</a:t>
            </a:r>
            <a:r>
              <a:rPr lang="en-US" altLang="zh-CN" dirty="0">
                <a:solidFill>
                  <a:srgbClr val="0070C0"/>
                </a:solidFill>
                <a:ea typeface="仿宋_GB2312" pitchFamily="49" charset="-122"/>
              </a:rPr>
              <a:t>(1) </a:t>
            </a:r>
            <a:r>
              <a:rPr lang="zh-CN" altLang="en-US" dirty="0">
                <a:solidFill>
                  <a:srgbClr val="0070C0"/>
                </a:solidFill>
                <a:ea typeface="仿宋_GB2312" pitchFamily="49" charset="-122"/>
              </a:rPr>
              <a:t>若</a:t>
            </a:r>
            <a:r>
              <a:rPr lang="en-US" altLang="zh-CN" i="1" dirty="0">
                <a:solidFill>
                  <a:srgbClr val="0070C0"/>
                </a:solidFill>
                <a:ea typeface="仿宋_GB2312" pitchFamily="49" charset="-122"/>
              </a:rPr>
              <a:t>x</a:t>
            </a:r>
            <a:r>
              <a:rPr lang="zh-CN" altLang="en-US" dirty="0">
                <a:solidFill>
                  <a:srgbClr val="0070C0"/>
                </a:solidFill>
                <a:ea typeface="仿宋_GB2312" pitchFamily="49" charset="-122"/>
              </a:rPr>
              <a:t>是终止节点</a:t>
            </a:r>
            <a:r>
              <a:rPr lang="en-US" altLang="zh-CN" dirty="0">
                <a:solidFill>
                  <a:srgbClr val="0070C0"/>
                </a:solidFill>
                <a:ea typeface="仿宋_GB2312" pitchFamily="49" charset="-122"/>
              </a:rPr>
              <a:t>, </a:t>
            </a:r>
            <a:r>
              <a:rPr lang="zh-CN" altLang="en-US" dirty="0">
                <a:solidFill>
                  <a:srgbClr val="0070C0"/>
                </a:solidFill>
                <a:ea typeface="仿宋_GB2312" pitchFamily="49" charset="-122"/>
              </a:rPr>
              <a:t>则</a:t>
            </a:r>
            <a:r>
              <a:rPr lang="zh-CN" altLang="en-US" i="1" dirty="0">
                <a:solidFill>
                  <a:srgbClr val="0070C0"/>
                </a:solidFill>
                <a:ea typeface="仿宋_GB2312" pitchFamily="49" charset="-122"/>
              </a:rPr>
              <a:t> </a:t>
            </a:r>
            <a:r>
              <a:rPr lang="en-US" altLang="zh-CN" i="1" dirty="0">
                <a:solidFill>
                  <a:srgbClr val="0070C0"/>
                </a:solidFill>
                <a:ea typeface="仿宋_GB2312" pitchFamily="49" charset="-122"/>
              </a:rPr>
              <a:t>g</a:t>
            </a:r>
            <a:r>
              <a:rPr lang="en-US" altLang="zh-CN" dirty="0">
                <a:solidFill>
                  <a:srgbClr val="0070C0"/>
                </a:solidFill>
                <a:ea typeface="仿宋_GB2312" pitchFamily="49" charset="-122"/>
              </a:rPr>
              <a:t>(</a:t>
            </a:r>
            <a:r>
              <a:rPr lang="en-US" altLang="zh-CN" i="1" dirty="0">
                <a:solidFill>
                  <a:srgbClr val="0070C0"/>
                </a:solidFill>
                <a:ea typeface="仿宋_GB2312" pitchFamily="49" charset="-122"/>
              </a:rPr>
              <a:t>x</a:t>
            </a:r>
            <a:r>
              <a:rPr lang="en-US" altLang="zh-CN" dirty="0">
                <a:solidFill>
                  <a:srgbClr val="0070C0"/>
                </a:solidFill>
                <a:ea typeface="仿宋_GB2312" pitchFamily="49" charset="-122"/>
              </a:rPr>
              <a:t>)</a:t>
            </a:r>
            <a:r>
              <a:rPr lang="zh-CN" altLang="en-US" dirty="0">
                <a:solidFill>
                  <a:srgbClr val="0070C0"/>
                </a:solidFill>
                <a:ea typeface="仿宋_GB2312" pitchFamily="49" charset="-122"/>
              </a:rPr>
              <a:t>＝</a:t>
            </a:r>
            <a:r>
              <a:rPr lang="en-US" altLang="zh-CN" dirty="0">
                <a:solidFill>
                  <a:srgbClr val="0070C0"/>
                </a:solidFill>
                <a:ea typeface="仿宋_GB2312" pitchFamily="49" charset="-122"/>
              </a:rPr>
              <a:t>0</a:t>
            </a:r>
            <a:r>
              <a:rPr lang="zh-CN" altLang="en-US" dirty="0">
                <a:solidFill>
                  <a:srgbClr val="0070C0"/>
                </a:solidFill>
                <a:ea typeface="仿宋_GB2312" pitchFamily="49" charset="-122"/>
              </a:rPr>
              <a:t>。</a:t>
            </a:r>
            <a:r>
              <a:rPr lang="zh-CN" altLang="en-US" dirty="0">
                <a:solidFill>
                  <a:srgbClr val="0070C0"/>
                </a:solidFill>
              </a:rPr>
              <a:t>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205252">
                                            <p:txEl>
                                              <p:pRg st="0" end="0"/>
                                            </p:txEl>
                                          </p:spTgt>
                                        </p:tgtEl>
                                        <p:attrNameLst>
                                          <p:attrName>style.visibility</p:attrName>
                                        </p:attrNameLst>
                                      </p:cBhvr>
                                      <p:to>
                                        <p:strVal val="visible"/>
                                      </p:to>
                                    </p:set>
                                    <p:animEffect transition="in" filter="blinds(horizontal)">
                                      <p:cBhvr>
                                        <p:cTn id="7" dur="500"/>
                                        <p:tgtEl>
                                          <p:spTgt spid="12052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05252">
                                            <p:txEl>
                                              <p:pRg st="1" end="1"/>
                                            </p:txEl>
                                          </p:spTgt>
                                        </p:tgtEl>
                                        <p:attrNameLst>
                                          <p:attrName>style.visibility</p:attrName>
                                        </p:attrNameLst>
                                      </p:cBhvr>
                                      <p:to>
                                        <p:strVal val="visible"/>
                                      </p:to>
                                    </p:set>
                                    <p:animEffect transition="in" filter="blinds(horizontal)">
                                      <p:cBhvr>
                                        <p:cTn id="12" dur="500"/>
                                        <p:tgtEl>
                                          <p:spTgt spid="120525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05252">
                                            <p:txEl>
                                              <p:pRg st="2" end="2"/>
                                            </p:txEl>
                                          </p:spTgt>
                                        </p:tgtEl>
                                        <p:attrNameLst>
                                          <p:attrName>style.visibility</p:attrName>
                                        </p:attrNameLst>
                                      </p:cBhvr>
                                      <p:to>
                                        <p:strVal val="visible"/>
                                      </p:to>
                                    </p:set>
                                    <p:animEffect transition="in" filter="blinds(horizontal)">
                                      <p:cBhvr>
                                        <p:cTn id="17" dur="500"/>
                                        <p:tgtEl>
                                          <p:spTgt spid="1205252">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205252">
                                            <p:txEl>
                                              <p:pRg st="3" end="3"/>
                                            </p:txEl>
                                          </p:spTgt>
                                        </p:tgtEl>
                                        <p:attrNameLst>
                                          <p:attrName>style.visibility</p:attrName>
                                        </p:attrNameLst>
                                      </p:cBhvr>
                                      <p:to>
                                        <p:strVal val="visible"/>
                                      </p:to>
                                    </p:set>
                                    <p:animEffect transition="in" filter="blinds(horizontal)">
                                      <p:cBhvr>
                                        <p:cTn id="20" dur="500"/>
                                        <p:tgtEl>
                                          <p:spTgt spid="1205252">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1205252">
                                            <p:txEl>
                                              <p:pRg st="4" end="4"/>
                                            </p:txEl>
                                          </p:spTgt>
                                        </p:tgtEl>
                                        <p:attrNameLst>
                                          <p:attrName>style.visibility</p:attrName>
                                        </p:attrNameLst>
                                      </p:cBhvr>
                                      <p:to>
                                        <p:strVal val="visible"/>
                                      </p:to>
                                    </p:set>
                                    <p:animEffect transition="in" filter="blinds(horizontal)">
                                      <p:cBhvr>
                                        <p:cTn id="23" dur="500"/>
                                        <p:tgtEl>
                                          <p:spTgt spid="120525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24" name="Text Box 4"/>
          <p:cNvSpPr txBox="1">
            <a:spLocks noChangeArrowheads="1"/>
          </p:cNvSpPr>
          <p:nvPr/>
        </p:nvSpPr>
        <p:spPr bwMode="auto">
          <a:xfrm>
            <a:off x="785786" y="785794"/>
            <a:ext cx="8053414" cy="4635115"/>
          </a:xfrm>
          <a:prstGeom prst="rect">
            <a:avLst/>
          </a:prstGeom>
          <a:noFill/>
          <a:ln w="9525">
            <a:noFill/>
            <a:miter lim="800000"/>
            <a:headEnd/>
            <a:tailEnd/>
          </a:ln>
          <a:effectLst/>
        </p:spPr>
        <p:txBody>
          <a:bodyPr wrap="square">
            <a:spAutoFit/>
          </a:bodyPr>
          <a:lstStyle/>
          <a:p>
            <a:pPr>
              <a:lnSpc>
                <a:spcPct val="140000"/>
              </a:lnSpc>
              <a:spcBef>
                <a:spcPct val="50000"/>
              </a:spcBef>
            </a:pPr>
            <a:r>
              <a:rPr lang="zh-CN" altLang="en-US" dirty="0"/>
              <a:t>　</a:t>
            </a:r>
            <a:r>
              <a:rPr lang="zh-CN" altLang="en-US" dirty="0">
                <a:solidFill>
                  <a:srgbClr val="0070C0"/>
                </a:solidFill>
              </a:rPr>
              <a:t>　</a:t>
            </a:r>
            <a:r>
              <a:rPr lang="en-US" altLang="zh-CN" dirty="0">
                <a:solidFill>
                  <a:srgbClr val="0070C0"/>
                </a:solidFill>
              </a:rPr>
              <a:t>(2) </a:t>
            </a:r>
            <a:r>
              <a:rPr lang="zh-CN" altLang="en-US" dirty="0">
                <a:solidFill>
                  <a:srgbClr val="0070C0"/>
                </a:solidFill>
              </a:rPr>
              <a:t>若</a:t>
            </a:r>
            <a:r>
              <a:rPr lang="en-US" altLang="zh-CN" i="1" dirty="0">
                <a:solidFill>
                  <a:srgbClr val="0070C0"/>
                </a:solidFill>
              </a:rPr>
              <a:t>x</a:t>
            </a:r>
            <a:r>
              <a:rPr lang="zh-CN" altLang="en-US" dirty="0">
                <a:solidFill>
                  <a:srgbClr val="0070C0"/>
                </a:solidFill>
              </a:rPr>
              <a:t>是或节点</a:t>
            </a:r>
            <a:r>
              <a:rPr lang="en-US" altLang="zh-CN" dirty="0">
                <a:solidFill>
                  <a:srgbClr val="0070C0"/>
                </a:solidFill>
              </a:rPr>
              <a:t>, 				</a:t>
            </a:r>
            <a:r>
              <a:rPr lang="zh-CN" altLang="en-US" dirty="0">
                <a:solidFill>
                  <a:srgbClr val="0070C0"/>
                </a:solidFill>
              </a:rPr>
              <a:t>。其中</a:t>
            </a:r>
            <a:r>
              <a:rPr lang="en-US" altLang="zh-CN" i="1" dirty="0">
                <a:solidFill>
                  <a:srgbClr val="0070C0"/>
                </a:solidFill>
              </a:rPr>
              <a:t>y</a:t>
            </a:r>
            <a:r>
              <a:rPr lang="en-US" altLang="zh-CN" baseline="-25000" dirty="0">
                <a:solidFill>
                  <a:srgbClr val="0070C0"/>
                </a:solidFill>
              </a:rPr>
              <a:t>1</a:t>
            </a:r>
            <a:r>
              <a:rPr lang="en-US" altLang="zh-CN" dirty="0">
                <a:solidFill>
                  <a:srgbClr val="0070C0"/>
                </a:solidFill>
              </a:rPr>
              <a:t>, </a:t>
            </a:r>
            <a:r>
              <a:rPr lang="en-US" altLang="zh-CN" i="1" dirty="0">
                <a:solidFill>
                  <a:srgbClr val="0070C0"/>
                </a:solidFill>
              </a:rPr>
              <a:t>y</a:t>
            </a:r>
            <a:r>
              <a:rPr lang="en-US" altLang="zh-CN" baseline="-25000" dirty="0">
                <a:solidFill>
                  <a:srgbClr val="0070C0"/>
                </a:solidFill>
              </a:rPr>
              <a:t>2</a:t>
            </a:r>
            <a:r>
              <a:rPr lang="en-US" altLang="zh-CN" dirty="0">
                <a:solidFill>
                  <a:srgbClr val="0070C0"/>
                </a:solidFill>
              </a:rPr>
              <a:t>, …, </a:t>
            </a:r>
            <a:r>
              <a:rPr lang="en-US" altLang="zh-CN" i="1" dirty="0" err="1">
                <a:solidFill>
                  <a:srgbClr val="0070C0"/>
                </a:solidFill>
              </a:rPr>
              <a:t>y</a:t>
            </a:r>
            <a:r>
              <a:rPr lang="en-US" altLang="zh-CN" baseline="-25000" dirty="0" err="1">
                <a:solidFill>
                  <a:srgbClr val="0070C0"/>
                </a:solidFill>
              </a:rPr>
              <a:t>n</a:t>
            </a:r>
            <a:r>
              <a:rPr lang="zh-CN" altLang="en-US" dirty="0">
                <a:solidFill>
                  <a:srgbClr val="0070C0"/>
                </a:solidFill>
              </a:rPr>
              <a:t>是</a:t>
            </a:r>
            <a:r>
              <a:rPr lang="en-US" altLang="zh-CN" i="1" dirty="0">
                <a:solidFill>
                  <a:srgbClr val="0070C0"/>
                </a:solidFill>
              </a:rPr>
              <a:t>x</a:t>
            </a:r>
            <a:r>
              <a:rPr lang="zh-CN" altLang="en-US" dirty="0">
                <a:solidFill>
                  <a:srgbClr val="0070C0"/>
                </a:solidFill>
              </a:rPr>
              <a:t>的子节点</a:t>
            </a:r>
            <a:r>
              <a:rPr lang="zh-CN" altLang="en-US" dirty="0" smtClean="0">
                <a:solidFill>
                  <a:srgbClr val="0070C0"/>
                </a:solidFill>
              </a:rPr>
              <a:t>。</a:t>
            </a:r>
            <a:endParaRPr lang="zh-CN" altLang="en-US" dirty="0">
              <a:solidFill>
                <a:srgbClr val="0070C0"/>
              </a:solidFill>
            </a:endParaRPr>
          </a:p>
          <a:p>
            <a:pPr>
              <a:lnSpc>
                <a:spcPct val="140000"/>
              </a:lnSpc>
              <a:spcBef>
                <a:spcPct val="50000"/>
              </a:spcBef>
            </a:pPr>
            <a:r>
              <a:rPr lang="zh-CN" altLang="en-US" dirty="0">
                <a:solidFill>
                  <a:srgbClr val="0070C0"/>
                </a:solidFill>
              </a:rPr>
              <a:t>　    </a:t>
            </a:r>
            <a:r>
              <a:rPr lang="en-US" altLang="zh-CN" dirty="0">
                <a:solidFill>
                  <a:srgbClr val="0070C0"/>
                </a:solidFill>
              </a:rPr>
              <a:t>(3) </a:t>
            </a:r>
            <a:r>
              <a:rPr lang="zh-CN" altLang="en-US" dirty="0">
                <a:solidFill>
                  <a:srgbClr val="0070C0"/>
                </a:solidFill>
              </a:rPr>
              <a:t>若</a:t>
            </a:r>
            <a:r>
              <a:rPr lang="en-US" altLang="zh-CN" i="1" dirty="0">
                <a:solidFill>
                  <a:srgbClr val="0070C0"/>
                </a:solidFill>
              </a:rPr>
              <a:t>x</a:t>
            </a:r>
            <a:r>
              <a:rPr lang="zh-CN" altLang="en-US" dirty="0">
                <a:solidFill>
                  <a:srgbClr val="0070C0"/>
                </a:solidFill>
              </a:rPr>
              <a:t>是与节点</a:t>
            </a:r>
            <a:r>
              <a:rPr lang="en-US" altLang="zh-CN" i="1" dirty="0">
                <a:solidFill>
                  <a:srgbClr val="0070C0"/>
                </a:solidFill>
              </a:rPr>
              <a:t>x</a:t>
            </a:r>
            <a:r>
              <a:rPr lang="en-US" altLang="zh-CN" dirty="0">
                <a:solidFill>
                  <a:srgbClr val="0070C0"/>
                </a:solidFill>
              </a:rPr>
              <a:t>, </a:t>
            </a:r>
            <a:r>
              <a:rPr lang="zh-CN" altLang="en-US" dirty="0">
                <a:solidFill>
                  <a:srgbClr val="0070C0"/>
                </a:solidFill>
              </a:rPr>
              <a:t>则有两种计算公式</a:t>
            </a:r>
            <a:r>
              <a:rPr lang="zh-CN" altLang="en-US" dirty="0" smtClean="0">
                <a:solidFill>
                  <a:srgbClr val="0070C0"/>
                </a:solidFill>
              </a:rPr>
              <a:t>。</a:t>
            </a:r>
            <a:endParaRPr lang="zh-CN" altLang="en-US" dirty="0">
              <a:solidFill>
                <a:srgbClr val="0070C0"/>
              </a:solidFill>
            </a:endParaRPr>
          </a:p>
          <a:p>
            <a:pPr>
              <a:lnSpc>
                <a:spcPct val="140000"/>
              </a:lnSpc>
              <a:spcBef>
                <a:spcPct val="50000"/>
              </a:spcBef>
            </a:pPr>
            <a:r>
              <a:rPr lang="zh-CN" altLang="en-US" dirty="0">
                <a:solidFill>
                  <a:srgbClr val="0070C0"/>
                </a:solidFill>
              </a:rPr>
              <a:t>       </a:t>
            </a:r>
            <a:r>
              <a:rPr lang="zh-CN" altLang="en-US" dirty="0" smtClean="0">
                <a:solidFill>
                  <a:srgbClr val="0070C0"/>
                </a:solidFill>
              </a:rPr>
              <a:t>    ①  </a:t>
            </a:r>
            <a:r>
              <a:rPr lang="zh-CN" altLang="en-US" dirty="0">
                <a:solidFill>
                  <a:srgbClr val="0070C0"/>
                </a:solidFill>
              </a:rPr>
              <a:t>和代价法： 				</a:t>
            </a:r>
          </a:p>
          <a:p>
            <a:pPr>
              <a:lnSpc>
                <a:spcPct val="140000"/>
              </a:lnSpc>
              <a:spcBef>
                <a:spcPct val="50000"/>
              </a:spcBef>
            </a:pPr>
            <a:r>
              <a:rPr lang="zh-CN" altLang="en-US" dirty="0">
                <a:solidFill>
                  <a:srgbClr val="0070C0"/>
                </a:solidFill>
              </a:rPr>
              <a:t>      </a:t>
            </a:r>
            <a:r>
              <a:rPr lang="zh-CN" altLang="en-US" dirty="0" smtClean="0">
                <a:solidFill>
                  <a:srgbClr val="0070C0"/>
                </a:solidFill>
              </a:rPr>
              <a:t>     </a:t>
            </a:r>
            <a:r>
              <a:rPr lang="zh-CN" altLang="en-US" dirty="0">
                <a:solidFill>
                  <a:srgbClr val="0070C0"/>
                </a:solidFill>
              </a:rPr>
              <a:t>② 最大代价法： 			　　　　</a:t>
            </a:r>
            <a:endParaRPr lang="en-US" altLang="zh-CN" dirty="0" smtClean="0">
              <a:solidFill>
                <a:srgbClr val="0070C0"/>
              </a:solidFill>
            </a:endParaRPr>
          </a:p>
          <a:p>
            <a:pPr>
              <a:lnSpc>
                <a:spcPct val="140000"/>
              </a:lnSpc>
              <a:spcBef>
                <a:spcPct val="50000"/>
              </a:spcBef>
            </a:pPr>
            <a:r>
              <a:rPr lang="zh-CN" altLang="en-US" dirty="0" smtClean="0">
                <a:solidFill>
                  <a:srgbClr val="0070C0"/>
                </a:solidFill>
              </a:rPr>
              <a:t>其中</a:t>
            </a:r>
            <a:r>
              <a:rPr lang="en-US" altLang="zh-CN" i="1" dirty="0">
                <a:solidFill>
                  <a:srgbClr val="0070C0"/>
                </a:solidFill>
              </a:rPr>
              <a:t>y</a:t>
            </a:r>
            <a:r>
              <a:rPr lang="en-US" altLang="zh-CN" baseline="-25000" dirty="0">
                <a:solidFill>
                  <a:srgbClr val="0070C0"/>
                </a:solidFill>
              </a:rPr>
              <a:t>1</a:t>
            </a:r>
            <a:r>
              <a:rPr lang="en-US" altLang="zh-CN" dirty="0">
                <a:solidFill>
                  <a:srgbClr val="0070C0"/>
                </a:solidFill>
              </a:rPr>
              <a:t>, </a:t>
            </a:r>
            <a:r>
              <a:rPr lang="en-US" altLang="zh-CN" i="1" dirty="0">
                <a:solidFill>
                  <a:srgbClr val="0070C0"/>
                </a:solidFill>
              </a:rPr>
              <a:t>y</a:t>
            </a:r>
            <a:r>
              <a:rPr lang="en-US" altLang="zh-CN" baseline="-25000" dirty="0">
                <a:solidFill>
                  <a:srgbClr val="0070C0"/>
                </a:solidFill>
              </a:rPr>
              <a:t>2</a:t>
            </a:r>
            <a:r>
              <a:rPr lang="en-US" altLang="zh-CN" dirty="0">
                <a:solidFill>
                  <a:srgbClr val="0070C0"/>
                </a:solidFill>
              </a:rPr>
              <a:t>, …, </a:t>
            </a:r>
            <a:r>
              <a:rPr lang="en-US" altLang="zh-CN" i="1" dirty="0" err="1">
                <a:solidFill>
                  <a:srgbClr val="0070C0"/>
                </a:solidFill>
              </a:rPr>
              <a:t>y</a:t>
            </a:r>
            <a:r>
              <a:rPr lang="en-US" altLang="zh-CN" i="1" baseline="-25000" dirty="0" err="1">
                <a:solidFill>
                  <a:srgbClr val="0070C0"/>
                </a:solidFill>
              </a:rPr>
              <a:t>n</a:t>
            </a:r>
            <a:r>
              <a:rPr lang="zh-CN" altLang="en-US" dirty="0">
                <a:solidFill>
                  <a:srgbClr val="0070C0"/>
                </a:solidFill>
              </a:rPr>
              <a:t>是</a:t>
            </a:r>
            <a:r>
              <a:rPr lang="en-US" altLang="zh-CN" i="1" dirty="0">
                <a:solidFill>
                  <a:srgbClr val="0070C0"/>
                </a:solidFill>
              </a:rPr>
              <a:t>x</a:t>
            </a:r>
            <a:r>
              <a:rPr lang="zh-CN" altLang="en-US" dirty="0">
                <a:solidFill>
                  <a:srgbClr val="0070C0"/>
                </a:solidFill>
              </a:rPr>
              <a:t>的子节点。 </a:t>
            </a:r>
          </a:p>
          <a:p>
            <a:pPr>
              <a:lnSpc>
                <a:spcPct val="140000"/>
              </a:lnSpc>
              <a:spcBef>
                <a:spcPct val="50000"/>
              </a:spcBef>
            </a:pPr>
            <a:r>
              <a:rPr lang="zh-CN" altLang="en-US" dirty="0">
                <a:solidFill>
                  <a:srgbClr val="0070C0"/>
                </a:solidFill>
              </a:rPr>
              <a:t>    　</a:t>
            </a:r>
            <a:r>
              <a:rPr lang="en-US" altLang="zh-CN" dirty="0">
                <a:solidFill>
                  <a:srgbClr val="0070C0"/>
                </a:solidFill>
              </a:rPr>
              <a:t>(4) </a:t>
            </a:r>
            <a:r>
              <a:rPr lang="zh-CN" altLang="en-US" dirty="0">
                <a:solidFill>
                  <a:srgbClr val="0070C0"/>
                </a:solidFill>
              </a:rPr>
              <a:t>对非终止的端节点</a:t>
            </a:r>
            <a:r>
              <a:rPr lang="en-US" altLang="zh-CN" i="1" dirty="0">
                <a:solidFill>
                  <a:srgbClr val="0070C0"/>
                </a:solidFill>
              </a:rPr>
              <a:t>x</a:t>
            </a:r>
            <a:r>
              <a:rPr lang="en-US" altLang="zh-CN" dirty="0">
                <a:solidFill>
                  <a:srgbClr val="0070C0"/>
                </a:solidFill>
              </a:rPr>
              <a:t>,</a:t>
            </a:r>
            <a:r>
              <a:rPr lang="en-US" altLang="zh-CN" i="1" dirty="0">
                <a:solidFill>
                  <a:srgbClr val="0070C0"/>
                </a:solidFill>
              </a:rPr>
              <a:t> g</a:t>
            </a:r>
            <a:r>
              <a:rPr lang="en-US" altLang="zh-CN" dirty="0">
                <a:solidFill>
                  <a:srgbClr val="0070C0"/>
                </a:solidFill>
              </a:rPr>
              <a:t>(</a:t>
            </a:r>
            <a:r>
              <a:rPr lang="en-US" altLang="zh-CN" i="1" dirty="0">
                <a:solidFill>
                  <a:srgbClr val="0070C0"/>
                </a:solidFill>
              </a:rPr>
              <a:t>x</a:t>
            </a:r>
            <a:r>
              <a:rPr lang="en-US" altLang="zh-CN" dirty="0">
                <a:solidFill>
                  <a:srgbClr val="0070C0"/>
                </a:solidFill>
              </a:rPr>
              <a:t>)</a:t>
            </a:r>
            <a:r>
              <a:rPr lang="zh-CN" altLang="en-US" dirty="0">
                <a:solidFill>
                  <a:srgbClr val="0070C0"/>
                </a:solidFill>
              </a:rPr>
              <a:t>＝∞。 </a:t>
            </a:r>
          </a:p>
        </p:txBody>
      </p:sp>
      <p:graphicFrame>
        <p:nvGraphicFramePr>
          <p:cNvPr id="1208325" name="Object 5"/>
          <p:cNvGraphicFramePr>
            <a:graphicFrameLocks noChangeAspect="1"/>
          </p:cNvGraphicFramePr>
          <p:nvPr/>
        </p:nvGraphicFramePr>
        <p:xfrm>
          <a:off x="3650784" y="884832"/>
          <a:ext cx="3657600" cy="587375"/>
        </p:xfrm>
        <a:graphic>
          <a:graphicData uri="http://schemas.openxmlformats.org/presentationml/2006/ole">
            <p:oleObj spid="_x0000_s1328130" name="Equation" r:id="rId3" imgW="1739880" imgH="279360" progId="Equation.3">
              <p:embed/>
            </p:oleObj>
          </a:graphicData>
        </a:graphic>
      </p:graphicFrame>
      <p:graphicFrame>
        <p:nvGraphicFramePr>
          <p:cNvPr id="1208326" name="Object 6"/>
          <p:cNvGraphicFramePr>
            <a:graphicFrameLocks noChangeAspect="1"/>
          </p:cNvGraphicFramePr>
          <p:nvPr/>
        </p:nvGraphicFramePr>
        <p:xfrm>
          <a:off x="3543692" y="2580591"/>
          <a:ext cx="3684588" cy="908050"/>
        </p:xfrm>
        <a:graphic>
          <a:graphicData uri="http://schemas.openxmlformats.org/presentationml/2006/ole">
            <p:oleObj spid="_x0000_s1328131" name="Equation" r:id="rId4" imgW="1752480" imgH="431640" progId="Equation.3">
              <p:embed/>
            </p:oleObj>
          </a:graphicData>
        </a:graphic>
      </p:graphicFrame>
      <p:graphicFrame>
        <p:nvGraphicFramePr>
          <p:cNvPr id="1208328" name="Object 8"/>
          <p:cNvGraphicFramePr>
            <a:graphicFrameLocks noChangeAspect="1"/>
          </p:cNvGraphicFramePr>
          <p:nvPr/>
        </p:nvGraphicFramePr>
        <p:xfrm>
          <a:off x="3719333" y="3475632"/>
          <a:ext cx="3711575" cy="587375"/>
        </p:xfrm>
        <a:graphic>
          <a:graphicData uri="http://schemas.openxmlformats.org/presentationml/2006/ole">
            <p:oleObj spid="_x0000_s1328132" name="Equation" r:id="rId5" imgW="1765080" imgH="279360" progId="Equation.3">
              <p:embed/>
            </p:oleObj>
          </a:graphicData>
        </a:graphic>
      </p:graphicFrame>
    </p:spTree>
  </p:cSld>
  <p:clrMapOvr>
    <a:masterClrMapping/>
  </p:clrMapOvr>
  <p:transition>
    <p:checke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7300" name="Text Box 4"/>
          <p:cNvSpPr txBox="1">
            <a:spLocks noChangeArrowheads="1"/>
          </p:cNvSpPr>
          <p:nvPr/>
        </p:nvSpPr>
        <p:spPr bwMode="auto">
          <a:xfrm>
            <a:off x="785786" y="785794"/>
            <a:ext cx="7572428" cy="5228892"/>
          </a:xfrm>
          <a:prstGeom prst="rect">
            <a:avLst/>
          </a:prstGeom>
          <a:noFill/>
          <a:ln w="9525">
            <a:noFill/>
            <a:miter lim="800000"/>
            <a:headEnd/>
            <a:tailEnd/>
          </a:ln>
          <a:effectLst/>
        </p:spPr>
        <p:txBody>
          <a:bodyPr wrap="square">
            <a:spAutoFit/>
          </a:bodyPr>
          <a:lstStyle/>
          <a:p>
            <a:pPr algn="just">
              <a:lnSpc>
                <a:spcPct val="120000"/>
              </a:lnSpc>
              <a:spcBef>
                <a:spcPct val="50000"/>
              </a:spcBef>
            </a:pPr>
            <a:r>
              <a:rPr lang="zh-CN" altLang="en-US" dirty="0"/>
              <a:t>　　</a:t>
            </a:r>
            <a:r>
              <a:rPr lang="zh-CN" altLang="en-US" dirty="0" smtClean="0">
                <a:solidFill>
                  <a:srgbClr val="0070C0"/>
                </a:solidFill>
                <a:latin typeface="+mn-ea"/>
                <a:ea typeface="+mn-ea"/>
              </a:rPr>
              <a:t>例 </a:t>
            </a:r>
            <a:r>
              <a:rPr lang="en-US" altLang="zh-CN" dirty="0" smtClean="0">
                <a:solidFill>
                  <a:srgbClr val="0070C0"/>
                </a:solidFill>
              </a:rPr>
              <a:t>3-13 </a:t>
            </a:r>
            <a:r>
              <a:rPr lang="zh-CN" altLang="en-US" dirty="0">
                <a:solidFill>
                  <a:srgbClr val="0070C0"/>
                </a:solidFill>
              </a:rPr>
              <a:t>如图</a:t>
            </a:r>
            <a:r>
              <a:rPr lang="en-US" altLang="zh-CN" dirty="0" smtClean="0">
                <a:solidFill>
                  <a:srgbClr val="0070C0"/>
                </a:solidFill>
              </a:rPr>
              <a:t>3-17</a:t>
            </a:r>
            <a:r>
              <a:rPr lang="zh-CN" altLang="en-US" dirty="0" smtClean="0">
                <a:solidFill>
                  <a:srgbClr val="0070C0"/>
                </a:solidFill>
              </a:rPr>
              <a:t>所</a:t>
            </a:r>
            <a:r>
              <a:rPr lang="zh-CN" altLang="en-US" dirty="0">
                <a:solidFill>
                  <a:srgbClr val="0070C0"/>
                </a:solidFill>
              </a:rPr>
              <a:t>示的与或树</a:t>
            </a:r>
            <a:r>
              <a:rPr lang="en-US" altLang="zh-CN" dirty="0">
                <a:solidFill>
                  <a:srgbClr val="0070C0"/>
                </a:solidFill>
              </a:rPr>
              <a:t>, </a:t>
            </a:r>
            <a:r>
              <a:rPr lang="zh-CN" altLang="en-US" dirty="0">
                <a:solidFill>
                  <a:srgbClr val="0070C0"/>
                </a:solidFill>
              </a:rPr>
              <a:t>其中包括两棵解树</a:t>
            </a:r>
            <a:r>
              <a:rPr lang="en-US" altLang="zh-CN" dirty="0">
                <a:solidFill>
                  <a:srgbClr val="0070C0"/>
                </a:solidFill>
              </a:rPr>
              <a:t>, </a:t>
            </a:r>
            <a:r>
              <a:rPr lang="zh-CN" altLang="en-US" dirty="0">
                <a:solidFill>
                  <a:srgbClr val="0070C0"/>
                </a:solidFill>
              </a:rPr>
              <a:t>一棵解树由</a:t>
            </a:r>
            <a:r>
              <a:rPr lang="en-US" altLang="zh-CN" i="1" dirty="0">
                <a:solidFill>
                  <a:srgbClr val="0070C0"/>
                </a:solidFill>
              </a:rPr>
              <a:t>Q</a:t>
            </a:r>
            <a:r>
              <a:rPr lang="en-US" altLang="zh-CN" baseline="-25000" dirty="0">
                <a:solidFill>
                  <a:srgbClr val="0070C0"/>
                </a:solidFill>
              </a:rPr>
              <a:t>o</a:t>
            </a:r>
            <a:r>
              <a:rPr lang="en-US" altLang="zh-CN" dirty="0">
                <a:solidFill>
                  <a:srgbClr val="0070C0"/>
                </a:solidFill>
              </a:rPr>
              <a:t>,</a:t>
            </a:r>
            <a:r>
              <a:rPr lang="en-US" altLang="zh-CN" i="1" dirty="0">
                <a:solidFill>
                  <a:srgbClr val="0070C0"/>
                </a:solidFill>
              </a:rPr>
              <a:t>A</a:t>
            </a:r>
            <a:r>
              <a:rPr lang="en-US" altLang="zh-CN" dirty="0">
                <a:solidFill>
                  <a:srgbClr val="0070C0"/>
                </a:solidFill>
              </a:rPr>
              <a:t>,</a:t>
            </a:r>
            <a:r>
              <a:rPr lang="en-US" altLang="zh-CN" i="1" dirty="0">
                <a:solidFill>
                  <a:srgbClr val="0070C0"/>
                </a:solidFill>
              </a:rPr>
              <a:t>t</a:t>
            </a:r>
            <a:r>
              <a:rPr lang="en-US" altLang="zh-CN" baseline="-25000" dirty="0">
                <a:solidFill>
                  <a:srgbClr val="0070C0"/>
                </a:solidFill>
              </a:rPr>
              <a:t>1</a:t>
            </a:r>
            <a:r>
              <a:rPr lang="zh-CN" altLang="en-US" dirty="0">
                <a:solidFill>
                  <a:srgbClr val="0070C0"/>
                </a:solidFill>
              </a:rPr>
              <a:t>和</a:t>
            </a:r>
            <a:r>
              <a:rPr lang="en-US" altLang="zh-CN" i="1" dirty="0">
                <a:solidFill>
                  <a:srgbClr val="0070C0"/>
                </a:solidFill>
              </a:rPr>
              <a:t>t</a:t>
            </a:r>
            <a:r>
              <a:rPr lang="en-US" altLang="zh-CN" baseline="-25000" dirty="0">
                <a:solidFill>
                  <a:srgbClr val="0070C0"/>
                </a:solidFill>
              </a:rPr>
              <a:t>2</a:t>
            </a:r>
            <a:r>
              <a:rPr lang="zh-CN" altLang="en-US" dirty="0">
                <a:solidFill>
                  <a:srgbClr val="0070C0"/>
                </a:solidFill>
              </a:rPr>
              <a:t>组成；另一棵解树由</a:t>
            </a:r>
            <a:r>
              <a:rPr lang="en-US" altLang="zh-CN" i="1" dirty="0">
                <a:solidFill>
                  <a:srgbClr val="0070C0"/>
                </a:solidFill>
              </a:rPr>
              <a:t>Q</a:t>
            </a:r>
            <a:r>
              <a:rPr lang="en-US" altLang="zh-CN" baseline="-25000" dirty="0">
                <a:solidFill>
                  <a:srgbClr val="0070C0"/>
                </a:solidFill>
              </a:rPr>
              <a:t>o</a:t>
            </a:r>
            <a:r>
              <a:rPr lang="en-US" altLang="zh-CN" dirty="0">
                <a:solidFill>
                  <a:srgbClr val="0070C0"/>
                </a:solidFill>
              </a:rPr>
              <a:t>,</a:t>
            </a:r>
            <a:r>
              <a:rPr lang="en-US" altLang="zh-CN" i="1" dirty="0">
                <a:solidFill>
                  <a:srgbClr val="0070C0"/>
                </a:solidFill>
              </a:rPr>
              <a:t>B</a:t>
            </a:r>
            <a:r>
              <a:rPr lang="en-US" altLang="zh-CN" dirty="0">
                <a:solidFill>
                  <a:srgbClr val="0070C0"/>
                </a:solidFill>
              </a:rPr>
              <a:t>,</a:t>
            </a:r>
            <a:r>
              <a:rPr lang="en-US" altLang="zh-CN" i="1" dirty="0">
                <a:solidFill>
                  <a:srgbClr val="0070C0"/>
                </a:solidFill>
              </a:rPr>
              <a:t>D</a:t>
            </a:r>
            <a:r>
              <a:rPr lang="en-US" altLang="zh-CN" dirty="0">
                <a:solidFill>
                  <a:srgbClr val="0070C0"/>
                </a:solidFill>
              </a:rPr>
              <a:t>,</a:t>
            </a:r>
            <a:r>
              <a:rPr lang="en-US" altLang="zh-CN" i="1" dirty="0">
                <a:solidFill>
                  <a:srgbClr val="0070C0"/>
                </a:solidFill>
              </a:rPr>
              <a:t>G</a:t>
            </a:r>
            <a:r>
              <a:rPr lang="en-US" altLang="zh-CN" dirty="0">
                <a:solidFill>
                  <a:srgbClr val="0070C0"/>
                </a:solidFill>
              </a:rPr>
              <a:t>,</a:t>
            </a:r>
            <a:r>
              <a:rPr lang="en-US" altLang="zh-CN" i="1" dirty="0">
                <a:solidFill>
                  <a:srgbClr val="0070C0"/>
                </a:solidFill>
              </a:rPr>
              <a:t>t</a:t>
            </a:r>
            <a:r>
              <a:rPr lang="en-US" altLang="zh-CN" baseline="-25000" dirty="0">
                <a:solidFill>
                  <a:srgbClr val="0070C0"/>
                </a:solidFill>
              </a:rPr>
              <a:t>4</a:t>
            </a:r>
            <a:r>
              <a:rPr lang="zh-CN" altLang="en-US" dirty="0">
                <a:solidFill>
                  <a:srgbClr val="0070C0"/>
                </a:solidFill>
              </a:rPr>
              <a:t>和</a:t>
            </a:r>
            <a:r>
              <a:rPr lang="en-US" altLang="zh-CN" i="1" dirty="0">
                <a:solidFill>
                  <a:srgbClr val="0070C0"/>
                </a:solidFill>
              </a:rPr>
              <a:t>t</a:t>
            </a:r>
            <a:r>
              <a:rPr lang="en-US" altLang="zh-CN" baseline="-25000" dirty="0">
                <a:solidFill>
                  <a:srgbClr val="0070C0"/>
                </a:solidFill>
              </a:rPr>
              <a:t>5</a:t>
            </a:r>
            <a:r>
              <a:rPr lang="zh-CN" altLang="en-US" dirty="0">
                <a:solidFill>
                  <a:srgbClr val="0070C0"/>
                </a:solidFill>
              </a:rPr>
              <a:t>组成</a:t>
            </a:r>
            <a:r>
              <a:rPr lang="zh-CN" altLang="en-US" dirty="0" smtClean="0">
                <a:solidFill>
                  <a:srgbClr val="0070C0"/>
                </a:solidFill>
              </a:rPr>
              <a:t>。在此</a:t>
            </a:r>
            <a:r>
              <a:rPr lang="zh-CN" altLang="en-US" dirty="0">
                <a:solidFill>
                  <a:srgbClr val="0070C0"/>
                </a:solidFill>
              </a:rPr>
              <a:t>与或树中</a:t>
            </a:r>
            <a:r>
              <a:rPr lang="en-US" altLang="zh-CN" dirty="0">
                <a:solidFill>
                  <a:srgbClr val="0070C0"/>
                </a:solidFill>
              </a:rPr>
              <a:t>,</a:t>
            </a:r>
            <a:r>
              <a:rPr lang="en-US" altLang="zh-CN" i="1" dirty="0">
                <a:solidFill>
                  <a:srgbClr val="0070C0"/>
                </a:solidFill>
              </a:rPr>
              <a:t>t</a:t>
            </a:r>
            <a:r>
              <a:rPr lang="en-US" altLang="zh-CN" baseline="-25000" dirty="0">
                <a:solidFill>
                  <a:srgbClr val="0070C0"/>
                </a:solidFill>
              </a:rPr>
              <a:t>1</a:t>
            </a:r>
            <a:r>
              <a:rPr lang="en-US" altLang="zh-CN" dirty="0">
                <a:solidFill>
                  <a:srgbClr val="0070C0"/>
                </a:solidFill>
              </a:rPr>
              <a:t>,</a:t>
            </a:r>
            <a:r>
              <a:rPr lang="en-US" altLang="zh-CN" i="1" dirty="0">
                <a:solidFill>
                  <a:srgbClr val="0070C0"/>
                </a:solidFill>
              </a:rPr>
              <a:t>t</a:t>
            </a:r>
            <a:r>
              <a:rPr lang="en-US" altLang="zh-CN" baseline="-25000" dirty="0">
                <a:solidFill>
                  <a:srgbClr val="0070C0"/>
                </a:solidFill>
              </a:rPr>
              <a:t>2</a:t>
            </a:r>
            <a:r>
              <a:rPr lang="en-US" altLang="zh-CN" dirty="0">
                <a:solidFill>
                  <a:srgbClr val="0070C0"/>
                </a:solidFill>
              </a:rPr>
              <a:t>,</a:t>
            </a:r>
            <a:r>
              <a:rPr lang="en-US" altLang="zh-CN" i="1" dirty="0">
                <a:solidFill>
                  <a:srgbClr val="0070C0"/>
                </a:solidFill>
              </a:rPr>
              <a:t>t</a:t>
            </a:r>
            <a:r>
              <a:rPr lang="en-US" altLang="zh-CN" baseline="-25000" dirty="0">
                <a:solidFill>
                  <a:srgbClr val="0070C0"/>
                </a:solidFill>
              </a:rPr>
              <a:t>3</a:t>
            </a:r>
            <a:r>
              <a:rPr lang="en-US" altLang="zh-CN" dirty="0">
                <a:solidFill>
                  <a:srgbClr val="0070C0"/>
                </a:solidFill>
              </a:rPr>
              <a:t>,</a:t>
            </a:r>
            <a:r>
              <a:rPr lang="en-US" altLang="zh-CN" i="1" dirty="0">
                <a:solidFill>
                  <a:srgbClr val="0070C0"/>
                </a:solidFill>
              </a:rPr>
              <a:t>t</a:t>
            </a:r>
            <a:r>
              <a:rPr lang="en-US" altLang="zh-CN" baseline="-25000" dirty="0">
                <a:solidFill>
                  <a:srgbClr val="0070C0"/>
                </a:solidFill>
              </a:rPr>
              <a:t>4</a:t>
            </a:r>
            <a:r>
              <a:rPr lang="en-US" altLang="zh-CN" dirty="0">
                <a:solidFill>
                  <a:srgbClr val="0070C0"/>
                </a:solidFill>
              </a:rPr>
              <a:t>,</a:t>
            </a:r>
            <a:r>
              <a:rPr lang="en-US" altLang="zh-CN" i="1" dirty="0">
                <a:solidFill>
                  <a:srgbClr val="0070C0"/>
                </a:solidFill>
              </a:rPr>
              <a:t>t</a:t>
            </a:r>
            <a:r>
              <a:rPr lang="en-US" altLang="zh-CN" baseline="-25000" dirty="0">
                <a:solidFill>
                  <a:srgbClr val="0070C0"/>
                </a:solidFill>
              </a:rPr>
              <a:t>5</a:t>
            </a:r>
            <a:r>
              <a:rPr lang="zh-CN" altLang="en-US" dirty="0">
                <a:solidFill>
                  <a:srgbClr val="0070C0"/>
                </a:solidFill>
              </a:rPr>
              <a:t>为终止节点；</a:t>
            </a:r>
            <a:r>
              <a:rPr lang="en-US" altLang="zh-CN" i="1" dirty="0">
                <a:solidFill>
                  <a:srgbClr val="0070C0"/>
                </a:solidFill>
              </a:rPr>
              <a:t>E</a:t>
            </a:r>
            <a:r>
              <a:rPr lang="en-US" altLang="zh-CN" dirty="0">
                <a:solidFill>
                  <a:srgbClr val="0070C0"/>
                </a:solidFill>
              </a:rPr>
              <a:t>,</a:t>
            </a:r>
            <a:r>
              <a:rPr lang="en-US" altLang="zh-CN" i="1" dirty="0">
                <a:solidFill>
                  <a:srgbClr val="0070C0"/>
                </a:solidFill>
              </a:rPr>
              <a:t>F</a:t>
            </a:r>
            <a:r>
              <a:rPr lang="zh-CN" altLang="en-US" dirty="0">
                <a:solidFill>
                  <a:srgbClr val="0070C0"/>
                </a:solidFill>
              </a:rPr>
              <a:t>是非终止的端节点</a:t>
            </a:r>
            <a:r>
              <a:rPr lang="en-US" altLang="zh-CN" dirty="0">
                <a:solidFill>
                  <a:srgbClr val="0070C0"/>
                </a:solidFill>
              </a:rPr>
              <a:t>, </a:t>
            </a:r>
            <a:r>
              <a:rPr lang="zh-CN" altLang="en-US" dirty="0">
                <a:solidFill>
                  <a:srgbClr val="0070C0"/>
                </a:solidFill>
              </a:rPr>
              <a:t>其代价均为∞；边上的数字是该边的代价。 </a:t>
            </a:r>
          </a:p>
          <a:p>
            <a:pPr algn="just">
              <a:lnSpc>
                <a:spcPct val="120000"/>
              </a:lnSpc>
              <a:spcBef>
                <a:spcPct val="20000"/>
              </a:spcBef>
            </a:pPr>
            <a:r>
              <a:rPr lang="zh-CN" altLang="en-US" dirty="0">
                <a:solidFill>
                  <a:srgbClr val="0070C0"/>
                </a:solidFill>
              </a:rPr>
              <a:t>    　由右边的解树可得： </a:t>
            </a:r>
          </a:p>
          <a:p>
            <a:pPr algn="just">
              <a:spcBef>
                <a:spcPct val="50000"/>
              </a:spcBef>
            </a:pPr>
            <a:r>
              <a:rPr lang="zh-CN" altLang="en-US" dirty="0">
                <a:solidFill>
                  <a:srgbClr val="0070C0"/>
                </a:solidFill>
              </a:rPr>
              <a:t>    </a:t>
            </a:r>
            <a:r>
              <a:rPr lang="zh-CN" altLang="en-US" dirty="0" smtClean="0">
                <a:solidFill>
                  <a:srgbClr val="0070C0"/>
                </a:solidFill>
              </a:rPr>
              <a:t>      </a:t>
            </a:r>
            <a:r>
              <a:rPr lang="zh-CN" altLang="en-US" dirty="0">
                <a:solidFill>
                  <a:srgbClr val="0070C0"/>
                </a:solidFill>
              </a:rPr>
              <a:t>　按和代价： </a:t>
            </a:r>
            <a:r>
              <a:rPr lang="en-US" altLang="zh-CN" i="1" dirty="0">
                <a:solidFill>
                  <a:srgbClr val="0070C0"/>
                </a:solidFill>
              </a:rPr>
              <a:t>g</a:t>
            </a:r>
            <a:r>
              <a:rPr lang="en-US" altLang="zh-CN" dirty="0">
                <a:solidFill>
                  <a:srgbClr val="0070C0"/>
                </a:solidFill>
              </a:rPr>
              <a:t>(</a:t>
            </a:r>
            <a:r>
              <a:rPr lang="en-US" altLang="zh-CN" i="1" dirty="0">
                <a:solidFill>
                  <a:srgbClr val="0070C0"/>
                </a:solidFill>
              </a:rPr>
              <a:t>A</a:t>
            </a:r>
            <a:r>
              <a:rPr lang="en-US" altLang="zh-CN" dirty="0">
                <a:solidFill>
                  <a:srgbClr val="0070C0"/>
                </a:solidFill>
              </a:rPr>
              <a:t>)=11,</a:t>
            </a:r>
            <a:r>
              <a:rPr lang="en-US" altLang="zh-CN" i="1" dirty="0">
                <a:solidFill>
                  <a:srgbClr val="0070C0"/>
                </a:solidFill>
              </a:rPr>
              <a:t>g</a:t>
            </a:r>
            <a:r>
              <a:rPr lang="en-US" altLang="zh-CN" dirty="0">
                <a:solidFill>
                  <a:srgbClr val="0070C0"/>
                </a:solidFill>
              </a:rPr>
              <a:t>(</a:t>
            </a:r>
            <a:r>
              <a:rPr lang="en-US" altLang="zh-CN" i="1" dirty="0" err="1">
                <a:solidFill>
                  <a:srgbClr val="0070C0"/>
                </a:solidFill>
              </a:rPr>
              <a:t>Q</a:t>
            </a:r>
            <a:r>
              <a:rPr lang="en-US" altLang="zh-CN" baseline="-25000" dirty="0" err="1">
                <a:solidFill>
                  <a:srgbClr val="0070C0"/>
                </a:solidFill>
              </a:rPr>
              <a:t>o</a:t>
            </a:r>
            <a:r>
              <a:rPr lang="en-US" altLang="zh-CN" dirty="0">
                <a:solidFill>
                  <a:srgbClr val="0070C0"/>
                </a:solidFill>
              </a:rPr>
              <a:t>)=</a:t>
            </a:r>
            <a:r>
              <a:rPr lang="en-US" altLang="zh-CN" dirty="0" smtClean="0">
                <a:solidFill>
                  <a:srgbClr val="0070C0"/>
                </a:solidFill>
              </a:rPr>
              <a:t>13</a:t>
            </a:r>
            <a:endParaRPr lang="en-US" altLang="zh-CN" dirty="0">
              <a:solidFill>
                <a:srgbClr val="0070C0"/>
              </a:solidFill>
            </a:endParaRPr>
          </a:p>
          <a:p>
            <a:pPr>
              <a:lnSpc>
                <a:spcPct val="120000"/>
              </a:lnSpc>
              <a:spcBef>
                <a:spcPts val="600"/>
              </a:spcBef>
            </a:pPr>
            <a:r>
              <a:rPr lang="en-US" altLang="zh-CN" dirty="0">
                <a:solidFill>
                  <a:srgbClr val="0070C0"/>
                </a:solidFill>
              </a:rPr>
              <a:t>      </a:t>
            </a:r>
            <a:r>
              <a:rPr lang="en-US" altLang="zh-CN" dirty="0" smtClean="0">
                <a:solidFill>
                  <a:srgbClr val="0070C0"/>
                </a:solidFill>
              </a:rPr>
              <a:t>        </a:t>
            </a:r>
            <a:r>
              <a:rPr lang="zh-CN" altLang="en-US" dirty="0">
                <a:solidFill>
                  <a:srgbClr val="0070C0"/>
                </a:solidFill>
              </a:rPr>
              <a:t>按最大代价：</a:t>
            </a:r>
            <a:r>
              <a:rPr lang="en-US" altLang="zh-CN" i="1" dirty="0">
                <a:solidFill>
                  <a:srgbClr val="0070C0"/>
                </a:solidFill>
              </a:rPr>
              <a:t>g</a:t>
            </a:r>
            <a:r>
              <a:rPr lang="en-US" altLang="zh-CN" dirty="0">
                <a:solidFill>
                  <a:srgbClr val="0070C0"/>
                </a:solidFill>
              </a:rPr>
              <a:t>(</a:t>
            </a:r>
            <a:r>
              <a:rPr lang="en-US" altLang="zh-CN" i="1" dirty="0">
                <a:solidFill>
                  <a:srgbClr val="0070C0"/>
                </a:solidFill>
              </a:rPr>
              <a:t>A</a:t>
            </a:r>
            <a:r>
              <a:rPr lang="en-US" altLang="zh-CN" dirty="0">
                <a:solidFill>
                  <a:srgbClr val="0070C0"/>
                </a:solidFill>
              </a:rPr>
              <a:t>)=6,  </a:t>
            </a:r>
            <a:r>
              <a:rPr lang="en-US" altLang="zh-CN" i="1" dirty="0">
                <a:solidFill>
                  <a:srgbClr val="0070C0"/>
                </a:solidFill>
              </a:rPr>
              <a:t>g</a:t>
            </a:r>
            <a:r>
              <a:rPr lang="en-US" altLang="zh-CN" dirty="0">
                <a:solidFill>
                  <a:srgbClr val="0070C0"/>
                </a:solidFill>
              </a:rPr>
              <a:t>(</a:t>
            </a:r>
            <a:r>
              <a:rPr lang="en-US" altLang="zh-CN" i="1" dirty="0" err="1">
                <a:solidFill>
                  <a:srgbClr val="0070C0"/>
                </a:solidFill>
              </a:rPr>
              <a:t>Q</a:t>
            </a:r>
            <a:r>
              <a:rPr lang="en-US" altLang="zh-CN" baseline="-25000" dirty="0" err="1">
                <a:solidFill>
                  <a:srgbClr val="0070C0"/>
                </a:solidFill>
              </a:rPr>
              <a:t>o</a:t>
            </a:r>
            <a:r>
              <a:rPr lang="en-US" altLang="zh-CN" dirty="0">
                <a:solidFill>
                  <a:srgbClr val="0070C0"/>
                </a:solidFill>
              </a:rPr>
              <a:t>)=</a:t>
            </a:r>
            <a:r>
              <a:rPr lang="en-US" altLang="zh-CN" dirty="0" smtClean="0">
                <a:solidFill>
                  <a:srgbClr val="0070C0"/>
                </a:solidFill>
              </a:rPr>
              <a:t>8</a:t>
            </a:r>
            <a:endParaRPr lang="en-US" altLang="zh-CN" dirty="0">
              <a:solidFill>
                <a:srgbClr val="0070C0"/>
              </a:solidFill>
            </a:endParaRPr>
          </a:p>
          <a:p>
            <a:pPr algn="just">
              <a:lnSpc>
                <a:spcPct val="120000"/>
              </a:lnSpc>
              <a:spcBef>
                <a:spcPct val="50000"/>
              </a:spcBef>
            </a:pPr>
            <a:r>
              <a:rPr lang="zh-CN" altLang="en-US" dirty="0">
                <a:solidFill>
                  <a:srgbClr val="0070C0"/>
                </a:solidFill>
                <a:latin typeface="宋体" charset="-122"/>
              </a:rPr>
              <a:t>　　由左边的解树可得</a:t>
            </a:r>
            <a:r>
              <a:rPr lang="zh-CN" altLang="en-US" dirty="0" smtClean="0">
                <a:solidFill>
                  <a:srgbClr val="0070C0"/>
                </a:solidFill>
                <a:latin typeface="宋体" charset="-122"/>
              </a:rPr>
              <a:t>：</a:t>
            </a:r>
            <a:endParaRPr lang="zh-CN" altLang="en-US" dirty="0">
              <a:solidFill>
                <a:srgbClr val="0070C0"/>
              </a:solidFill>
              <a:latin typeface="宋体" charset="-122"/>
            </a:endParaRPr>
          </a:p>
          <a:p>
            <a:pPr algn="just">
              <a:spcBef>
                <a:spcPct val="50000"/>
              </a:spcBef>
            </a:pPr>
            <a:r>
              <a:rPr lang="zh-CN" altLang="en-US" dirty="0">
                <a:solidFill>
                  <a:srgbClr val="0070C0"/>
                </a:solidFill>
                <a:latin typeface="宋体" charset="-122"/>
              </a:rPr>
              <a:t>    </a:t>
            </a:r>
            <a:r>
              <a:rPr lang="zh-CN" altLang="en-US" dirty="0" smtClean="0">
                <a:solidFill>
                  <a:srgbClr val="0070C0"/>
                </a:solidFill>
                <a:latin typeface="宋体" charset="-122"/>
              </a:rPr>
              <a:t>   按</a:t>
            </a:r>
            <a:r>
              <a:rPr lang="zh-CN" altLang="en-US" dirty="0">
                <a:solidFill>
                  <a:srgbClr val="0070C0"/>
                </a:solidFill>
                <a:latin typeface="宋体" charset="-122"/>
              </a:rPr>
              <a:t>和代价： </a:t>
            </a:r>
            <a:r>
              <a:rPr lang="en-US" altLang="zh-CN" i="1" dirty="0">
                <a:solidFill>
                  <a:srgbClr val="0070C0"/>
                </a:solidFill>
                <a:cs typeface="Times New Roman" pitchFamily="18" charset="0"/>
              </a:rPr>
              <a:t>g</a:t>
            </a:r>
            <a:r>
              <a:rPr lang="en-US" altLang="zh-CN" dirty="0">
                <a:solidFill>
                  <a:srgbClr val="0070C0"/>
                </a:solidFill>
                <a:cs typeface="Times New Roman" pitchFamily="18" charset="0"/>
              </a:rPr>
              <a:t>(</a:t>
            </a:r>
            <a:r>
              <a:rPr lang="en-US" altLang="zh-CN" i="1" dirty="0">
                <a:solidFill>
                  <a:srgbClr val="0070C0"/>
                </a:solidFill>
                <a:cs typeface="Times New Roman" pitchFamily="18" charset="0"/>
              </a:rPr>
              <a:t>G</a:t>
            </a:r>
            <a:r>
              <a:rPr lang="en-US" altLang="zh-CN" dirty="0">
                <a:solidFill>
                  <a:srgbClr val="0070C0"/>
                </a:solidFill>
                <a:cs typeface="Times New Roman" pitchFamily="18" charset="0"/>
              </a:rPr>
              <a:t>)=3, </a:t>
            </a:r>
            <a:r>
              <a:rPr lang="en-US" altLang="zh-CN" i="1" dirty="0">
                <a:solidFill>
                  <a:srgbClr val="0070C0"/>
                </a:solidFill>
                <a:cs typeface="Times New Roman" pitchFamily="18" charset="0"/>
              </a:rPr>
              <a:t>g</a:t>
            </a:r>
            <a:r>
              <a:rPr lang="en-US" altLang="zh-CN" dirty="0">
                <a:solidFill>
                  <a:srgbClr val="0070C0"/>
                </a:solidFill>
                <a:cs typeface="Times New Roman" pitchFamily="18" charset="0"/>
              </a:rPr>
              <a:t>(</a:t>
            </a:r>
            <a:r>
              <a:rPr lang="en-US" altLang="zh-CN" i="1" dirty="0">
                <a:solidFill>
                  <a:srgbClr val="0070C0"/>
                </a:solidFill>
                <a:cs typeface="Times New Roman" pitchFamily="18" charset="0"/>
              </a:rPr>
              <a:t>D</a:t>
            </a:r>
            <a:r>
              <a:rPr lang="en-US" altLang="zh-CN" dirty="0">
                <a:solidFill>
                  <a:srgbClr val="0070C0"/>
                </a:solidFill>
                <a:cs typeface="Times New Roman" pitchFamily="18" charset="0"/>
              </a:rPr>
              <a:t>)=4, </a:t>
            </a:r>
            <a:r>
              <a:rPr lang="en-US" altLang="zh-CN" i="1" dirty="0">
                <a:solidFill>
                  <a:srgbClr val="0070C0"/>
                </a:solidFill>
                <a:cs typeface="Times New Roman" pitchFamily="18" charset="0"/>
              </a:rPr>
              <a:t>g</a:t>
            </a:r>
            <a:r>
              <a:rPr lang="en-US" altLang="zh-CN" dirty="0">
                <a:solidFill>
                  <a:srgbClr val="0070C0"/>
                </a:solidFill>
                <a:cs typeface="Times New Roman" pitchFamily="18" charset="0"/>
              </a:rPr>
              <a:t>(</a:t>
            </a:r>
            <a:r>
              <a:rPr lang="en-US" altLang="zh-CN" i="1" dirty="0">
                <a:solidFill>
                  <a:srgbClr val="0070C0"/>
                </a:solidFill>
                <a:cs typeface="Times New Roman" pitchFamily="18" charset="0"/>
              </a:rPr>
              <a:t>B</a:t>
            </a:r>
            <a:r>
              <a:rPr lang="en-US" altLang="zh-CN" dirty="0">
                <a:solidFill>
                  <a:srgbClr val="0070C0"/>
                </a:solidFill>
                <a:cs typeface="Times New Roman" pitchFamily="18" charset="0"/>
              </a:rPr>
              <a:t>)=6,</a:t>
            </a:r>
            <a:r>
              <a:rPr lang="en-US" altLang="zh-CN" i="1" dirty="0">
                <a:solidFill>
                  <a:srgbClr val="0070C0"/>
                </a:solidFill>
                <a:cs typeface="Times New Roman" pitchFamily="18" charset="0"/>
              </a:rPr>
              <a:t> g</a:t>
            </a:r>
            <a:r>
              <a:rPr lang="en-US" altLang="zh-CN" dirty="0">
                <a:solidFill>
                  <a:srgbClr val="0070C0"/>
                </a:solidFill>
                <a:cs typeface="Times New Roman" pitchFamily="18" charset="0"/>
              </a:rPr>
              <a:t>(</a:t>
            </a:r>
            <a:r>
              <a:rPr lang="en-US" altLang="zh-CN" i="1" dirty="0" err="1">
                <a:solidFill>
                  <a:srgbClr val="0070C0"/>
                </a:solidFill>
                <a:cs typeface="Times New Roman" pitchFamily="18" charset="0"/>
              </a:rPr>
              <a:t>Q</a:t>
            </a:r>
            <a:r>
              <a:rPr lang="en-US" altLang="zh-CN" baseline="-25000" dirty="0" err="1">
                <a:solidFill>
                  <a:srgbClr val="0070C0"/>
                </a:solidFill>
                <a:cs typeface="Times New Roman" pitchFamily="18" charset="0"/>
              </a:rPr>
              <a:t>o</a:t>
            </a:r>
            <a:r>
              <a:rPr lang="en-US" altLang="zh-CN" dirty="0">
                <a:solidFill>
                  <a:srgbClr val="0070C0"/>
                </a:solidFill>
                <a:cs typeface="Times New Roman" pitchFamily="18" charset="0"/>
              </a:rPr>
              <a:t>)=</a:t>
            </a:r>
            <a:r>
              <a:rPr lang="en-US" altLang="zh-CN" dirty="0" smtClean="0">
                <a:solidFill>
                  <a:srgbClr val="0070C0"/>
                </a:solidFill>
                <a:cs typeface="Times New Roman" pitchFamily="18" charset="0"/>
              </a:rPr>
              <a:t>8</a:t>
            </a:r>
            <a:endParaRPr lang="en-US" altLang="zh-CN" dirty="0">
              <a:solidFill>
                <a:srgbClr val="0070C0"/>
              </a:solidFill>
              <a:cs typeface="Times New Roman" pitchFamily="18" charset="0"/>
            </a:endParaRPr>
          </a:p>
          <a:p>
            <a:pPr>
              <a:lnSpc>
                <a:spcPct val="120000"/>
              </a:lnSpc>
              <a:spcBef>
                <a:spcPts val="600"/>
              </a:spcBef>
            </a:pPr>
            <a:r>
              <a:rPr lang="en-US" altLang="zh-CN" dirty="0">
                <a:solidFill>
                  <a:srgbClr val="0070C0"/>
                </a:solidFill>
              </a:rPr>
              <a:t>      </a:t>
            </a:r>
            <a:r>
              <a:rPr lang="en-US" altLang="zh-CN" dirty="0" smtClean="0">
                <a:solidFill>
                  <a:srgbClr val="0070C0"/>
                </a:solidFill>
              </a:rPr>
              <a:t>        </a:t>
            </a:r>
            <a:r>
              <a:rPr lang="zh-CN" altLang="en-US" dirty="0" smtClean="0">
                <a:solidFill>
                  <a:srgbClr val="0070C0"/>
                </a:solidFill>
                <a:latin typeface="宋体" charset="-122"/>
              </a:rPr>
              <a:t>按</a:t>
            </a:r>
            <a:r>
              <a:rPr lang="zh-CN" altLang="en-US" dirty="0">
                <a:solidFill>
                  <a:srgbClr val="0070C0"/>
                </a:solidFill>
                <a:latin typeface="宋体" charset="-122"/>
              </a:rPr>
              <a:t>最大代价：</a:t>
            </a:r>
            <a:r>
              <a:rPr lang="zh-CN" altLang="en-US" dirty="0">
                <a:solidFill>
                  <a:srgbClr val="0070C0"/>
                </a:solidFill>
              </a:rPr>
              <a:t> </a:t>
            </a:r>
            <a:r>
              <a:rPr lang="en-US" altLang="zh-CN" i="1" dirty="0">
                <a:solidFill>
                  <a:srgbClr val="0070C0"/>
                </a:solidFill>
              </a:rPr>
              <a:t>g</a:t>
            </a:r>
            <a:r>
              <a:rPr lang="en-US" altLang="zh-CN" dirty="0">
                <a:solidFill>
                  <a:srgbClr val="0070C0"/>
                </a:solidFill>
              </a:rPr>
              <a:t>(</a:t>
            </a:r>
            <a:r>
              <a:rPr lang="en-US" altLang="zh-CN" i="1" dirty="0">
                <a:solidFill>
                  <a:srgbClr val="0070C0"/>
                </a:solidFill>
              </a:rPr>
              <a:t>G</a:t>
            </a:r>
            <a:r>
              <a:rPr lang="en-US" altLang="zh-CN" dirty="0">
                <a:solidFill>
                  <a:srgbClr val="0070C0"/>
                </a:solidFill>
              </a:rPr>
              <a:t>)=2,</a:t>
            </a:r>
            <a:r>
              <a:rPr lang="en-US" altLang="zh-CN" i="1" dirty="0">
                <a:solidFill>
                  <a:srgbClr val="0070C0"/>
                </a:solidFill>
              </a:rPr>
              <a:t> g</a:t>
            </a:r>
            <a:r>
              <a:rPr lang="en-US" altLang="zh-CN" dirty="0">
                <a:solidFill>
                  <a:srgbClr val="0070C0"/>
                </a:solidFill>
              </a:rPr>
              <a:t>(</a:t>
            </a:r>
            <a:r>
              <a:rPr lang="en-US" altLang="zh-CN" i="1" dirty="0">
                <a:solidFill>
                  <a:srgbClr val="0070C0"/>
                </a:solidFill>
              </a:rPr>
              <a:t>D</a:t>
            </a:r>
            <a:r>
              <a:rPr lang="en-US" altLang="zh-CN" dirty="0">
                <a:solidFill>
                  <a:srgbClr val="0070C0"/>
                </a:solidFill>
              </a:rPr>
              <a:t>)=3, </a:t>
            </a:r>
            <a:r>
              <a:rPr lang="en-US" altLang="zh-CN" i="1" dirty="0">
                <a:solidFill>
                  <a:srgbClr val="0070C0"/>
                </a:solidFill>
              </a:rPr>
              <a:t>g</a:t>
            </a:r>
            <a:r>
              <a:rPr lang="en-US" altLang="zh-CN" dirty="0">
                <a:solidFill>
                  <a:srgbClr val="0070C0"/>
                </a:solidFill>
              </a:rPr>
              <a:t>(</a:t>
            </a:r>
            <a:r>
              <a:rPr lang="en-US" altLang="zh-CN" i="1" dirty="0">
                <a:solidFill>
                  <a:srgbClr val="0070C0"/>
                </a:solidFill>
              </a:rPr>
              <a:t>B</a:t>
            </a:r>
            <a:r>
              <a:rPr lang="en-US" altLang="zh-CN" dirty="0">
                <a:solidFill>
                  <a:srgbClr val="0070C0"/>
                </a:solidFill>
              </a:rPr>
              <a:t>)=5, </a:t>
            </a:r>
            <a:r>
              <a:rPr lang="en-US" altLang="zh-CN" i="1" dirty="0">
                <a:solidFill>
                  <a:srgbClr val="0070C0"/>
                </a:solidFill>
              </a:rPr>
              <a:t>g</a:t>
            </a:r>
            <a:r>
              <a:rPr lang="en-US" altLang="zh-CN" dirty="0">
                <a:solidFill>
                  <a:srgbClr val="0070C0"/>
                </a:solidFill>
              </a:rPr>
              <a:t>(</a:t>
            </a:r>
            <a:r>
              <a:rPr lang="en-US" altLang="zh-CN" i="1" dirty="0" err="1">
                <a:solidFill>
                  <a:srgbClr val="0070C0"/>
                </a:solidFill>
              </a:rPr>
              <a:t>Q</a:t>
            </a:r>
            <a:r>
              <a:rPr lang="en-US" altLang="zh-CN" baseline="-25000" dirty="0" err="1">
                <a:solidFill>
                  <a:srgbClr val="0070C0"/>
                </a:solidFill>
              </a:rPr>
              <a:t>o</a:t>
            </a:r>
            <a:r>
              <a:rPr lang="en-US" altLang="zh-CN" dirty="0">
                <a:solidFill>
                  <a:srgbClr val="0070C0"/>
                </a:solidFill>
              </a:rPr>
              <a:t>)=7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207300">
                                            <p:txEl>
                                              <p:pRg st="0" end="0"/>
                                            </p:txEl>
                                          </p:spTgt>
                                        </p:tgtEl>
                                        <p:attrNameLst>
                                          <p:attrName>style.visibility</p:attrName>
                                        </p:attrNameLst>
                                      </p:cBhvr>
                                      <p:to>
                                        <p:strVal val="visible"/>
                                      </p:to>
                                    </p:set>
                                    <p:animEffect transition="in" filter="blinds(horizontal)">
                                      <p:cBhvr>
                                        <p:cTn id="7" dur="500"/>
                                        <p:tgtEl>
                                          <p:spTgt spid="12073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07300">
                                            <p:txEl>
                                              <p:pRg st="1" end="1"/>
                                            </p:txEl>
                                          </p:spTgt>
                                        </p:tgtEl>
                                        <p:attrNameLst>
                                          <p:attrName>style.visibility</p:attrName>
                                        </p:attrNameLst>
                                      </p:cBhvr>
                                      <p:to>
                                        <p:strVal val="visible"/>
                                      </p:to>
                                    </p:set>
                                    <p:animEffect transition="in" filter="blinds(horizontal)">
                                      <p:cBhvr>
                                        <p:cTn id="12" dur="500"/>
                                        <p:tgtEl>
                                          <p:spTgt spid="1207300">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207300">
                                            <p:txEl>
                                              <p:pRg st="2" end="2"/>
                                            </p:txEl>
                                          </p:spTgt>
                                        </p:tgtEl>
                                        <p:attrNameLst>
                                          <p:attrName>style.visibility</p:attrName>
                                        </p:attrNameLst>
                                      </p:cBhvr>
                                      <p:to>
                                        <p:strVal val="visible"/>
                                      </p:to>
                                    </p:set>
                                    <p:animEffect transition="in" filter="blinds(horizontal)">
                                      <p:cBhvr>
                                        <p:cTn id="15" dur="500"/>
                                        <p:tgtEl>
                                          <p:spTgt spid="1207300">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07300">
                                            <p:txEl>
                                              <p:pRg st="3" end="3"/>
                                            </p:txEl>
                                          </p:spTgt>
                                        </p:tgtEl>
                                        <p:attrNameLst>
                                          <p:attrName>style.visibility</p:attrName>
                                        </p:attrNameLst>
                                      </p:cBhvr>
                                      <p:to>
                                        <p:strVal val="visible"/>
                                      </p:to>
                                    </p:set>
                                    <p:animEffect transition="in" filter="blinds(horizontal)">
                                      <p:cBhvr>
                                        <p:cTn id="18" dur="500"/>
                                        <p:tgtEl>
                                          <p:spTgt spid="120730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207300">
                                            <p:txEl>
                                              <p:pRg st="4" end="4"/>
                                            </p:txEl>
                                          </p:spTgt>
                                        </p:tgtEl>
                                        <p:attrNameLst>
                                          <p:attrName>style.visibility</p:attrName>
                                        </p:attrNameLst>
                                      </p:cBhvr>
                                      <p:to>
                                        <p:strVal val="visible"/>
                                      </p:to>
                                    </p:set>
                                    <p:animEffect transition="in" filter="blinds(horizontal)">
                                      <p:cBhvr>
                                        <p:cTn id="23" dur="500"/>
                                        <p:tgtEl>
                                          <p:spTgt spid="1207300">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207300">
                                            <p:txEl>
                                              <p:pRg st="5" end="5"/>
                                            </p:txEl>
                                          </p:spTgt>
                                        </p:tgtEl>
                                        <p:attrNameLst>
                                          <p:attrName>style.visibility</p:attrName>
                                        </p:attrNameLst>
                                      </p:cBhvr>
                                      <p:to>
                                        <p:strVal val="visible"/>
                                      </p:to>
                                    </p:set>
                                    <p:animEffect transition="in" filter="blinds(horizontal)">
                                      <p:cBhvr>
                                        <p:cTn id="26" dur="500"/>
                                        <p:tgtEl>
                                          <p:spTgt spid="1207300">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1207300">
                                            <p:txEl>
                                              <p:pRg st="6" end="6"/>
                                            </p:txEl>
                                          </p:spTgt>
                                        </p:tgtEl>
                                        <p:attrNameLst>
                                          <p:attrName>style.visibility</p:attrName>
                                        </p:attrNameLst>
                                      </p:cBhvr>
                                      <p:to>
                                        <p:strVal val="visible"/>
                                      </p:to>
                                    </p:set>
                                    <p:animEffect transition="in" filter="blinds(horizontal)">
                                      <p:cBhvr>
                                        <p:cTn id="29" dur="500"/>
                                        <p:tgtEl>
                                          <p:spTgt spid="120730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8" name="Text Box 4"/>
          <p:cNvSpPr txBox="1">
            <a:spLocks noChangeArrowheads="1"/>
          </p:cNvSpPr>
          <p:nvPr/>
        </p:nvSpPr>
        <p:spPr bwMode="auto">
          <a:xfrm>
            <a:off x="928662" y="1000108"/>
            <a:ext cx="2505814" cy="461665"/>
          </a:xfrm>
          <a:prstGeom prst="rect">
            <a:avLst/>
          </a:prstGeom>
          <a:noFill/>
          <a:ln w="9525">
            <a:noFill/>
            <a:miter lim="800000"/>
            <a:headEnd/>
            <a:tailEnd/>
          </a:ln>
          <a:effectLst/>
        </p:spPr>
        <p:txBody>
          <a:bodyPr wrap="none">
            <a:spAutoFit/>
          </a:bodyPr>
          <a:lstStyle/>
          <a:p>
            <a:r>
              <a:rPr lang="zh-CN" altLang="en-US" dirty="0">
                <a:solidFill>
                  <a:srgbClr val="0070C0"/>
                </a:solidFill>
                <a:latin typeface="黑体" pitchFamily="49" charset="-122"/>
                <a:ea typeface="黑体" pitchFamily="49" charset="-122"/>
              </a:rPr>
              <a:t>树式搜索算法： </a:t>
            </a:r>
          </a:p>
        </p:txBody>
      </p:sp>
      <p:sp>
        <p:nvSpPr>
          <p:cNvPr id="671749" name="Text Box 5"/>
          <p:cNvSpPr txBox="1">
            <a:spLocks noChangeArrowheads="1"/>
          </p:cNvSpPr>
          <p:nvPr/>
        </p:nvSpPr>
        <p:spPr bwMode="auto">
          <a:xfrm>
            <a:off x="611188" y="1341438"/>
            <a:ext cx="7889902" cy="4822859"/>
          </a:xfrm>
          <a:prstGeom prst="rect">
            <a:avLst/>
          </a:prstGeom>
          <a:noFill/>
          <a:ln w="9525">
            <a:noFill/>
            <a:miter lim="800000"/>
            <a:headEnd/>
            <a:tailEnd/>
          </a:ln>
          <a:effectLst/>
        </p:spPr>
        <p:txBody>
          <a:bodyPr wrap="square">
            <a:spAutoFit/>
          </a:bodyPr>
          <a:lstStyle/>
          <a:p>
            <a:pPr algn="just">
              <a:lnSpc>
                <a:spcPct val="120000"/>
              </a:lnSpc>
              <a:spcBef>
                <a:spcPts val="0"/>
              </a:spcBef>
            </a:pPr>
            <a:r>
              <a:rPr lang="zh-CN" altLang="en-US" spc="-300" dirty="0" smtClean="0">
                <a:solidFill>
                  <a:srgbClr val="0070C0"/>
                </a:solidFill>
                <a:ea typeface="宋体" pitchFamily="2" charset="-122"/>
                <a:cs typeface="Times New Roman" pitchFamily="18" charset="0"/>
                <a:sym typeface="Symbol"/>
              </a:rPr>
              <a:t>        </a:t>
            </a:r>
            <a:r>
              <a:rPr lang="zh-CN" altLang="en-US" spc="-300" dirty="0" smtClean="0">
                <a:solidFill>
                  <a:srgbClr val="0070C0"/>
                </a:solidFill>
                <a:ea typeface="宋体" pitchFamily="2" charset="-122"/>
                <a:cs typeface="Times New Roman" pitchFamily="18" charset="0"/>
              </a:rPr>
              <a:t> </a:t>
            </a:r>
            <a:r>
              <a:rPr lang="zh-CN" altLang="en-US" spc="-300" dirty="0" smtClean="0">
                <a:solidFill>
                  <a:srgbClr val="0070C0"/>
                </a:solidFill>
                <a:ea typeface="宋体" pitchFamily="2" charset="-122"/>
                <a:cs typeface="Times New Roman" pitchFamily="18" charset="0"/>
                <a:sym typeface="Symbol"/>
              </a:rPr>
              <a:t>               </a:t>
            </a:r>
            <a:endParaRPr lang="en-US" altLang="zh-CN" dirty="0" smtClean="0">
              <a:latin typeface="宋体" charset="-122"/>
            </a:endParaRPr>
          </a:p>
          <a:p>
            <a:pPr algn="just">
              <a:lnSpc>
                <a:spcPct val="120000"/>
              </a:lnSpc>
              <a:spcBef>
                <a:spcPts val="0"/>
              </a:spcBef>
            </a:pPr>
            <a:r>
              <a:rPr lang="en-US" altLang="zh-CN" dirty="0" smtClean="0">
                <a:solidFill>
                  <a:srgbClr val="0070C0"/>
                </a:solidFill>
                <a:latin typeface="方正姚体" pitchFamily="2" charset="-122"/>
                <a:ea typeface="方正姚体" pitchFamily="2" charset="-122"/>
                <a:cs typeface="Times New Roman" pitchFamily="18" charset="0"/>
              </a:rPr>
              <a:t>    (1) </a:t>
            </a:r>
            <a:r>
              <a:rPr lang="zh-CN" altLang="en-US" dirty="0" smtClean="0">
                <a:solidFill>
                  <a:srgbClr val="0070C0"/>
                </a:solidFill>
                <a:latin typeface="方正姚体" pitchFamily="2" charset="-122"/>
                <a:ea typeface="方正姚体" pitchFamily="2" charset="-122"/>
                <a:cs typeface="Times New Roman" pitchFamily="18" charset="0"/>
              </a:rPr>
              <a:t>把初始节点</a:t>
            </a:r>
            <a:r>
              <a:rPr lang="en-US" altLang="zh-CN" dirty="0" smtClean="0">
                <a:solidFill>
                  <a:srgbClr val="0070C0"/>
                </a:solidFill>
                <a:latin typeface="方正姚体" pitchFamily="2" charset="-122"/>
                <a:ea typeface="方正姚体" pitchFamily="2" charset="-122"/>
                <a:cs typeface="Times New Roman" pitchFamily="18" charset="0"/>
              </a:rPr>
              <a:t>S</a:t>
            </a:r>
            <a:r>
              <a:rPr lang="en-US" altLang="zh-CN" baseline="-25000" dirty="0" smtClean="0">
                <a:solidFill>
                  <a:srgbClr val="0070C0"/>
                </a:solidFill>
                <a:latin typeface="方正姚体" pitchFamily="2" charset="-122"/>
                <a:ea typeface="方正姚体" pitchFamily="2" charset="-122"/>
                <a:cs typeface="Times New Roman" pitchFamily="18" charset="0"/>
              </a:rPr>
              <a:t>o</a:t>
            </a:r>
            <a:r>
              <a:rPr lang="zh-CN" altLang="en-US" dirty="0" smtClean="0">
                <a:solidFill>
                  <a:srgbClr val="0070C0"/>
                </a:solidFill>
                <a:latin typeface="方正姚体" pitchFamily="2" charset="-122"/>
                <a:ea typeface="方正姚体" pitchFamily="2" charset="-122"/>
                <a:cs typeface="Times New Roman" pitchFamily="18" charset="0"/>
              </a:rPr>
              <a:t>放入</a:t>
            </a:r>
            <a:r>
              <a:rPr lang="en-US" altLang="zh-CN" dirty="0" smtClean="0">
                <a:solidFill>
                  <a:srgbClr val="0070C0"/>
                </a:solidFill>
                <a:latin typeface="方正姚体" pitchFamily="2" charset="-122"/>
                <a:ea typeface="方正姚体" pitchFamily="2" charset="-122"/>
                <a:cs typeface="Times New Roman" pitchFamily="18" charset="0"/>
              </a:rPr>
              <a:t>OPEN</a:t>
            </a:r>
            <a:r>
              <a:rPr lang="zh-CN" altLang="en-US" dirty="0" smtClean="0">
                <a:solidFill>
                  <a:srgbClr val="0070C0"/>
                </a:solidFill>
                <a:latin typeface="方正姚体" pitchFamily="2" charset="-122"/>
                <a:ea typeface="方正姚体" pitchFamily="2" charset="-122"/>
                <a:cs typeface="Times New Roman" pitchFamily="18" charset="0"/>
              </a:rPr>
              <a:t>表中。</a:t>
            </a:r>
          </a:p>
          <a:p>
            <a:pPr algn="just">
              <a:lnSpc>
                <a:spcPct val="120000"/>
              </a:lnSpc>
              <a:spcBef>
                <a:spcPct val="30000"/>
              </a:spcBef>
            </a:pPr>
            <a:r>
              <a:rPr lang="zh-CN" altLang="en-US" dirty="0" smtClean="0">
                <a:solidFill>
                  <a:srgbClr val="0070C0"/>
                </a:solidFill>
                <a:latin typeface="方正姚体" pitchFamily="2" charset="-122"/>
                <a:ea typeface="方正姚体" pitchFamily="2" charset="-122"/>
                <a:cs typeface="Times New Roman" pitchFamily="18" charset="0"/>
              </a:rPr>
              <a:t>　</a:t>
            </a:r>
            <a:r>
              <a:rPr lang="en-US" altLang="zh-CN" dirty="0" smtClean="0">
                <a:solidFill>
                  <a:srgbClr val="0070C0"/>
                </a:solidFill>
                <a:latin typeface="方正姚体" pitchFamily="2" charset="-122"/>
                <a:ea typeface="方正姚体" pitchFamily="2" charset="-122"/>
                <a:cs typeface="Times New Roman" pitchFamily="18" charset="0"/>
              </a:rPr>
              <a:t>(2) </a:t>
            </a:r>
            <a:r>
              <a:rPr lang="zh-CN" altLang="en-US" dirty="0" smtClean="0">
                <a:solidFill>
                  <a:srgbClr val="0070C0"/>
                </a:solidFill>
                <a:latin typeface="方正姚体" pitchFamily="2" charset="-122"/>
                <a:ea typeface="方正姚体" pitchFamily="2" charset="-122"/>
                <a:cs typeface="Times New Roman" pitchFamily="18" charset="0"/>
              </a:rPr>
              <a:t>若</a:t>
            </a:r>
            <a:r>
              <a:rPr lang="en-US" altLang="zh-CN" dirty="0" smtClean="0">
                <a:solidFill>
                  <a:srgbClr val="0070C0"/>
                </a:solidFill>
                <a:latin typeface="方正姚体" pitchFamily="2" charset="-122"/>
                <a:ea typeface="方正姚体" pitchFamily="2" charset="-122"/>
                <a:cs typeface="Times New Roman" pitchFamily="18" charset="0"/>
              </a:rPr>
              <a:t>OPEN</a:t>
            </a:r>
            <a:r>
              <a:rPr lang="zh-CN" altLang="en-US" dirty="0" smtClean="0">
                <a:solidFill>
                  <a:srgbClr val="0070C0"/>
                </a:solidFill>
                <a:latin typeface="方正姚体" pitchFamily="2" charset="-122"/>
                <a:ea typeface="方正姚体" pitchFamily="2" charset="-122"/>
                <a:cs typeface="Times New Roman" pitchFamily="18" charset="0"/>
              </a:rPr>
              <a:t>表为空</a:t>
            </a:r>
            <a:r>
              <a:rPr lang="en-US" altLang="zh-CN" dirty="0" smtClean="0">
                <a:solidFill>
                  <a:srgbClr val="0070C0"/>
                </a:solidFill>
                <a:latin typeface="方正姚体" pitchFamily="2" charset="-122"/>
                <a:ea typeface="方正姚体" pitchFamily="2" charset="-122"/>
                <a:cs typeface="Times New Roman" pitchFamily="18" charset="0"/>
              </a:rPr>
              <a:t>, </a:t>
            </a:r>
            <a:r>
              <a:rPr lang="zh-CN" altLang="en-US" dirty="0" smtClean="0">
                <a:solidFill>
                  <a:srgbClr val="0070C0"/>
                </a:solidFill>
                <a:latin typeface="方正姚体" pitchFamily="2" charset="-122"/>
                <a:ea typeface="方正姚体" pitchFamily="2" charset="-122"/>
                <a:cs typeface="Times New Roman" pitchFamily="18" charset="0"/>
              </a:rPr>
              <a:t>则搜索失败</a:t>
            </a:r>
            <a:r>
              <a:rPr lang="en-US" altLang="zh-CN" dirty="0" smtClean="0">
                <a:solidFill>
                  <a:srgbClr val="0070C0"/>
                </a:solidFill>
                <a:latin typeface="方正姚体" pitchFamily="2" charset="-122"/>
                <a:ea typeface="方正姚体" pitchFamily="2" charset="-122"/>
                <a:cs typeface="Times New Roman" pitchFamily="18" charset="0"/>
              </a:rPr>
              <a:t>, </a:t>
            </a:r>
            <a:r>
              <a:rPr lang="zh-CN" altLang="en-US" dirty="0" smtClean="0">
                <a:solidFill>
                  <a:srgbClr val="0070C0"/>
                </a:solidFill>
                <a:latin typeface="方正姚体" pitchFamily="2" charset="-122"/>
                <a:ea typeface="方正姚体" pitchFamily="2" charset="-122"/>
                <a:cs typeface="Times New Roman" pitchFamily="18" charset="0"/>
              </a:rPr>
              <a:t>退出。</a:t>
            </a:r>
          </a:p>
          <a:p>
            <a:pPr algn="just">
              <a:lnSpc>
                <a:spcPct val="120000"/>
              </a:lnSpc>
              <a:spcBef>
                <a:spcPts val="600"/>
              </a:spcBef>
            </a:pPr>
            <a:r>
              <a:rPr lang="zh-CN" altLang="en-US" dirty="0" smtClean="0">
                <a:solidFill>
                  <a:srgbClr val="0070C0"/>
                </a:solidFill>
                <a:latin typeface="方正姚体" pitchFamily="2" charset="-122"/>
                <a:ea typeface="方正姚体" pitchFamily="2" charset="-122"/>
                <a:cs typeface="Times New Roman" pitchFamily="18" charset="0"/>
              </a:rPr>
              <a:t>　</a:t>
            </a:r>
            <a:r>
              <a:rPr lang="en-US" altLang="zh-CN" dirty="0" smtClean="0">
                <a:solidFill>
                  <a:srgbClr val="0070C0"/>
                </a:solidFill>
                <a:latin typeface="方正姚体" pitchFamily="2" charset="-122"/>
                <a:ea typeface="方正姚体" pitchFamily="2" charset="-122"/>
                <a:cs typeface="Times New Roman" pitchFamily="18" charset="0"/>
              </a:rPr>
              <a:t>(3) </a:t>
            </a:r>
            <a:r>
              <a:rPr lang="zh-CN" altLang="en-US" dirty="0" smtClean="0">
                <a:solidFill>
                  <a:srgbClr val="0070C0"/>
                </a:solidFill>
                <a:latin typeface="方正姚体" pitchFamily="2" charset="-122"/>
                <a:ea typeface="方正姚体" pitchFamily="2" charset="-122"/>
                <a:cs typeface="Times New Roman" pitchFamily="18" charset="0"/>
              </a:rPr>
              <a:t>移出</a:t>
            </a:r>
            <a:r>
              <a:rPr lang="en-US" altLang="zh-CN" dirty="0" smtClean="0">
                <a:solidFill>
                  <a:srgbClr val="0070C0"/>
                </a:solidFill>
                <a:latin typeface="方正姚体" pitchFamily="2" charset="-122"/>
                <a:ea typeface="方正姚体" pitchFamily="2" charset="-122"/>
                <a:cs typeface="Times New Roman" pitchFamily="18" charset="0"/>
              </a:rPr>
              <a:t>OPEN</a:t>
            </a:r>
            <a:r>
              <a:rPr lang="zh-CN" altLang="en-US" dirty="0" smtClean="0">
                <a:solidFill>
                  <a:srgbClr val="0070C0"/>
                </a:solidFill>
                <a:latin typeface="方正姚体" pitchFamily="2" charset="-122"/>
                <a:ea typeface="方正姚体" pitchFamily="2" charset="-122"/>
                <a:cs typeface="Times New Roman" pitchFamily="18" charset="0"/>
              </a:rPr>
              <a:t>表中第一个节点</a:t>
            </a:r>
            <a:r>
              <a:rPr lang="en-US" altLang="zh-CN" dirty="0" smtClean="0">
                <a:solidFill>
                  <a:srgbClr val="0070C0"/>
                </a:solidFill>
                <a:latin typeface="方正姚体" pitchFamily="2" charset="-122"/>
                <a:ea typeface="方正姚体" pitchFamily="2" charset="-122"/>
                <a:cs typeface="Times New Roman" pitchFamily="18" charset="0"/>
              </a:rPr>
              <a:t>N</a:t>
            </a:r>
            <a:r>
              <a:rPr lang="zh-CN" altLang="en-US" dirty="0" smtClean="0">
                <a:solidFill>
                  <a:srgbClr val="0070C0"/>
                </a:solidFill>
                <a:latin typeface="方正姚体" pitchFamily="2" charset="-122"/>
                <a:ea typeface="方正姚体" pitchFamily="2" charset="-122"/>
                <a:cs typeface="Times New Roman" pitchFamily="18" charset="0"/>
              </a:rPr>
              <a:t>放入</a:t>
            </a:r>
            <a:r>
              <a:rPr lang="en-US" altLang="zh-CN" dirty="0" smtClean="0">
                <a:solidFill>
                  <a:srgbClr val="0070C0"/>
                </a:solidFill>
                <a:latin typeface="方正姚体" pitchFamily="2" charset="-122"/>
                <a:ea typeface="方正姚体" pitchFamily="2" charset="-122"/>
                <a:cs typeface="Times New Roman" pitchFamily="18" charset="0"/>
              </a:rPr>
              <a:t>CLOSED</a:t>
            </a:r>
            <a:r>
              <a:rPr lang="zh-CN" altLang="en-US" dirty="0" smtClean="0">
                <a:solidFill>
                  <a:srgbClr val="0070C0"/>
                </a:solidFill>
                <a:latin typeface="方正姚体" pitchFamily="2" charset="-122"/>
                <a:ea typeface="方正姚体" pitchFamily="2" charset="-122"/>
                <a:cs typeface="Times New Roman" pitchFamily="18" charset="0"/>
              </a:rPr>
              <a:t>表中</a:t>
            </a:r>
            <a:r>
              <a:rPr lang="en-US" altLang="zh-CN" dirty="0" smtClean="0">
                <a:solidFill>
                  <a:srgbClr val="0070C0"/>
                </a:solidFill>
                <a:latin typeface="方正姚体" pitchFamily="2" charset="-122"/>
                <a:ea typeface="方正姚体" pitchFamily="2" charset="-122"/>
                <a:cs typeface="Times New Roman" pitchFamily="18" charset="0"/>
              </a:rPr>
              <a:t>, </a:t>
            </a:r>
            <a:r>
              <a:rPr lang="zh-CN" altLang="en-US" dirty="0" smtClean="0">
                <a:solidFill>
                  <a:srgbClr val="0070C0"/>
                </a:solidFill>
                <a:latin typeface="方正姚体" pitchFamily="2" charset="-122"/>
                <a:ea typeface="方正姚体" pitchFamily="2" charset="-122"/>
                <a:cs typeface="Times New Roman" pitchFamily="18" charset="0"/>
              </a:rPr>
              <a:t>并冠以顺序编号</a:t>
            </a:r>
            <a:r>
              <a:rPr lang="en-US" altLang="zh-CN" dirty="0" smtClean="0">
                <a:solidFill>
                  <a:srgbClr val="0070C0"/>
                </a:solidFill>
                <a:latin typeface="方正姚体" pitchFamily="2" charset="-122"/>
                <a:ea typeface="方正姚体" pitchFamily="2" charset="-122"/>
                <a:cs typeface="Times New Roman" pitchFamily="18" charset="0"/>
              </a:rPr>
              <a:t>n</a:t>
            </a:r>
            <a:r>
              <a:rPr lang="zh-CN" altLang="en-US" dirty="0" smtClean="0">
                <a:solidFill>
                  <a:srgbClr val="0070C0"/>
                </a:solidFill>
                <a:latin typeface="方正姚体" pitchFamily="2" charset="-122"/>
                <a:ea typeface="方正姚体" pitchFamily="2" charset="-122"/>
                <a:cs typeface="Times New Roman" pitchFamily="18" charset="0"/>
              </a:rPr>
              <a:t>。</a:t>
            </a:r>
          </a:p>
          <a:p>
            <a:pPr algn="just">
              <a:lnSpc>
                <a:spcPct val="120000"/>
              </a:lnSpc>
              <a:spcBef>
                <a:spcPct val="30000"/>
              </a:spcBef>
            </a:pPr>
            <a:r>
              <a:rPr lang="zh-CN" altLang="en-US" dirty="0" smtClean="0">
                <a:solidFill>
                  <a:srgbClr val="0070C0"/>
                </a:solidFill>
                <a:latin typeface="方正姚体" pitchFamily="2" charset="-122"/>
                <a:ea typeface="方正姚体" pitchFamily="2" charset="-122"/>
                <a:cs typeface="Times New Roman" pitchFamily="18" charset="0"/>
              </a:rPr>
              <a:t>　</a:t>
            </a:r>
            <a:r>
              <a:rPr lang="en-US" altLang="zh-CN" dirty="0" smtClean="0">
                <a:solidFill>
                  <a:srgbClr val="0070C0"/>
                </a:solidFill>
                <a:latin typeface="方正姚体" pitchFamily="2" charset="-122"/>
                <a:ea typeface="方正姚体" pitchFamily="2" charset="-122"/>
                <a:cs typeface="Times New Roman" pitchFamily="18" charset="0"/>
              </a:rPr>
              <a:t>(4) </a:t>
            </a:r>
            <a:r>
              <a:rPr lang="zh-CN" altLang="en-US" dirty="0" smtClean="0">
                <a:solidFill>
                  <a:srgbClr val="0070C0"/>
                </a:solidFill>
                <a:latin typeface="方正姚体" pitchFamily="2" charset="-122"/>
                <a:ea typeface="方正姚体" pitchFamily="2" charset="-122"/>
                <a:cs typeface="Times New Roman" pitchFamily="18" charset="0"/>
              </a:rPr>
              <a:t>若目标节点</a:t>
            </a:r>
            <a:r>
              <a:rPr lang="en-US" altLang="zh-CN" dirty="0" err="1" smtClean="0">
                <a:solidFill>
                  <a:srgbClr val="0070C0"/>
                </a:solidFill>
                <a:latin typeface="方正姚体" pitchFamily="2" charset="-122"/>
                <a:ea typeface="方正姚体" pitchFamily="2" charset="-122"/>
                <a:cs typeface="Times New Roman" pitchFamily="18" charset="0"/>
              </a:rPr>
              <a:t>S</a:t>
            </a:r>
            <a:r>
              <a:rPr lang="en-US" altLang="zh-CN" baseline="-25000" dirty="0" err="1" smtClean="0">
                <a:solidFill>
                  <a:srgbClr val="0070C0"/>
                </a:solidFill>
                <a:latin typeface="方正姚体" pitchFamily="2" charset="-122"/>
                <a:ea typeface="方正姚体" pitchFamily="2" charset="-122"/>
                <a:cs typeface="Times New Roman" pitchFamily="18" charset="0"/>
              </a:rPr>
              <a:t>g</a:t>
            </a:r>
            <a:r>
              <a:rPr lang="en-US" altLang="zh-CN" dirty="0" smtClean="0">
                <a:solidFill>
                  <a:srgbClr val="0070C0"/>
                </a:solidFill>
                <a:latin typeface="方正姚体" pitchFamily="2" charset="-122"/>
                <a:ea typeface="方正姚体" pitchFamily="2" charset="-122"/>
                <a:cs typeface="Times New Roman" pitchFamily="18" charset="0"/>
              </a:rPr>
              <a:t>=N, </a:t>
            </a:r>
            <a:r>
              <a:rPr lang="zh-CN" altLang="en-US" dirty="0" smtClean="0">
                <a:solidFill>
                  <a:srgbClr val="0070C0"/>
                </a:solidFill>
                <a:latin typeface="方正姚体" pitchFamily="2" charset="-122"/>
                <a:ea typeface="方正姚体" pitchFamily="2" charset="-122"/>
                <a:cs typeface="Times New Roman" pitchFamily="18" charset="0"/>
              </a:rPr>
              <a:t>则搜索成功</a:t>
            </a:r>
            <a:r>
              <a:rPr lang="en-US" altLang="zh-CN" dirty="0" smtClean="0">
                <a:solidFill>
                  <a:srgbClr val="0070C0"/>
                </a:solidFill>
                <a:latin typeface="方正姚体" pitchFamily="2" charset="-122"/>
                <a:ea typeface="方正姚体" pitchFamily="2" charset="-122"/>
                <a:cs typeface="Times New Roman" pitchFamily="18" charset="0"/>
              </a:rPr>
              <a:t>, </a:t>
            </a:r>
            <a:r>
              <a:rPr lang="zh-CN" altLang="en-US" dirty="0" smtClean="0">
                <a:solidFill>
                  <a:srgbClr val="0070C0"/>
                </a:solidFill>
                <a:latin typeface="方正姚体" pitchFamily="2" charset="-122"/>
                <a:ea typeface="方正姚体" pitchFamily="2" charset="-122"/>
                <a:cs typeface="Times New Roman" pitchFamily="18" charset="0"/>
              </a:rPr>
              <a:t>结束。</a:t>
            </a:r>
          </a:p>
          <a:p>
            <a:pPr>
              <a:lnSpc>
                <a:spcPct val="120000"/>
              </a:lnSpc>
              <a:spcBef>
                <a:spcPct val="30000"/>
              </a:spcBef>
            </a:pPr>
            <a:r>
              <a:rPr lang="zh-CN" altLang="en-US" dirty="0" smtClean="0">
                <a:solidFill>
                  <a:srgbClr val="0070C0"/>
                </a:solidFill>
                <a:latin typeface="方正姚体" pitchFamily="2" charset="-122"/>
                <a:ea typeface="方正姚体" pitchFamily="2" charset="-122"/>
                <a:cs typeface="Times New Roman" pitchFamily="18" charset="0"/>
              </a:rPr>
              <a:t>　</a:t>
            </a:r>
            <a:r>
              <a:rPr lang="en-US" altLang="zh-CN" dirty="0" smtClean="0">
                <a:solidFill>
                  <a:srgbClr val="0070C0"/>
                </a:solidFill>
                <a:latin typeface="方正姚体" pitchFamily="2" charset="-122"/>
                <a:ea typeface="方正姚体" pitchFamily="2" charset="-122"/>
                <a:cs typeface="Times New Roman" pitchFamily="18" charset="0"/>
              </a:rPr>
              <a:t>(5) </a:t>
            </a:r>
            <a:r>
              <a:rPr lang="zh-CN" altLang="en-US" dirty="0" smtClean="0">
                <a:solidFill>
                  <a:srgbClr val="0070C0"/>
                </a:solidFill>
                <a:latin typeface="方正姚体" pitchFamily="2" charset="-122"/>
                <a:ea typeface="方正姚体" pitchFamily="2" charset="-122"/>
                <a:cs typeface="Times New Roman" pitchFamily="18" charset="0"/>
              </a:rPr>
              <a:t>若</a:t>
            </a:r>
            <a:r>
              <a:rPr lang="en-US" altLang="zh-CN" dirty="0" smtClean="0">
                <a:solidFill>
                  <a:srgbClr val="0070C0"/>
                </a:solidFill>
                <a:latin typeface="方正姚体" pitchFamily="2" charset="-122"/>
                <a:ea typeface="方正姚体" pitchFamily="2" charset="-122"/>
                <a:cs typeface="Times New Roman" pitchFamily="18" charset="0"/>
              </a:rPr>
              <a:t>N</a:t>
            </a:r>
            <a:r>
              <a:rPr lang="zh-CN" altLang="en-US" dirty="0" smtClean="0">
                <a:solidFill>
                  <a:srgbClr val="0070C0"/>
                </a:solidFill>
                <a:latin typeface="方正姚体" pitchFamily="2" charset="-122"/>
                <a:ea typeface="方正姚体" pitchFamily="2" charset="-122"/>
                <a:cs typeface="Times New Roman" pitchFamily="18" charset="0"/>
              </a:rPr>
              <a:t>不可扩展</a:t>
            </a:r>
            <a:r>
              <a:rPr lang="en-US" altLang="zh-CN" dirty="0" smtClean="0">
                <a:solidFill>
                  <a:srgbClr val="0070C0"/>
                </a:solidFill>
                <a:latin typeface="方正姚体" pitchFamily="2" charset="-122"/>
                <a:ea typeface="方正姚体" pitchFamily="2" charset="-122"/>
                <a:cs typeface="Times New Roman" pitchFamily="18" charset="0"/>
              </a:rPr>
              <a:t>, </a:t>
            </a:r>
            <a:r>
              <a:rPr lang="zh-CN" altLang="en-US" dirty="0" smtClean="0">
                <a:solidFill>
                  <a:srgbClr val="0070C0"/>
                </a:solidFill>
                <a:latin typeface="方正姚体" pitchFamily="2" charset="-122"/>
                <a:ea typeface="方正姚体" pitchFamily="2" charset="-122"/>
                <a:cs typeface="Times New Roman" pitchFamily="18" charset="0"/>
              </a:rPr>
              <a:t>则转步</a:t>
            </a:r>
            <a:r>
              <a:rPr lang="en-US" altLang="zh-CN" dirty="0" smtClean="0">
                <a:solidFill>
                  <a:srgbClr val="0070C0"/>
                </a:solidFill>
                <a:latin typeface="方正姚体" pitchFamily="2" charset="-122"/>
                <a:ea typeface="方正姚体" pitchFamily="2" charset="-122"/>
                <a:cs typeface="Times New Roman" pitchFamily="18" charset="0"/>
              </a:rPr>
              <a:t>(2)</a:t>
            </a:r>
            <a:r>
              <a:rPr lang="zh-CN" altLang="en-US" dirty="0" smtClean="0">
                <a:solidFill>
                  <a:srgbClr val="0070C0"/>
                </a:solidFill>
                <a:latin typeface="方正姚体" pitchFamily="2" charset="-122"/>
                <a:ea typeface="方正姚体" pitchFamily="2" charset="-122"/>
                <a:cs typeface="Times New Roman" pitchFamily="18" charset="0"/>
              </a:rPr>
              <a:t>。</a:t>
            </a:r>
          </a:p>
          <a:p>
            <a:pPr>
              <a:lnSpc>
                <a:spcPct val="120000"/>
              </a:lnSpc>
              <a:spcBef>
                <a:spcPct val="30000"/>
              </a:spcBef>
            </a:pPr>
            <a:r>
              <a:rPr lang="zh-CN" altLang="en-US" dirty="0" smtClean="0">
                <a:solidFill>
                  <a:srgbClr val="0070C0"/>
                </a:solidFill>
                <a:latin typeface="方正姚体" pitchFamily="2" charset="-122"/>
                <a:ea typeface="方正姚体" pitchFamily="2" charset="-122"/>
                <a:cs typeface="Times New Roman" pitchFamily="18" charset="0"/>
              </a:rPr>
              <a:t>    </a:t>
            </a:r>
            <a:r>
              <a:rPr lang="en-US" altLang="zh-CN" dirty="0" smtClean="0">
                <a:solidFill>
                  <a:srgbClr val="0070C0"/>
                </a:solidFill>
                <a:latin typeface="方正姚体" pitchFamily="2" charset="-122"/>
                <a:ea typeface="方正姚体" pitchFamily="2" charset="-122"/>
                <a:cs typeface="Times New Roman" pitchFamily="18" charset="0"/>
              </a:rPr>
              <a:t>(6) </a:t>
            </a:r>
            <a:r>
              <a:rPr lang="zh-CN" altLang="en-US" dirty="0" smtClean="0">
                <a:solidFill>
                  <a:srgbClr val="0070C0"/>
                </a:solidFill>
                <a:latin typeface="方正姚体" pitchFamily="2" charset="-122"/>
                <a:ea typeface="方正姚体" pitchFamily="2" charset="-122"/>
                <a:cs typeface="Times New Roman" pitchFamily="18" charset="0"/>
              </a:rPr>
              <a:t>扩展</a:t>
            </a:r>
            <a:r>
              <a:rPr lang="en-US" altLang="zh-CN" dirty="0" smtClean="0">
                <a:solidFill>
                  <a:srgbClr val="0070C0"/>
                </a:solidFill>
                <a:latin typeface="方正姚体" pitchFamily="2" charset="-122"/>
                <a:ea typeface="方正姚体" pitchFamily="2" charset="-122"/>
                <a:cs typeface="Times New Roman" pitchFamily="18" charset="0"/>
              </a:rPr>
              <a:t>N, </a:t>
            </a:r>
            <a:r>
              <a:rPr lang="zh-CN" altLang="en-US" dirty="0" smtClean="0">
                <a:solidFill>
                  <a:srgbClr val="0070C0"/>
                </a:solidFill>
                <a:latin typeface="方正姚体" pitchFamily="2" charset="-122"/>
                <a:ea typeface="方正姚体" pitchFamily="2" charset="-122"/>
                <a:cs typeface="Times New Roman" pitchFamily="18" charset="0"/>
              </a:rPr>
              <a:t>生成一组子节点</a:t>
            </a:r>
            <a:r>
              <a:rPr lang="en-US" altLang="zh-CN" dirty="0" smtClean="0">
                <a:solidFill>
                  <a:srgbClr val="0070C0"/>
                </a:solidFill>
                <a:latin typeface="方正姚体" pitchFamily="2" charset="-122"/>
                <a:ea typeface="方正姚体" pitchFamily="2" charset="-122"/>
                <a:cs typeface="Times New Roman" pitchFamily="18" charset="0"/>
              </a:rPr>
              <a:t>, </a:t>
            </a:r>
            <a:r>
              <a:rPr lang="zh-CN" altLang="en-US" dirty="0" smtClean="0">
                <a:solidFill>
                  <a:srgbClr val="0070C0"/>
                </a:solidFill>
                <a:latin typeface="方正姚体" pitchFamily="2" charset="-122"/>
                <a:ea typeface="方正姚体" pitchFamily="2" charset="-122"/>
                <a:cs typeface="Times New Roman" pitchFamily="18" charset="0"/>
              </a:rPr>
              <a:t>对这组子节点做如下处理：</a:t>
            </a:r>
          </a:p>
          <a:p>
            <a:pPr>
              <a:lnSpc>
                <a:spcPct val="120000"/>
              </a:lnSpc>
              <a:spcBef>
                <a:spcPct val="30000"/>
              </a:spcBef>
            </a:pPr>
            <a:endParaRPr lang="zh-CN" altLang="en-US" dirty="0">
              <a:solidFill>
                <a:srgbClr val="0070C0"/>
              </a:solidFill>
              <a:ea typeface="仿宋_GB2312" pitchFamily="49" charset="-122"/>
            </a:endParaRPr>
          </a:p>
        </p:txBody>
      </p:sp>
    </p:spTree>
  </p:cSld>
  <p:clrMapOvr>
    <a:masterClrMapping/>
  </p:clrMapOvr>
  <p:transition>
    <p:checke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276" name="Text Box 4"/>
          <p:cNvSpPr txBox="1">
            <a:spLocks noChangeArrowheads="1"/>
          </p:cNvSpPr>
          <p:nvPr/>
        </p:nvSpPr>
        <p:spPr bwMode="auto">
          <a:xfrm>
            <a:off x="3214678" y="5214950"/>
            <a:ext cx="3409950" cy="457200"/>
          </a:xfrm>
          <a:prstGeom prst="rect">
            <a:avLst/>
          </a:prstGeom>
          <a:noFill/>
          <a:ln w="9525">
            <a:noFill/>
            <a:miter lim="800000"/>
            <a:headEnd/>
            <a:tailEnd/>
          </a:ln>
          <a:effectLst/>
        </p:spPr>
        <p:txBody>
          <a:bodyPr wrap="none">
            <a:spAutoFit/>
          </a:bodyPr>
          <a:lstStyle/>
          <a:p>
            <a:r>
              <a:rPr lang="zh-CN" altLang="en-US" dirty="0">
                <a:solidFill>
                  <a:srgbClr val="0070C0"/>
                </a:solidFill>
                <a:latin typeface="宋体" charset="-122"/>
              </a:rPr>
              <a:t>图</a:t>
            </a:r>
            <a:r>
              <a:rPr lang="zh-CN" altLang="en-US" dirty="0">
                <a:solidFill>
                  <a:srgbClr val="0070C0"/>
                </a:solidFill>
              </a:rPr>
              <a:t> </a:t>
            </a:r>
            <a:r>
              <a:rPr lang="en-US" altLang="zh-CN" dirty="0" smtClean="0">
                <a:solidFill>
                  <a:srgbClr val="0070C0"/>
                </a:solidFill>
              </a:rPr>
              <a:t>3-17 </a:t>
            </a:r>
            <a:r>
              <a:rPr lang="zh-CN" altLang="en-US" dirty="0">
                <a:solidFill>
                  <a:srgbClr val="0070C0"/>
                </a:solidFill>
                <a:latin typeface="宋体" charset="-122"/>
              </a:rPr>
              <a:t>含代价的与或树</a:t>
            </a:r>
            <a:r>
              <a:rPr lang="zh-CN" altLang="en-US" dirty="0">
                <a:solidFill>
                  <a:srgbClr val="0070C0"/>
                </a:solidFill>
              </a:rPr>
              <a:t> </a:t>
            </a:r>
          </a:p>
        </p:txBody>
      </p:sp>
      <p:pic>
        <p:nvPicPr>
          <p:cNvPr id="1310721" name="Picture 1" descr="E:\人工智能导论\085054-01 人工智能导论(图)\tu\RG3-17.tif"/>
          <p:cNvPicPr>
            <a:picLocks noChangeAspect="1" noChangeArrowheads="1"/>
          </p:cNvPicPr>
          <p:nvPr/>
        </p:nvPicPr>
        <p:blipFill>
          <a:blip r:embed="rId2"/>
          <a:srcRect/>
          <a:stretch>
            <a:fillRect/>
          </a:stretch>
        </p:blipFill>
        <p:spPr bwMode="auto">
          <a:xfrm>
            <a:off x="2500298" y="1142984"/>
            <a:ext cx="4176000" cy="3679779"/>
          </a:xfrm>
          <a:prstGeom prst="rect">
            <a:avLst/>
          </a:prstGeom>
          <a:noFill/>
        </p:spPr>
      </p:pic>
    </p:spTree>
  </p:cSld>
  <p:clrMapOvr>
    <a:masterClrMapping/>
  </p:clrMapOvr>
  <p:transition>
    <p:checke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8" name="Text Box 4"/>
          <p:cNvSpPr txBox="1">
            <a:spLocks noChangeArrowheads="1"/>
          </p:cNvSpPr>
          <p:nvPr/>
        </p:nvSpPr>
        <p:spPr bwMode="auto">
          <a:xfrm>
            <a:off x="782588" y="639168"/>
            <a:ext cx="7932816" cy="4835170"/>
          </a:xfrm>
          <a:prstGeom prst="rect">
            <a:avLst/>
          </a:prstGeom>
          <a:noFill/>
          <a:ln w="9525">
            <a:noFill/>
            <a:miter lim="800000"/>
            <a:headEnd/>
            <a:tailEnd/>
          </a:ln>
          <a:effectLst/>
        </p:spPr>
        <p:txBody>
          <a:bodyPr wrap="square">
            <a:spAutoFit/>
          </a:bodyPr>
          <a:lstStyle/>
          <a:p>
            <a:pPr algn="just">
              <a:lnSpc>
                <a:spcPct val="150000"/>
              </a:lnSpc>
              <a:spcBef>
                <a:spcPct val="50000"/>
              </a:spcBef>
            </a:pPr>
            <a:r>
              <a:rPr lang="zh-CN" altLang="en-US" dirty="0"/>
              <a:t>　　</a:t>
            </a:r>
            <a:r>
              <a:rPr lang="zh-CN" altLang="en-US" dirty="0">
                <a:solidFill>
                  <a:srgbClr val="0070C0"/>
                </a:solidFill>
              </a:rPr>
              <a:t> </a:t>
            </a:r>
            <a:r>
              <a:rPr lang="en-US" altLang="zh-CN" b="1" dirty="0">
                <a:solidFill>
                  <a:srgbClr val="0070C0"/>
                </a:solidFill>
                <a:latin typeface="楷体" pitchFamily="49" charset="-122"/>
                <a:ea typeface="楷体" pitchFamily="49" charset="-122"/>
              </a:rPr>
              <a:t>2. </a:t>
            </a:r>
            <a:r>
              <a:rPr lang="zh-CN" altLang="en-US" b="1" dirty="0">
                <a:solidFill>
                  <a:srgbClr val="0070C0"/>
                </a:solidFill>
                <a:latin typeface="楷体" pitchFamily="49" charset="-122"/>
                <a:ea typeface="楷体" pitchFamily="49" charset="-122"/>
              </a:rPr>
              <a:t>希望树</a:t>
            </a:r>
          </a:p>
          <a:p>
            <a:pPr algn="just">
              <a:lnSpc>
                <a:spcPct val="150000"/>
              </a:lnSpc>
              <a:spcBef>
                <a:spcPts val="0"/>
              </a:spcBef>
            </a:pPr>
            <a:r>
              <a:rPr lang="zh-CN" altLang="en-US" dirty="0">
                <a:solidFill>
                  <a:srgbClr val="0070C0"/>
                </a:solidFill>
              </a:rPr>
              <a:t>      </a:t>
            </a:r>
            <a:r>
              <a:rPr lang="zh-CN" altLang="en-US" sz="2300" dirty="0">
                <a:solidFill>
                  <a:srgbClr val="0070C0"/>
                </a:solidFill>
                <a:latin typeface="+mn-ea"/>
                <a:ea typeface="+mn-ea"/>
              </a:rPr>
              <a:t>希望树的定义</a:t>
            </a:r>
            <a:r>
              <a:rPr lang="zh-CN" altLang="en-US" dirty="0">
                <a:solidFill>
                  <a:srgbClr val="0070C0"/>
                </a:solidFill>
              </a:rPr>
              <a:t>： </a:t>
            </a:r>
          </a:p>
          <a:p>
            <a:pPr algn="just">
              <a:lnSpc>
                <a:spcPct val="130000"/>
              </a:lnSpc>
              <a:spcBef>
                <a:spcPts val="600"/>
              </a:spcBef>
            </a:pPr>
            <a:r>
              <a:rPr lang="zh-CN" altLang="en-US" dirty="0">
                <a:solidFill>
                  <a:srgbClr val="0070C0"/>
                </a:solidFill>
              </a:rPr>
              <a:t>   </a:t>
            </a:r>
            <a:r>
              <a:rPr lang="zh-CN" altLang="en-US" dirty="0" smtClean="0">
                <a:solidFill>
                  <a:srgbClr val="0070C0"/>
                </a:solidFill>
              </a:rPr>
              <a:t>  </a:t>
            </a:r>
            <a:r>
              <a:rPr lang="zh-CN" altLang="en-US" dirty="0">
                <a:solidFill>
                  <a:srgbClr val="0070C0"/>
                </a:solidFill>
              </a:rPr>
              <a:t>　</a:t>
            </a:r>
            <a:r>
              <a:rPr lang="en-US" altLang="zh-CN" dirty="0">
                <a:solidFill>
                  <a:srgbClr val="0070C0"/>
                </a:solidFill>
              </a:rPr>
              <a:t>(1) </a:t>
            </a:r>
            <a:r>
              <a:rPr lang="zh-CN" altLang="en-US" dirty="0">
                <a:solidFill>
                  <a:srgbClr val="0070C0"/>
                </a:solidFill>
              </a:rPr>
              <a:t>初始节点</a:t>
            </a:r>
            <a:r>
              <a:rPr lang="en-US" altLang="zh-CN" i="1" dirty="0" err="1">
                <a:solidFill>
                  <a:srgbClr val="0070C0"/>
                </a:solidFill>
              </a:rPr>
              <a:t>Q</a:t>
            </a:r>
            <a:r>
              <a:rPr lang="en-US" altLang="zh-CN" baseline="-25000" dirty="0" err="1">
                <a:solidFill>
                  <a:srgbClr val="0070C0"/>
                </a:solidFill>
              </a:rPr>
              <a:t>o</a:t>
            </a:r>
            <a:r>
              <a:rPr lang="zh-CN" altLang="en-US" dirty="0">
                <a:solidFill>
                  <a:srgbClr val="0070C0"/>
                </a:solidFill>
              </a:rPr>
              <a:t>在希望树</a:t>
            </a:r>
            <a:r>
              <a:rPr lang="en-US" altLang="zh-CN" dirty="0">
                <a:solidFill>
                  <a:srgbClr val="0070C0"/>
                </a:solidFill>
              </a:rPr>
              <a:t>T</a:t>
            </a:r>
            <a:r>
              <a:rPr lang="zh-CN" altLang="en-US" dirty="0">
                <a:solidFill>
                  <a:srgbClr val="0070C0"/>
                </a:solidFill>
              </a:rPr>
              <a:t>中。 </a:t>
            </a:r>
          </a:p>
          <a:p>
            <a:pPr algn="just">
              <a:lnSpc>
                <a:spcPct val="130000"/>
              </a:lnSpc>
              <a:spcBef>
                <a:spcPts val="1200"/>
              </a:spcBef>
            </a:pPr>
            <a:r>
              <a:rPr lang="zh-CN" altLang="en-US" dirty="0">
                <a:solidFill>
                  <a:srgbClr val="0070C0"/>
                </a:solidFill>
              </a:rPr>
              <a:t>    </a:t>
            </a:r>
            <a:r>
              <a:rPr lang="zh-CN" altLang="en-US" dirty="0" smtClean="0">
                <a:solidFill>
                  <a:srgbClr val="0070C0"/>
                </a:solidFill>
              </a:rPr>
              <a:t> </a:t>
            </a:r>
            <a:r>
              <a:rPr lang="zh-CN" altLang="en-US" dirty="0">
                <a:solidFill>
                  <a:srgbClr val="0070C0"/>
                </a:solidFill>
              </a:rPr>
              <a:t>　</a:t>
            </a:r>
            <a:r>
              <a:rPr lang="en-US" altLang="zh-CN" dirty="0">
                <a:solidFill>
                  <a:srgbClr val="0070C0"/>
                </a:solidFill>
              </a:rPr>
              <a:t>(2) </a:t>
            </a:r>
            <a:r>
              <a:rPr lang="zh-CN" altLang="en-US" dirty="0">
                <a:solidFill>
                  <a:srgbClr val="0070C0"/>
                </a:solidFill>
              </a:rPr>
              <a:t>如果节点</a:t>
            </a:r>
            <a:r>
              <a:rPr lang="en-US" altLang="zh-CN" i="1" dirty="0">
                <a:solidFill>
                  <a:srgbClr val="0070C0"/>
                </a:solidFill>
              </a:rPr>
              <a:t>x</a:t>
            </a:r>
            <a:r>
              <a:rPr lang="zh-CN" altLang="en-US" dirty="0">
                <a:solidFill>
                  <a:srgbClr val="0070C0"/>
                </a:solidFill>
              </a:rPr>
              <a:t>在希望树</a:t>
            </a:r>
            <a:r>
              <a:rPr lang="en-US" altLang="zh-CN" i="1" dirty="0">
                <a:solidFill>
                  <a:srgbClr val="0070C0"/>
                </a:solidFill>
              </a:rPr>
              <a:t>T</a:t>
            </a:r>
            <a:r>
              <a:rPr lang="zh-CN" altLang="en-US" dirty="0">
                <a:solidFill>
                  <a:srgbClr val="0070C0"/>
                </a:solidFill>
              </a:rPr>
              <a:t>中</a:t>
            </a:r>
            <a:r>
              <a:rPr lang="en-US" altLang="zh-CN" dirty="0">
                <a:solidFill>
                  <a:srgbClr val="0070C0"/>
                </a:solidFill>
              </a:rPr>
              <a:t>, </a:t>
            </a:r>
            <a:r>
              <a:rPr lang="zh-CN" altLang="en-US" dirty="0">
                <a:solidFill>
                  <a:srgbClr val="0070C0"/>
                </a:solidFill>
              </a:rPr>
              <a:t>则一定有： </a:t>
            </a:r>
          </a:p>
          <a:p>
            <a:pPr algn="just">
              <a:lnSpc>
                <a:spcPct val="130000"/>
              </a:lnSpc>
              <a:spcBef>
                <a:spcPts val="1200"/>
              </a:spcBef>
            </a:pPr>
            <a:r>
              <a:rPr lang="zh-CN" altLang="en-US" dirty="0">
                <a:solidFill>
                  <a:srgbClr val="0070C0"/>
                </a:solidFill>
              </a:rPr>
              <a:t>   　</a:t>
            </a:r>
            <a:r>
              <a:rPr lang="zh-CN" altLang="en-US" dirty="0" smtClean="0">
                <a:solidFill>
                  <a:srgbClr val="0070C0"/>
                </a:solidFill>
              </a:rPr>
              <a:t>    </a:t>
            </a:r>
            <a:r>
              <a:rPr lang="zh-CN" altLang="en-US" dirty="0">
                <a:solidFill>
                  <a:srgbClr val="0070C0"/>
                </a:solidFill>
              </a:rPr>
              <a:t>① 如果</a:t>
            </a:r>
            <a:r>
              <a:rPr lang="en-US" altLang="zh-CN" i="1" dirty="0">
                <a:solidFill>
                  <a:srgbClr val="0070C0"/>
                </a:solidFill>
              </a:rPr>
              <a:t>x</a:t>
            </a:r>
            <a:r>
              <a:rPr lang="zh-CN" altLang="en-US" dirty="0">
                <a:solidFill>
                  <a:srgbClr val="0070C0"/>
                </a:solidFill>
              </a:rPr>
              <a:t>是具有子节点</a:t>
            </a:r>
            <a:r>
              <a:rPr lang="en-US" altLang="zh-CN" i="1" dirty="0">
                <a:solidFill>
                  <a:srgbClr val="0070C0"/>
                </a:solidFill>
              </a:rPr>
              <a:t>y</a:t>
            </a:r>
            <a:r>
              <a:rPr lang="en-US" altLang="zh-CN" baseline="-25000" dirty="0">
                <a:solidFill>
                  <a:srgbClr val="0070C0"/>
                </a:solidFill>
              </a:rPr>
              <a:t>1</a:t>
            </a:r>
            <a:r>
              <a:rPr lang="en-US" altLang="zh-CN" dirty="0">
                <a:solidFill>
                  <a:srgbClr val="0070C0"/>
                </a:solidFill>
              </a:rPr>
              <a:t>,</a:t>
            </a:r>
            <a:r>
              <a:rPr lang="en-US" altLang="zh-CN" i="1" dirty="0">
                <a:solidFill>
                  <a:srgbClr val="0070C0"/>
                </a:solidFill>
              </a:rPr>
              <a:t>y</a:t>
            </a:r>
            <a:r>
              <a:rPr lang="en-US" altLang="zh-CN" baseline="-25000" dirty="0">
                <a:solidFill>
                  <a:srgbClr val="0070C0"/>
                </a:solidFill>
              </a:rPr>
              <a:t>2</a:t>
            </a:r>
            <a:r>
              <a:rPr lang="en-US" altLang="zh-CN" dirty="0">
                <a:solidFill>
                  <a:srgbClr val="0070C0"/>
                </a:solidFill>
              </a:rPr>
              <a:t>, …,</a:t>
            </a:r>
            <a:r>
              <a:rPr lang="en-US" altLang="zh-CN" i="1" dirty="0" err="1">
                <a:solidFill>
                  <a:srgbClr val="0070C0"/>
                </a:solidFill>
              </a:rPr>
              <a:t>y</a:t>
            </a:r>
            <a:r>
              <a:rPr lang="en-US" altLang="zh-CN" i="1" baseline="-25000" dirty="0" err="1">
                <a:solidFill>
                  <a:srgbClr val="0070C0"/>
                </a:solidFill>
              </a:rPr>
              <a:t>n</a:t>
            </a:r>
            <a:r>
              <a:rPr lang="zh-CN" altLang="en-US" dirty="0" smtClean="0">
                <a:solidFill>
                  <a:srgbClr val="0070C0"/>
                </a:solidFill>
              </a:rPr>
              <a:t>的或节点</a:t>
            </a:r>
            <a:r>
              <a:rPr lang="en-US" altLang="zh-CN" dirty="0">
                <a:solidFill>
                  <a:srgbClr val="0070C0"/>
                </a:solidFill>
              </a:rPr>
              <a:t>,</a:t>
            </a:r>
            <a:r>
              <a:rPr lang="zh-CN" altLang="en-US" dirty="0" smtClean="0">
                <a:solidFill>
                  <a:srgbClr val="0070C0"/>
                </a:solidFill>
              </a:rPr>
              <a:t>则对应</a:t>
            </a:r>
            <a:endParaRPr lang="zh-CN" altLang="en-US" dirty="0">
              <a:solidFill>
                <a:srgbClr val="0070C0"/>
              </a:solidFill>
            </a:endParaRPr>
          </a:p>
          <a:p>
            <a:pPr algn="just">
              <a:lnSpc>
                <a:spcPct val="130000"/>
              </a:lnSpc>
              <a:spcBef>
                <a:spcPct val="50000"/>
              </a:spcBef>
            </a:pPr>
            <a:endParaRPr lang="zh-CN" altLang="en-US" dirty="0">
              <a:solidFill>
                <a:srgbClr val="0070C0"/>
              </a:solidFill>
            </a:endParaRPr>
          </a:p>
          <a:p>
            <a:pPr algn="just">
              <a:lnSpc>
                <a:spcPct val="130000"/>
              </a:lnSpc>
              <a:spcBef>
                <a:spcPts val="0"/>
              </a:spcBef>
            </a:pPr>
            <a:r>
              <a:rPr lang="zh-CN" altLang="en-US" dirty="0" smtClean="0">
                <a:solidFill>
                  <a:srgbClr val="0070C0"/>
                </a:solidFill>
              </a:rPr>
              <a:t>的</a:t>
            </a:r>
            <a:r>
              <a:rPr lang="zh-CN" altLang="en-US" dirty="0">
                <a:solidFill>
                  <a:srgbClr val="0070C0"/>
                </a:solidFill>
              </a:rPr>
              <a:t>那个子节点</a:t>
            </a:r>
            <a:r>
              <a:rPr lang="en-US" altLang="zh-CN" i="1" dirty="0" err="1">
                <a:solidFill>
                  <a:srgbClr val="0070C0"/>
                </a:solidFill>
              </a:rPr>
              <a:t>y</a:t>
            </a:r>
            <a:r>
              <a:rPr lang="en-US" altLang="zh-CN" i="1" baseline="-25000" dirty="0" err="1">
                <a:solidFill>
                  <a:srgbClr val="0070C0"/>
                </a:solidFill>
              </a:rPr>
              <a:t>i</a:t>
            </a:r>
            <a:r>
              <a:rPr lang="zh-CN" altLang="en-US" dirty="0">
                <a:solidFill>
                  <a:srgbClr val="0070C0"/>
                </a:solidFill>
              </a:rPr>
              <a:t>也应在</a:t>
            </a:r>
            <a:r>
              <a:rPr lang="en-US" altLang="zh-CN" i="1" dirty="0">
                <a:solidFill>
                  <a:srgbClr val="0070C0"/>
                </a:solidFill>
              </a:rPr>
              <a:t>T</a:t>
            </a:r>
            <a:r>
              <a:rPr lang="zh-CN" altLang="en-US" dirty="0">
                <a:solidFill>
                  <a:srgbClr val="0070C0"/>
                </a:solidFill>
              </a:rPr>
              <a:t>中。 </a:t>
            </a:r>
          </a:p>
          <a:p>
            <a:pPr>
              <a:lnSpc>
                <a:spcPct val="130000"/>
              </a:lnSpc>
              <a:spcBef>
                <a:spcPct val="50000"/>
              </a:spcBef>
            </a:pPr>
            <a:r>
              <a:rPr lang="zh-CN" altLang="en-US" dirty="0">
                <a:solidFill>
                  <a:srgbClr val="0070C0"/>
                </a:solidFill>
              </a:rPr>
              <a:t>   </a:t>
            </a:r>
            <a:r>
              <a:rPr lang="zh-CN" altLang="en-US" dirty="0" smtClean="0">
                <a:solidFill>
                  <a:srgbClr val="0070C0"/>
                </a:solidFill>
              </a:rPr>
              <a:t>        </a:t>
            </a:r>
            <a:r>
              <a:rPr lang="zh-CN" altLang="en-US" dirty="0">
                <a:solidFill>
                  <a:srgbClr val="0070C0"/>
                </a:solidFill>
              </a:rPr>
              <a:t>② 如果</a:t>
            </a:r>
            <a:r>
              <a:rPr lang="en-US" altLang="zh-CN" i="1" dirty="0">
                <a:solidFill>
                  <a:srgbClr val="0070C0"/>
                </a:solidFill>
              </a:rPr>
              <a:t>x</a:t>
            </a:r>
            <a:r>
              <a:rPr lang="zh-CN" altLang="en-US" dirty="0" smtClean="0">
                <a:solidFill>
                  <a:srgbClr val="0070C0"/>
                </a:solidFill>
              </a:rPr>
              <a:t>是与节点</a:t>
            </a:r>
            <a:r>
              <a:rPr lang="en-US" altLang="zh-CN" dirty="0">
                <a:solidFill>
                  <a:srgbClr val="0070C0"/>
                </a:solidFill>
              </a:rPr>
              <a:t>, </a:t>
            </a:r>
            <a:r>
              <a:rPr lang="zh-CN" altLang="en-US" dirty="0">
                <a:solidFill>
                  <a:srgbClr val="0070C0"/>
                </a:solidFill>
              </a:rPr>
              <a:t>则它的全部子节点都应在</a:t>
            </a:r>
            <a:r>
              <a:rPr lang="en-US" altLang="zh-CN" i="1" dirty="0">
                <a:solidFill>
                  <a:srgbClr val="0070C0"/>
                </a:solidFill>
              </a:rPr>
              <a:t>T</a:t>
            </a:r>
            <a:r>
              <a:rPr lang="zh-CN" altLang="en-US" dirty="0">
                <a:solidFill>
                  <a:srgbClr val="0070C0"/>
                </a:solidFill>
              </a:rPr>
              <a:t>中。 </a:t>
            </a:r>
          </a:p>
        </p:txBody>
      </p:sp>
      <p:graphicFrame>
        <p:nvGraphicFramePr>
          <p:cNvPr id="1209350" name="Object 6"/>
          <p:cNvGraphicFramePr>
            <a:graphicFrameLocks noChangeAspect="1"/>
          </p:cNvGraphicFramePr>
          <p:nvPr/>
        </p:nvGraphicFramePr>
        <p:xfrm>
          <a:off x="2857488" y="3648854"/>
          <a:ext cx="3657600" cy="587375"/>
        </p:xfrm>
        <a:graphic>
          <a:graphicData uri="http://schemas.openxmlformats.org/presentationml/2006/ole">
            <p:oleObj spid="_x0000_s1209350" name="Equation" r:id="rId3" imgW="1739880" imgH="279360" progId="Equation.3">
              <p:embed/>
            </p:oleObj>
          </a:graphicData>
        </a:graphic>
      </p:graphicFrame>
    </p:spTree>
  </p:cSld>
  <p:clrMapOvr>
    <a:masterClrMapping/>
  </p:clrMapOvr>
  <p:transition>
    <p:checke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588" name="Text Box 4"/>
          <p:cNvSpPr txBox="1">
            <a:spLocks noChangeArrowheads="1"/>
          </p:cNvSpPr>
          <p:nvPr/>
        </p:nvSpPr>
        <p:spPr bwMode="auto">
          <a:xfrm>
            <a:off x="785786" y="685800"/>
            <a:ext cx="7572428" cy="5210657"/>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zh-CN" altLang="en-US" dirty="0">
                <a:latin typeface="宋体" charset="-122"/>
              </a:rPr>
              <a:t>　</a:t>
            </a:r>
            <a:r>
              <a:rPr lang="zh-CN" altLang="en-US" b="1" dirty="0">
                <a:latin typeface="宋体" charset="-122"/>
              </a:rPr>
              <a:t>　</a:t>
            </a:r>
            <a:r>
              <a:rPr lang="en-US" altLang="zh-CN" b="1" dirty="0">
                <a:solidFill>
                  <a:srgbClr val="0070C0"/>
                </a:solidFill>
                <a:latin typeface="楷体" pitchFamily="49" charset="-122"/>
                <a:ea typeface="楷体" pitchFamily="49" charset="-122"/>
              </a:rPr>
              <a:t>3. </a:t>
            </a:r>
            <a:r>
              <a:rPr lang="zh-CN" altLang="en-US" b="1" dirty="0">
                <a:solidFill>
                  <a:srgbClr val="0070C0"/>
                </a:solidFill>
                <a:latin typeface="楷体" pitchFamily="49" charset="-122"/>
                <a:ea typeface="楷体" pitchFamily="49" charset="-122"/>
              </a:rPr>
              <a:t>与或树的有序搜索</a:t>
            </a:r>
            <a:r>
              <a:rPr lang="zh-CN" altLang="en-US" b="1" dirty="0" smtClean="0">
                <a:solidFill>
                  <a:srgbClr val="0070C0"/>
                </a:solidFill>
                <a:latin typeface="楷体" pitchFamily="49" charset="-122"/>
                <a:ea typeface="楷体" pitchFamily="49" charset="-122"/>
              </a:rPr>
              <a:t>过程</a:t>
            </a:r>
            <a:endParaRPr lang="zh-CN" altLang="en-US" b="1" dirty="0">
              <a:solidFill>
                <a:srgbClr val="0070C0"/>
              </a:solidFill>
              <a:latin typeface="楷体" pitchFamily="49" charset="-122"/>
              <a:ea typeface="楷体" pitchFamily="49" charset="-122"/>
            </a:endParaRPr>
          </a:p>
          <a:p>
            <a:pPr algn="just">
              <a:lnSpc>
                <a:spcPct val="120000"/>
              </a:lnSpc>
              <a:spcBef>
                <a:spcPct val="50000"/>
              </a:spcBef>
            </a:pPr>
            <a:r>
              <a:rPr lang="zh-CN" altLang="en-US" dirty="0">
                <a:solidFill>
                  <a:srgbClr val="0070C0"/>
                </a:solidFill>
                <a:latin typeface="宋体" charset="-122"/>
              </a:rPr>
              <a:t>　　与或树的有序搜索过程是一个不断选择、修正希望树的过程。如果问题有解</a:t>
            </a:r>
            <a:r>
              <a:rPr lang="en-US" altLang="zh-CN" dirty="0">
                <a:solidFill>
                  <a:srgbClr val="0070C0"/>
                </a:solidFill>
                <a:latin typeface="宋体" charset="-122"/>
              </a:rPr>
              <a:t>, </a:t>
            </a:r>
            <a:r>
              <a:rPr lang="zh-CN" altLang="en-US" dirty="0">
                <a:solidFill>
                  <a:srgbClr val="0070C0"/>
                </a:solidFill>
                <a:latin typeface="宋体" charset="-122"/>
              </a:rPr>
              <a:t>则经有序搜索将找到最优解树。 </a:t>
            </a:r>
          </a:p>
          <a:p>
            <a:pPr algn="just">
              <a:lnSpc>
                <a:spcPct val="130000"/>
              </a:lnSpc>
              <a:spcBef>
                <a:spcPts val="0"/>
              </a:spcBef>
            </a:pPr>
            <a:r>
              <a:rPr lang="zh-CN" altLang="en-US" dirty="0">
                <a:solidFill>
                  <a:srgbClr val="0070C0"/>
                </a:solidFill>
                <a:latin typeface="宋体" charset="-122"/>
              </a:rPr>
              <a:t>    其搜索过程如下： </a:t>
            </a:r>
          </a:p>
          <a:p>
            <a:pPr algn="just">
              <a:lnSpc>
                <a:spcPct val="120000"/>
              </a:lnSpc>
              <a:spcBef>
                <a:spcPts val="600"/>
              </a:spcBef>
            </a:pPr>
            <a:r>
              <a:rPr lang="en-US" altLang="zh-CN" dirty="0" smtClean="0">
                <a:solidFill>
                  <a:srgbClr val="0070C0"/>
                </a:solidFill>
                <a:latin typeface="宋体" charset="-122"/>
              </a:rPr>
              <a:t>  </a:t>
            </a:r>
            <a:r>
              <a:rPr lang="en-US" altLang="zh-CN" sz="2300" dirty="0" smtClean="0">
                <a:solidFill>
                  <a:srgbClr val="0070C0"/>
                </a:solidFill>
                <a:latin typeface="方正姚体" pitchFamily="2" charset="-122"/>
                <a:ea typeface="方正姚体" pitchFamily="2" charset="-122"/>
              </a:rPr>
              <a:t>(1) </a:t>
            </a:r>
            <a:r>
              <a:rPr lang="zh-CN" altLang="en-US" sz="2300" dirty="0">
                <a:solidFill>
                  <a:srgbClr val="0070C0"/>
                </a:solidFill>
                <a:latin typeface="方正姚体" pitchFamily="2" charset="-122"/>
                <a:ea typeface="方正姚体" pitchFamily="2" charset="-122"/>
              </a:rPr>
              <a:t>把初始节点</a:t>
            </a:r>
            <a:r>
              <a:rPr lang="en-US" altLang="zh-CN" sz="2300" i="1" dirty="0" err="1" smtClean="0">
                <a:solidFill>
                  <a:srgbClr val="0070C0"/>
                </a:solidFill>
                <a:latin typeface="方正姚体" pitchFamily="2" charset="-122"/>
                <a:ea typeface="方正姚体" pitchFamily="2" charset="-122"/>
                <a:cs typeface="Times New Roman" pitchFamily="18" charset="0"/>
              </a:rPr>
              <a:t>Q</a:t>
            </a:r>
            <a:r>
              <a:rPr lang="en-US" altLang="zh-CN" sz="2300" baseline="-25000" dirty="0" err="1" smtClean="0">
                <a:solidFill>
                  <a:srgbClr val="0070C0"/>
                </a:solidFill>
                <a:latin typeface="方正姚体" pitchFamily="2" charset="-122"/>
                <a:ea typeface="方正姚体" pitchFamily="2" charset="-122"/>
                <a:cs typeface="Times New Roman" pitchFamily="18" charset="0"/>
              </a:rPr>
              <a:t>o</a:t>
            </a:r>
            <a:r>
              <a:rPr lang="zh-CN" altLang="en-US" sz="2300" dirty="0">
                <a:solidFill>
                  <a:srgbClr val="0070C0"/>
                </a:solidFill>
                <a:latin typeface="方正姚体" pitchFamily="2" charset="-122"/>
                <a:ea typeface="方正姚体" pitchFamily="2" charset="-122"/>
              </a:rPr>
              <a:t>放入</a:t>
            </a:r>
            <a:r>
              <a:rPr lang="en-US" altLang="zh-CN" sz="2300" dirty="0">
                <a:solidFill>
                  <a:srgbClr val="0070C0"/>
                </a:solidFill>
                <a:latin typeface="方正姚体" pitchFamily="2" charset="-122"/>
                <a:ea typeface="方正姚体" pitchFamily="2" charset="-122"/>
              </a:rPr>
              <a:t>OPEN</a:t>
            </a:r>
            <a:r>
              <a:rPr lang="zh-CN" altLang="en-US" sz="2300" dirty="0">
                <a:solidFill>
                  <a:srgbClr val="0070C0"/>
                </a:solidFill>
                <a:latin typeface="方正姚体" pitchFamily="2" charset="-122"/>
                <a:ea typeface="方正姚体" pitchFamily="2" charset="-122"/>
              </a:rPr>
              <a:t>表中。 </a:t>
            </a:r>
          </a:p>
          <a:p>
            <a:pPr algn="just">
              <a:lnSpc>
                <a:spcPct val="120000"/>
              </a:lnSpc>
              <a:spcBef>
                <a:spcPts val="0"/>
              </a:spcBef>
            </a:pPr>
            <a:r>
              <a:rPr lang="en-US" altLang="zh-CN" sz="2300" dirty="0" smtClean="0">
                <a:solidFill>
                  <a:srgbClr val="0070C0"/>
                </a:solidFill>
                <a:latin typeface="方正姚体" pitchFamily="2" charset="-122"/>
                <a:ea typeface="方正姚体" pitchFamily="2" charset="-122"/>
              </a:rPr>
              <a:t>    (2) </a:t>
            </a:r>
            <a:r>
              <a:rPr lang="zh-CN" altLang="en-US" sz="2300" dirty="0">
                <a:solidFill>
                  <a:srgbClr val="0070C0"/>
                </a:solidFill>
                <a:latin typeface="方正姚体" pitchFamily="2" charset="-122"/>
                <a:ea typeface="方正姚体" pitchFamily="2" charset="-122"/>
              </a:rPr>
              <a:t>求出希望</a:t>
            </a:r>
            <a:r>
              <a:rPr lang="zh-CN" altLang="en-US" sz="2300" dirty="0">
                <a:solidFill>
                  <a:srgbClr val="0070C0"/>
                </a:solidFill>
                <a:latin typeface="方正姚体" pitchFamily="2" charset="-122"/>
                <a:ea typeface="方正姚体" pitchFamily="2" charset="-122"/>
                <a:cs typeface="Times New Roman" pitchFamily="18" charset="0"/>
              </a:rPr>
              <a:t>树</a:t>
            </a:r>
            <a:r>
              <a:rPr lang="en-US" altLang="zh-CN" sz="2300" i="1" dirty="0">
                <a:solidFill>
                  <a:srgbClr val="0070C0"/>
                </a:solidFill>
                <a:latin typeface="方正姚体" pitchFamily="2" charset="-122"/>
                <a:ea typeface="方正姚体" pitchFamily="2" charset="-122"/>
                <a:cs typeface="Times New Roman" pitchFamily="18" charset="0"/>
              </a:rPr>
              <a:t>T</a:t>
            </a:r>
            <a:r>
              <a:rPr lang="en-US" altLang="zh-CN" sz="2300" dirty="0">
                <a:solidFill>
                  <a:srgbClr val="0070C0"/>
                </a:solidFill>
                <a:latin typeface="方正姚体" pitchFamily="2" charset="-122"/>
                <a:ea typeface="方正姚体" pitchFamily="2" charset="-122"/>
                <a:cs typeface="Times New Roman" pitchFamily="18" charset="0"/>
              </a:rPr>
              <a:t>, </a:t>
            </a:r>
            <a:r>
              <a:rPr lang="zh-CN" altLang="en-US" sz="2300" dirty="0">
                <a:solidFill>
                  <a:srgbClr val="0070C0"/>
                </a:solidFill>
                <a:latin typeface="方正姚体" pitchFamily="2" charset="-122"/>
                <a:ea typeface="方正姚体" pitchFamily="2" charset="-122"/>
                <a:cs typeface="Times New Roman" pitchFamily="18" charset="0"/>
              </a:rPr>
              <a:t>即根据当前搜索树中节点的代价</a:t>
            </a:r>
            <a:r>
              <a:rPr lang="en-US" altLang="zh-CN" sz="2300" i="1" dirty="0">
                <a:solidFill>
                  <a:srgbClr val="0070C0"/>
                </a:solidFill>
                <a:latin typeface="方正姚体" pitchFamily="2" charset="-122"/>
                <a:ea typeface="方正姚体" pitchFamily="2" charset="-122"/>
                <a:cs typeface="Times New Roman" pitchFamily="18" charset="0"/>
              </a:rPr>
              <a:t>g</a:t>
            </a:r>
            <a:r>
              <a:rPr lang="zh-CN" altLang="en-US" sz="2300" dirty="0">
                <a:solidFill>
                  <a:srgbClr val="0070C0"/>
                </a:solidFill>
                <a:latin typeface="方正姚体" pitchFamily="2" charset="-122"/>
                <a:ea typeface="方正姚体" pitchFamily="2" charset="-122"/>
                <a:cs typeface="Times New Roman" pitchFamily="18" charset="0"/>
              </a:rPr>
              <a:t>求出以</a:t>
            </a:r>
            <a:r>
              <a:rPr lang="en-US" altLang="zh-CN" sz="2300" i="1" dirty="0" err="1">
                <a:solidFill>
                  <a:srgbClr val="0070C0"/>
                </a:solidFill>
                <a:latin typeface="方正姚体" pitchFamily="2" charset="-122"/>
                <a:ea typeface="方正姚体" pitchFamily="2" charset="-122"/>
                <a:cs typeface="Times New Roman" pitchFamily="18" charset="0"/>
              </a:rPr>
              <a:t>Q</a:t>
            </a:r>
            <a:r>
              <a:rPr lang="en-US" altLang="zh-CN" sz="2300" baseline="-25000" dirty="0" err="1">
                <a:solidFill>
                  <a:srgbClr val="0070C0"/>
                </a:solidFill>
                <a:latin typeface="方正姚体" pitchFamily="2" charset="-122"/>
                <a:ea typeface="方正姚体" pitchFamily="2" charset="-122"/>
                <a:cs typeface="Times New Roman" pitchFamily="18" charset="0"/>
              </a:rPr>
              <a:t>o</a:t>
            </a:r>
            <a:r>
              <a:rPr lang="zh-CN" altLang="en-US" sz="2300" dirty="0">
                <a:solidFill>
                  <a:srgbClr val="0070C0"/>
                </a:solidFill>
                <a:latin typeface="方正姚体" pitchFamily="2" charset="-122"/>
                <a:ea typeface="方正姚体" pitchFamily="2" charset="-122"/>
                <a:cs typeface="Times New Roman" pitchFamily="18" charset="0"/>
              </a:rPr>
              <a:t>为根的希望树</a:t>
            </a:r>
            <a:r>
              <a:rPr lang="en-US" altLang="zh-CN" sz="2300" i="1" dirty="0">
                <a:solidFill>
                  <a:srgbClr val="0070C0"/>
                </a:solidFill>
                <a:latin typeface="方正姚体" pitchFamily="2" charset="-122"/>
                <a:ea typeface="方正姚体" pitchFamily="2" charset="-122"/>
                <a:cs typeface="Times New Roman" pitchFamily="18" charset="0"/>
              </a:rPr>
              <a:t>T</a:t>
            </a:r>
            <a:r>
              <a:rPr lang="zh-CN" altLang="en-US" sz="2300" dirty="0">
                <a:solidFill>
                  <a:srgbClr val="0070C0"/>
                </a:solidFill>
                <a:latin typeface="方正姚体" pitchFamily="2" charset="-122"/>
                <a:ea typeface="方正姚体" pitchFamily="2" charset="-122"/>
              </a:rPr>
              <a:t>。 </a:t>
            </a:r>
          </a:p>
          <a:p>
            <a:pPr>
              <a:lnSpc>
                <a:spcPct val="120000"/>
              </a:lnSpc>
              <a:spcBef>
                <a:spcPts val="0"/>
              </a:spcBef>
            </a:pPr>
            <a:r>
              <a:rPr lang="en-US" altLang="zh-CN" sz="2300" dirty="0" smtClean="0">
                <a:solidFill>
                  <a:srgbClr val="0070C0"/>
                </a:solidFill>
                <a:latin typeface="方正姚体" pitchFamily="2" charset="-122"/>
                <a:ea typeface="方正姚体" pitchFamily="2" charset="-122"/>
              </a:rPr>
              <a:t>    (3) </a:t>
            </a:r>
            <a:r>
              <a:rPr lang="zh-CN" altLang="en-US" sz="2300" dirty="0">
                <a:solidFill>
                  <a:srgbClr val="0070C0"/>
                </a:solidFill>
                <a:latin typeface="方正姚体" pitchFamily="2" charset="-122"/>
                <a:ea typeface="方正姚体" pitchFamily="2" charset="-122"/>
              </a:rPr>
              <a:t>依次把</a:t>
            </a:r>
            <a:r>
              <a:rPr lang="en-US" altLang="zh-CN" sz="2300" dirty="0">
                <a:solidFill>
                  <a:srgbClr val="0070C0"/>
                </a:solidFill>
                <a:latin typeface="方正姚体" pitchFamily="2" charset="-122"/>
                <a:ea typeface="方正姚体" pitchFamily="2" charset="-122"/>
              </a:rPr>
              <a:t>OPEN</a:t>
            </a:r>
            <a:r>
              <a:rPr lang="zh-CN" altLang="en-US" sz="2300" dirty="0">
                <a:solidFill>
                  <a:srgbClr val="0070C0"/>
                </a:solidFill>
                <a:latin typeface="方正姚体" pitchFamily="2" charset="-122"/>
                <a:ea typeface="方正姚体" pitchFamily="2" charset="-122"/>
              </a:rPr>
              <a:t>表中</a:t>
            </a:r>
            <a:r>
              <a:rPr lang="en-US" altLang="zh-CN" sz="2300" i="1" dirty="0">
                <a:solidFill>
                  <a:srgbClr val="0070C0"/>
                </a:solidFill>
                <a:latin typeface="方正姚体" pitchFamily="2" charset="-122"/>
                <a:ea typeface="方正姚体" pitchFamily="2" charset="-122"/>
              </a:rPr>
              <a:t>T</a:t>
            </a:r>
            <a:r>
              <a:rPr lang="zh-CN" altLang="en-US" sz="2300" dirty="0">
                <a:solidFill>
                  <a:srgbClr val="0070C0"/>
                </a:solidFill>
                <a:latin typeface="方正姚体" pitchFamily="2" charset="-122"/>
                <a:ea typeface="方正姚体" pitchFamily="2" charset="-122"/>
              </a:rPr>
              <a:t>的端节点</a:t>
            </a:r>
            <a:r>
              <a:rPr lang="en-US" altLang="zh-CN" sz="2300" i="1" dirty="0">
                <a:solidFill>
                  <a:srgbClr val="0070C0"/>
                </a:solidFill>
                <a:latin typeface="方正姚体" pitchFamily="2" charset="-122"/>
                <a:ea typeface="方正姚体" pitchFamily="2" charset="-122"/>
              </a:rPr>
              <a:t>N</a:t>
            </a:r>
            <a:r>
              <a:rPr lang="zh-CN" altLang="en-US" sz="2300" dirty="0">
                <a:solidFill>
                  <a:srgbClr val="0070C0"/>
                </a:solidFill>
                <a:latin typeface="方正姚体" pitchFamily="2" charset="-122"/>
                <a:ea typeface="方正姚体" pitchFamily="2" charset="-122"/>
              </a:rPr>
              <a:t>选出放入</a:t>
            </a:r>
            <a:r>
              <a:rPr lang="en-US" altLang="zh-CN" sz="2300" dirty="0">
                <a:solidFill>
                  <a:srgbClr val="0070C0"/>
                </a:solidFill>
                <a:latin typeface="方正姚体" pitchFamily="2" charset="-122"/>
                <a:ea typeface="方正姚体" pitchFamily="2" charset="-122"/>
              </a:rPr>
              <a:t>CLOSED</a:t>
            </a:r>
            <a:r>
              <a:rPr lang="zh-CN" altLang="en-US" sz="2300" dirty="0">
                <a:solidFill>
                  <a:srgbClr val="0070C0"/>
                </a:solidFill>
                <a:latin typeface="方正姚体" pitchFamily="2" charset="-122"/>
                <a:ea typeface="方正姚体" pitchFamily="2" charset="-122"/>
              </a:rPr>
              <a:t>表中</a:t>
            </a:r>
            <a:r>
              <a:rPr lang="zh-CN" altLang="en-US" sz="2300" dirty="0" smtClean="0">
                <a:solidFill>
                  <a:srgbClr val="0070C0"/>
                </a:solidFill>
                <a:latin typeface="方正姚体" pitchFamily="2" charset="-122"/>
                <a:ea typeface="方正姚体" pitchFamily="2" charset="-122"/>
              </a:rPr>
              <a:t>。</a:t>
            </a:r>
            <a:endParaRPr lang="en-US" altLang="zh-CN" sz="2300" dirty="0" smtClean="0">
              <a:solidFill>
                <a:srgbClr val="0070C0"/>
              </a:solidFill>
              <a:latin typeface="方正姚体" pitchFamily="2" charset="-122"/>
              <a:ea typeface="方正姚体" pitchFamily="2" charset="-122"/>
            </a:endParaRPr>
          </a:p>
          <a:p>
            <a:pPr algn="just">
              <a:lnSpc>
                <a:spcPct val="120000"/>
              </a:lnSpc>
              <a:spcBef>
                <a:spcPts val="0"/>
              </a:spcBef>
            </a:pPr>
            <a:r>
              <a:rPr lang="zh-CN" altLang="en-US" sz="2300" dirty="0" smtClean="0">
                <a:solidFill>
                  <a:srgbClr val="0070C0"/>
                </a:solidFill>
                <a:latin typeface="方正姚体" pitchFamily="2" charset="-122"/>
                <a:ea typeface="方正姚体" pitchFamily="2" charset="-122"/>
              </a:rPr>
              <a:t>    </a:t>
            </a:r>
            <a:r>
              <a:rPr lang="en-US" altLang="zh-CN" sz="2300" dirty="0" smtClean="0">
                <a:latin typeface="方正姚体" pitchFamily="2" charset="-122"/>
                <a:ea typeface="方正姚体" pitchFamily="2" charset="-122"/>
              </a:rPr>
              <a:t>(</a:t>
            </a:r>
            <a:r>
              <a:rPr lang="en-US" altLang="zh-CN" sz="2300" dirty="0" smtClean="0">
                <a:solidFill>
                  <a:srgbClr val="0070C0"/>
                </a:solidFill>
                <a:latin typeface="方正姚体" pitchFamily="2" charset="-122"/>
                <a:ea typeface="方正姚体" pitchFamily="2" charset="-122"/>
              </a:rPr>
              <a:t>4) </a:t>
            </a:r>
            <a:r>
              <a:rPr lang="zh-CN" altLang="en-US" sz="2300" dirty="0" smtClean="0">
                <a:solidFill>
                  <a:srgbClr val="0070C0"/>
                </a:solidFill>
                <a:latin typeface="方正姚体" pitchFamily="2" charset="-122"/>
                <a:ea typeface="方正姚体" pitchFamily="2" charset="-122"/>
              </a:rPr>
              <a:t>如果</a:t>
            </a:r>
            <a:r>
              <a:rPr lang="zh-CN" altLang="en-US" sz="2300" dirty="0" smtClean="0">
                <a:solidFill>
                  <a:srgbClr val="0070C0"/>
                </a:solidFill>
                <a:latin typeface="方正姚体" pitchFamily="2" charset="-122"/>
                <a:ea typeface="方正姚体" pitchFamily="2" charset="-122"/>
                <a:cs typeface="Times New Roman" pitchFamily="18" charset="0"/>
              </a:rPr>
              <a:t>节点</a:t>
            </a:r>
            <a:r>
              <a:rPr lang="en-US" altLang="zh-CN" sz="2300" i="1" dirty="0" smtClean="0">
                <a:solidFill>
                  <a:srgbClr val="0070C0"/>
                </a:solidFill>
                <a:latin typeface="方正姚体" pitchFamily="2" charset="-122"/>
                <a:ea typeface="方正姚体" pitchFamily="2" charset="-122"/>
                <a:cs typeface="Times New Roman" pitchFamily="18" charset="0"/>
              </a:rPr>
              <a:t>N</a:t>
            </a:r>
            <a:r>
              <a:rPr lang="zh-CN" altLang="en-US" sz="2300" dirty="0" smtClean="0">
                <a:solidFill>
                  <a:srgbClr val="0070C0"/>
                </a:solidFill>
                <a:latin typeface="方正姚体" pitchFamily="2" charset="-122"/>
                <a:ea typeface="方正姚体" pitchFamily="2" charset="-122"/>
                <a:cs typeface="Times New Roman" pitchFamily="18" charset="0"/>
              </a:rPr>
              <a:t>是终止节点</a:t>
            </a:r>
            <a:r>
              <a:rPr lang="en-US" altLang="zh-CN" sz="2300" dirty="0" smtClean="0">
                <a:solidFill>
                  <a:srgbClr val="0070C0"/>
                </a:solidFill>
                <a:latin typeface="方正姚体" pitchFamily="2" charset="-122"/>
                <a:ea typeface="方正姚体" pitchFamily="2" charset="-122"/>
                <a:cs typeface="Times New Roman" pitchFamily="18" charset="0"/>
              </a:rPr>
              <a:t>, </a:t>
            </a:r>
            <a:r>
              <a:rPr lang="zh-CN" altLang="en-US" sz="2300" dirty="0" smtClean="0">
                <a:solidFill>
                  <a:srgbClr val="0070C0"/>
                </a:solidFill>
                <a:latin typeface="方正姚体" pitchFamily="2" charset="-122"/>
                <a:ea typeface="方正姚体" pitchFamily="2" charset="-122"/>
                <a:cs typeface="Times New Roman" pitchFamily="18" charset="0"/>
              </a:rPr>
              <a:t>则做下列工作：</a:t>
            </a:r>
          </a:p>
          <a:p>
            <a:pPr>
              <a:lnSpc>
                <a:spcPct val="120000"/>
              </a:lnSpc>
              <a:spcBef>
                <a:spcPts val="0"/>
              </a:spcBef>
            </a:pPr>
            <a:endParaRPr lang="zh-CN" altLang="en-US" sz="2300" dirty="0">
              <a:solidFill>
                <a:srgbClr val="0070C0"/>
              </a:solidFill>
              <a:latin typeface="方正姚体" pitchFamily="2" charset="-122"/>
              <a:ea typeface="方正姚体" pitchFamily="2" charset="-122"/>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19588">
                                            <p:txEl>
                                              <p:pRg st="0" end="0"/>
                                            </p:txEl>
                                          </p:spTgt>
                                        </p:tgtEl>
                                        <p:attrNameLst>
                                          <p:attrName>style.visibility</p:attrName>
                                        </p:attrNameLst>
                                      </p:cBhvr>
                                      <p:to>
                                        <p:strVal val="visible"/>
                                      </p:to>
                                    </p:set>
                                    <p:anim calcmode="lin" valueType="num">
                                      <p:cBhvr additive="base">
                                        <p:cTn id="7" dur="500" fill="hold"/>
                                        <p:tgtEl>
                                          <p:spTgt spid="121958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1958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19588">
                                            <p:txEl>
                                              <p:pRg st="1" end="1"/>
                                            </p:txEl>
                                          </p:spTgt>
                                        </p:tgtEl>
                                        <p:attrNameLst>
                                          <p:attrName>style.visibility</p:attrName>
                                        </p:attrNameLst>
                                      </p:cBhvr>
                                      <p:to>
                                        <p:strVal val="visible"/>
                                      </p:to>
                                    </p:set>
                                    <p:anim calcmode="lin" valueType="num">
                                      <p:cBhvr additive="base">
                                        <p:cTn id="13" dur="500" fill="hold"/>
                                        <p:tgtEl>
                                          <p:spTgt spid="121958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1958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219588">
                                            <p:txEl>
                                              <p:pRg st="2" end="2"/>
                                            </p:txEl>
                                          </p:spTgt>
                                        </p:tgtEl>
                                        <p:attrNameLst>
                                          <p:attrName>style.visibility</p:attrName>
                                        </p:attrNameLst>
                                      </p:cBhvr>
                                      <p:to>
                                        <p:strVal val="visible"/>
                                      </p:to>
                                    </p:set>
                                    <p:animEffect transition="in" filter="blinds(horizontal)">
                                      <p:cBhvr>
                                        <p:cTn id="19" dur="500"/>
                                        <p:tgtEl>
                                          <p:spTgt spid="1219588">
                                            <p:txEl>
                                              <p:pRg st="2" end="2"/>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19588">
                                            <p:txEl>
                                              <p:pRg st="3" end="3"/>
                                            </p:txEl>
                                          </p:spTgt>
                                        </p:tgtEl>
                                        <p:attrNameLst>
                                          <p:attrName>style.visibility</p:attrName>
                                        </p:attrNameLst>
                                      </p:cBhvr>
                                      <p:to>
                                        <p:strVal val="visible"/>
                                      </p:to>
                                    </p:set>
                                    <p:animEffect transition="in" filter="blinds(horizontal)">
                                      <p:cBhvr>
                                        <p:cTn id="22" dur="500"/>
                                        <p:tgtEl>
                                          <p:spTgt spid="1219588">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1219588">
                                            <p:txEl>
                                              <p:pRg st="4" end="4"/>
                                            </p:txEl>
                                          </p:spTgt>
                                        </p:tgtEl>
                                        <p:attrNameLst>
                                          <p:attrName>style.visibility</p:attrName>
                                        </p:attrNameLst>
                                      </p:cBhvr>
                                      <p:to>
                                        <p:strVal val="visible"/>
                                      </p:to>
                                    </p:set>
                                    <p:animEffect transition="in" filter="blinds(horizontal)">
                                      <p:cBhvr>
                                        <p:cTn id="25" dur="500"/>
                                        <p:tgtEl>
                                          <p:spTgt spid="1219588">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1219588">
                                            <p:txEl>
                                              <p:pRg st="5" end="5"/>
                                            </p:txEl>
                                          </p:spTgt>
                                        </p:tgtEl>
                                        <p:attrNameLst>
                                          <p:attrName>style.visibility</p:attrName>
                                        </p:attrNameLst>
                                      </p:cBhvr>
                                      <p:to>
                                        <p:strVal val="visible"/>
                                      </p:to>
                                    </p:set>
                                    <p:animEffect transition="in" filter="blinds(horizontal)">
                                      <p:cBhvr>
                                        <p:cTn id="28" dur="500"/>
                                        <p:tgtEl>
                                          <p:spTgt spid="1219588">
                                            <p:txEl>
                                              <p:pRg st="5" end="5"/>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219588">
                                            <p:txEl>
                                              <p:pRg st="6" end="6"/>
                                            </p:txEl>
                                          </p:spTgt>
                                        </p:tgtEl>
                                        <p:attrNameLst>
                                          <p:attrName>style.visibility</p:attrName>
                                        </p:attrNameLst>
                                      </p:cBhvr>
                                      <p:to>
                                        <p:strVal val="visible"/>
                                      </p:to>
                                    </p:set>
                                    <p:animEffect transition="in" filter="blinds(horizontal)">
                                      <p:cBhvr>
                                        <p:cTn id="31" dur="500"/>
                                        <p:tgtEl>
                                          <p:spTgt spid="121958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4" name="Text Box 4"/>
          <p:cNvSpPr txBox="1">
            <a:spLocks noChangeArrowheads="1"/>
          </p:cNvSpPr>
          <p:nvPr/>
        </p:nvSpPr>
        <p:spPr bwMode="auto">
          <a:xfrm>
            <a:off x="646108" y="652513"/>
            <a:ext cx="7866060" cy="5295296"/>
          </a:xfrm>
          <a:prstGeom prst="rect">
            <a:avLst/>
          </a:prstGeom>
          <a:noFill/>
          <a:ln w="9525">
            <a:noFill/>
            <a:miter lim="800000"/>
            <a:headEnd/>
            <a:tailEnd/>
          </a:ln>
          <a:effectLst/>
        </p:spPr>
        <p:txBody>
          <a:bodyPr wrap="square">
            <a:spAutoFit/>
          </a:bodyPr>
          <a:lstStyle/>
          <a:p>
            <a:pPr algn="just">
              <a:lnSpc>
                <a:spcPct val="120000"/>
              </a:lnSpc>
              <a:spcBef>
                <a:spcPts val="0"/>
              </a:spcBef>
            </a:pPr>
            <a:r>
              <a:rPr lang="en-US" altLang="zh-CN" sz="2300" dirty="0" smtClean="0">
                <a:solidFill>
                  <a:srgbClr val="0070C0"/>
                </a:solidFill>
                <a:latin typeface="方正姚体" pitchFamily="2" charset="-122"/>
                <a:ea typeface="方正姚体" pitchFamily="2" charset="-122"/>
                <a:cs typeface="Times New Roman" pitchFamily="18" charset="0"/>
              </a:rPr>
              <a:t>       ① </a:t>
            </a:r>
            <a:r>
              <a:rPr lang="zh-CN" altLang="en-US" sz="2300" dirty="0">
                <a:solidFill>
                  <a:srgbClr val="0070C0"/>
                </a:solidFill>
                <a:latin typeface="方正姚体" pitchFamily="2" charset="-122"/>
                <a:ea typeface="方正姚体" pitchFamily="2" charset="-122"/>
                <a:cs typeface="Times New Roman" pitchFamily="18" charset="0"/>
              </a:rPr>
              <a:t>标示</a:t>
            </a:r>
            <a:r>
              <a:rPr lang="en-US" altLang="zh-CN" sz="2300" i="1" dirty="0">
                <a:solidFill>
                  <a:srgbClr val="0070C0"/>
                </a:solidFill>
                <a:latin typeface="方正姚体" pitchFamily="2" charset="-122"/>
                <a:ea typeface="方正姚体" pitchFamily="2" charset="-122"/>
                <a:cs typeface="Times New Roman" pitchFamily="18" charset="0"/>
              </a:rPr>
              <a:t>N</a:t>
            </a:r>
            <a:r>
              <a:rPr lang="zh-CN" altLang="en-US" sz="2300" dirty="0">
                <a:solidFill>
                  <a:srgbClr val="0070C0"/>
                </a:solidFill>
                <a:latin typeface="方正姚体" pitchFamily="2" charset="-122"/>
                <a:ea typeface="方正姚体" pitchFamily="2" charset="-122"/>
                <a:cs typeface="Times New Roman" pitchFamily="18" charset="0"/>
              </a:rPr>
              <a:t>为可解节点。 </a:t>
            </a:r>
          </a:p>
          <a:p>
            <a:pPr algn="just">
              <a:lnSpc>
                <a:spcPct val="120000"/>
              </a:lnSpc>
              <a:spcBef>
                <a:spcPts val="0"/>
              </a:spcBef>
            </a:pPr>
            <a:r>
              <a:rPr lang="zh-CN" altLang="en-US" sz="2300" dirty="0">
                <a:solidFill>
                  <a:srgbClr val="0070C0"/>
                </a:solidFill>
                <a:latin typeface="方正姚体" pitchFamily="2" charset="-122"/>
                <a:ea typeface="方正姚体" pitchFamily="2" charset="-122"/>
                <a:cs typeface="Times New Roman" pitchFamily="18" charset="0"/>
              </a:rPr>
              <a:t>  </a:t>
            </a:r>
            <a:r>
              <a:rPr lang="zh-CN" altLang="en-US" sz="2300" dirty="0" smtClean="0">
                <a:solidFill>
                  <a:srgbClr val="0070C0"/>
                </a:solidFill>
                <a:latin typeface="方正姚体" pitchFamily="2" charset="-122"/>
                <a:ea typeface="方正姚体" pitchFamily="2" charset="-122"/>
                <a:cs typeface="Times New Roman" pitchFamily="18" charset="0"/>
              </a:rPr>
              <a:t>     </a:t>
            </a:r>
            <a:r>
              <a:rPr lang="en-US" altLang="zh-CN" sz="2300" dirty="0" smtClean="0">
                <a:solidFill>
                  <a:srgbClr val="0070C0"/>
                </a:solidFill>
                <a:latin typeface="方正姚体" pitchFamily="2" charset="-122"/>
                <a:ea typeface="方正姚体" pitchFamily="2" charset="-122"/>
                <a:cs typeface="Times New Roman" pitchFamily="18" charset="0"/>
              </a:rPr>
              <a:t>② </a:t>
            </a:r>
            <a:r>
              <a:rPr lang="zh-CN" altLang="en-US" sz="2300" dirty="0">
                <a:solidFill>
                  <a:srgbClr val="0070C0"/>
                </a:solidFill>
                <a:latin typeface="方正姚体" pitchFamily="2" charset="-122"/>
                <a:ea typeface="方正姚体" pitchFamily="2" charset="-122"/>
                <a:cs typeface="Times New Roman" pitchFamily="18" charset="0"/>
              </a:rPr>
              <a:t>对</a:t>
            </a:r>
            <a:r>
              <a:rPr lang="en-US" altLang="zh-CN" sz="2300" dirty="0">
                <a:solidFill>
                  <a:srgbClr val="0070C0"/>
                </a:solidFill>
                <a:latin typeface="方正姚体" pitchFamily="2" charset="-122"/>
                <a:ea typeface="方正姚体" pitchFamily="2" charset="-122"/>
                <a:cs typeface="Times New Roman" pitchFamily="18" charset="0"/>
              </a:rPr>
              <a:t>T</a:t>
            </a:r>
            <a:r>
              <a:rPr lang="zh-CN" altLang="en-US" sz="2300" dirty="0">
                <a:solidFill>
                  <a:srgbClr val="0070C0"/>
                </a:solidFill>
                <a:latin typeface="方正姚体" pitchFamily="2" charset="-122"/>
                <a:ea typeface="方正姚体" pitchFamily="2" charset="-122"/>
                <a:cs typeface="Times New Roman" pitchFamily="18" charset="0"/>
              </a:rPr>
              <a:t>应用可解标记过程</a:t>
            </a:r>
            <a:r>
              <a:rPr lang="en-US" altLang="zh-CN" sz="2300" dirty="0">
                <a:solidFill>
                  <a:srgbClr val="0070C0"/>
                </a:solidFill>
                <a:latin typeface="方正姚体" pitchFamily="2" charset="-122"/>
                <a:ea typeface="方正姚体" pitchFamily="2" charset="-122"/>
                <a:cs typeface="Times New Roman" pitchFamily="18" charset="0"/>
              </a:rPr>
              <a:t>, </a:t>
            </a:r>
            <a:r>
              <a:rPr lang="zh-CN" altLang="en-US" sz="2300" dirty="0">
                <a:solidFill>
                  <a:srgbClr val="0070C0"/>
                </a:solidFill>
                <a:latin typeface="方正姚体" pitchFamily="2" charset="-122"/>
                <a:ea typeface="方正姚体" pitchFamily="2" charset="-122"/>
                <a:cs typeface="Times New Roman" pitchFamily="18" charset="0"/>
              </a:rPr>
              <a:t>把</a:t>
            </a:r>
            <a:r>
              <a:rPr lang="en-US" altLang="zh-CN" sz="2300" i="1" dirty="0">
                <a:solidFill>
                  <a:srgbClr val="0070C0"/>
                </a:solidFill>
                <a:latin typeface="方正姚体" pitchFamily="2" charset="-122"/>
                <a:ea typeface="方正姚体" pitchFamily="2" charset="-122"/>
                <a:cs typeface="Times New Roman" pitchFamily="18" charset="0"/>
              </a:rPr>
              <a:t>N</a:t>
            </a:r>
            <a:r>
              <a:rPr lang="zh-CN" altLang="en-US" sz="2300" dirty="0">
                <a:solidFill>
                  <a:srgbClr val="0070C0"/>
                </a:solidFill>
                <a:latin typeface="方正姚体" pitchFamily="2" charset="-122"/>
                <a:ea typeface="方正姚体" pitchFamily="2" charset="-122"/>
                <a:cs typeface="Times New Roman" pitchFamily="18" charset="0"/>
              </a:rPr>
              <a:t>的先辈节点中的可解节点都标记为可解节点</a:t>
            </a:r>
            <a:r>
              <a:rPr lang="zh-CN" altLang="en-US" sz="2300" dirty="0" smtClean="0">
                <a:solidFill>
                  <a:srgbClr val="0070C0"/>
                </a:solidFill>
                <a:latin typeface="方正姚体" pitchFamily="2" charset="-122"/>
                <a:ea typeface="方正姚体" pitchFamily="2" charset="-122"/>
                <a:cs typeface="Times New Roman" pitchFamily="18" charset="0"/>
              </a:rPr>
              <a:t>。</a:t>
            </a:r>
            <a:endParaRPr lang="zh-CN" altLang="en-US" sz="2300" dirty="0">
              <a:solidFill>
                <a:srgbClr val="0070C0"/>
              </a:solidFill>
              <a:latin typeface="方正姚体" pitchFamily="2" charset="-122"/>
              <a:ea typeface="方正姚体" pitchFamily="2" charset="-122"/>
              <a:cs typeface="Times New Roman" pitchFamily="18" charset="0"/>
            </a:endParaRPr>
          </a:p>
          <a:p>
            <a:pPr algn="just">
              <a:lnSpc>
                <a:spcPct val="120000"/>
              </a:lnSpc>
              <a:spcBef>
                <a:spcPts val="0"/>
              </a:spcBef>
            </a:pPr>
            <a:r>
              <a:rPr lang="zh-CN" altLang="en-US" sz="2300" dirty="0" smtClean="0">
                <a:solidFill>
                  <a:srgbClr val="0070C0"/>
                </a:solidFill>
                <a:latin typeface="方正姚体" pitchFamily="2" charset="-122"/>
                <a:ea typeface="方正姚体" pitchFamily="2" charset="-122"/>
                <a:cs typeface="Times New Roman" pitchFamily="18" charset="0"/>
              </a:rPr>
              <a:t>       </a:t>
            </a:r>
            <a:r>
              <a:rPr lang="en-US" altLang="zh-CN" sz="2300" dirty="0" smtClean="0">
                <a:solidFill>
                  <a:srgbClr val="0070C0"/>
                </a:solidFill>
                <a:latin typeface="方正姚体" pitchFamily="2" charset="-122"/>
                <a:ea typeface="方正姚体" pitchFamily="2" charset="-122"/>
                <a:cs typeface="Times New Roman" pitchFamily="18" charset="0"/>
              </a:rPr>
              <a:t>③ </a:t>
            </a:r>
            <a:r>
              <a:rPr lang="zh-CN" altLang="en-US" sz="2300" dirty="0">
                <a:solidFill>
                  <a:srgbClr val="0070C0"/>
                </a:solidFill>
                <a:latin typeface="方正姚体" pitchFamily="2" charset="-122"/>
                <a:ea typeface="方正姚体" pitchFamily="2" charset="-122"/>
                <a:cs typeface="Times New Roman" pitchFamily="18" charset="0"/>
              </a:rPr>
              <a:t>若初始节点</a:t>
            </a:r>
            <a:r>
              <a:rPr lang="en-US" altLang="zh-CN" sz="2300" i="1" dirty="0" err="1" smtClean="0">
                <a:solidFill>
                  <a:srgbClr val="0070C0"/>
                </a:solidFill>
                <a:latin typeface="方正姚体" pitchFamily="2" charset="-122"/>
                <a:ea typeface="方正姚体" pitchFamily="2" charset="-122"/>
                <a:cs typeface="Times New Roman" pitchFamily="18" charset="0"/>
              </a:rPr>
              <a:t>Q</a:t>
            </a:r>
            <a:r>
              <a:rPr lang="en-US" altLang="zh-CN" sz="2300" baseline="-25000" dirty="0" err="1" smtClean="0">
                <a:solidFill>
                  <a:srgbClr val="0070C0"/>
                </a:solidFill>
                <a:latin typeface="方正姚体" pitchFamily="2" charset="-122"/>
                <a:ea typeface="方正姚体" pitchFamily="2" charset="-122"/>
                <a:cs typeface="Times New Roman" pitchFamily="18" charset="0"/>
              </a:rPr>
              <a:t>o</a:t>
            </a:r>
            <a:r>
              <a:rPr lang="zh-CN" altLang="en-US" sz="2300" dirty="0">
                <a:solidFill>
                  <a:srgbClr val="0070C0"/>
                </a:solidFill>
                <a:latin typeface="方正姚体" pitchFamily="2" charset="-122"/>
                <a:ea typeface="方正姚体" pitchFamily="2" charset="-122"/>
                <a:cs typeface="Times New Roman" pitchFamily="18" charset="0"/>
              </a:rPr>
              <a:t>能被标记为可解节点</a:t>
            </a:r>
            <a:r>
              <a:rPr lang="en-US" altLang="zh-CN" sz="2300" dirty="0">
                <a:solidFill>
                  <a:srgbClr val="0070C0"/>
                </a:solidFill>
                <a:latin typeface="方正姚体" pitchFamily="2" charset="-122"/>
                <a:ea typeface="方正姚体" pitchFamily="2" charset="-122"/>
                <a:cs typeface="Times New Roman" pitchFamily="18" charset="0"/>
              </a:rPr>
              <a:t>, </a:t>
            </a:r>
            <a:r>
              <a:rPr lang="zh-CN" altLang="en-US" sz="2300" dirty="0">
                <a:solidFill>
                  <a:srgbClr val="0070C0"/>
                </a:solidFill>
                <a:latin typeface="方正姚体" pitchFamily="2" charset="-122"/>
                <a:ea typeface="方正姚体" pitchFamily="2" charset="-122"/>
                <a:cs typeface="Times New Roman" pitchFamily="18" charset="0"/>
              </a:rPr>
              <a:t>则</a:t>
            </a:r>
            <a:r>
              <a:rPr lang="en-US" altLang="zh-CN" sz="2300" dirty="0">
                <a:solidFill>
                  <a:srgbClr val="0070C0"/>
                </a:solidFill>
                <a:latin typeface="方正姚体" pitchFamily="2" charset="-122"/>
                <a:ea typeface="方正姚体" pitchFamily="2" charset="-122"/>
                <a:cs typeface="Times New Roman" pitchFamily="18" charset="0"/>
              </a:rPr>
              <a:t>T</a:t>
            </a:r>
            <a:r>
              <a:rPr lang="zh-CN" altLang="en-US" sz="2300" dirty="0">
                <a:solidFill>
                  <a:srgbClr val="0070C0"/>
                </a:solidFill>
                <a:latin typeface="方正姚体" pitchFamily="2" charset="-122"/>
                <a:ea typeface="方正姚体" pitchFamily="2" charset="-122"/>
                <a:cs typeface="Times New Roman" pitchFamily="18" charset="0"/>
              </a:rPr>
              <a:t>就是最优解树</a:t>
            </a:r>
            <a:r>
              <a:rPr lang="en-US" altLang="zh-CN" sz="2300" dirty="0">
                <a:solidFill>
                  <a:srgbClr val="0070C0"/>
                </a:solidFill>
                <a:latin typeface="方正姚体" pitchFamily="2" charset="-122"/>
                <a:ea typeface="方正姚体" pitchFamily="2" charset="-122"/>
                <a:cs typeface="Times New Roman" pitchFamily="18" charset="0"/>
              </a:rPr>
              <a:t>,</a:t>
            </a:r>
            <a:r>
              <a:rPr lang="zh-CN" altLang="en-US" sz="2300" dirty="0">
                <a:solidFill>
                  <a:srgbClr val="0070C0"/>
                </a:solidFill>
                <a:latin typeface="方正姚体" pitchFamily="2" charset="-122"/>
                <a:ea typeface="方正姚体" pitchFamily="2" charset="-122"/>
                <a:cs typeface="Times New Roman" pitchFamily="18" charset="0"/>
              </a:rPr>
              <a:t>成功退出</a:t>
            </a:r>
            <a:r>
              <a:rPr lang="zh-CN" altLang="en-US" sz="2300" dirty="0" smtClean="0">
                <a:solidFill>
                  <a:srgbClr val="0070C0"/>
                </a:solidFill>
                <a:latin typeface="方正姚体" pitchFamily="2" charset="-122"/>
                <a:ea typeface="方正姚体" pitchFamily="2" charset="-122"/>
                <a:cs typeface="Times New Roman" pitchFamily="18" charset="0"/>
              </a:rPr>
              <a:t>。</a:t>
            </a:r>
            <a:endParaRPr lang="zh-CN" altLang="en-US" sz="2300" dirty="0">
              <a:solidFill>
                <a:srgbClr val="0070C0"/>
              </a:solidFill>
              <a:latin typeface="方正姚体" pitchFamily="2" charset="-122"/>
              <a:ea typeface="方正姚体" pitchFamily="2" charset="-122"/>
              <a:cs typeface="Times New Roman" pitchFamily="18" charset="0"/>
            </a:endParaRPr>
          </a:p>
          <a:p>
            <a:pPr>
              <a:lnSpc>
                <a:spcPct val="120000"/>
              </a:lnSpc>
              <a:spcBef>
                <a:spcPts val="0"/>
              </a:spcBef>
            </a:pPr>
            <a:r>
              <a:rPr lang="zh-CN" altLang="en-US" sz="2300" dirty="0">
                <a:solidFill>
                  <a:srgbClr val="0070C0"/>
                </a:solidFill>
                <a:latin typeface="方正姚体" pitchFamily="2" charset="-122"/>
                <a:ea typeface="方正姚体" pitchFamily="2" charset="-122"/>
              </a:rPr>
              <a:t>   </a:t>
            </a:r>
            <a:r>
              <a:rPr lang="zh-CN" altLang="en-US" sz="2300" dirty="0" smtClean="0">
                <a:solidFill>
                  <a:srgbClr val="0070C0"/>
                </a:solidFill>
                <a:latin typeface="方正姚体" pitchFamily="2" charset="-122"/>
                <a:ea typeface="方正姚体" pitchFamily="2" charset="-122"/>
              </a:rPr>
              <a:t>     </a:t>
            </a:r>
            <a:r>
              <a:rPr lang="en-US" altLang="zh-CN" sz="2300" dirty="0" smtClean="0">
                <a:solidFill>
                  <a:srgbClr val="0070C0"/>
                </a:solidFill>
                <a:latin typeface="方正姚体" pitchFamily="2" charset="-122"/>
                <a:ea typeface="方正姚体" pitchFamily="2" charset="-122"/>
              </a:rPr>
              <a:t>④ </a:t>
            </a:r>
            <a:r>
              <a:rPr lang="zh-CN" altLang="en-US" sz="2300" dirty="0">
                <a:solidFill>
                  <a:srgbClr val="0070C0"/>
                </a:solidFill>
                <a:latin typeface="方正姚体" pitchFamily="2" charset="-122"/>
                <a:ea typeface="方正姚体" pitchFamily="2" charset="-122"/>
              </a:rPr>
              <a:t>否则</a:t>
            </a:r>
            <a:r>
              <a:rPr lang="en-US" altLang="zh-CN" sz="2300" dirty="0">
                <a:solidFill>
                  <a:srgbClr val="0070C0"/>
                </a:solidFill>
                <a:latin typeface="方正姚体" pitchFamily="2" charset="-122"/>
                <a:ea typeface="方正姚体" pitchFamily="2" charset="-122"/>
              </a:rPr>
              <a:t>, </a:t>
            </a:r>
            <a:r>
              <a:rPr lang="zh-CN" altLang="en-US" sz="2300" dirty="0">
                <a:solidFill>
                  <a:srgbClr val="0070C0"/>
                </a:solidFill>
                <a:latin typeface="方正姚体" pitchFamily="2" charset="-122"/>
                <a:ea typeface="方正姚体" pitchFamily="2" charset="-122"/>
              </a:rPr>
              <a:t>从</a:t>
            </a:r>
            <a:r>
              <a:rPr lang="en-US" altLang="zh-CN" sz="2300" dirty="0">
                <a:solidFill>
                  <a:srgbClr val="0070C0"/>
                </a:solidFill>
                <a:latin typeface="方正姚体" pitchFamily="2" charset="-122"/>
                <a:ea typeface="方正姚体" pitchFamily="2" charset="-122"/>
              </a:rPr>
              <a:t>OPEN</a:t>
            </a:r>
            <a:r>
              <a:rPr lang="zh-CN" altLang="en-US" sz="2300" dirty="0">
                <a:solidFill>
                  <a:srgbClr val="0070C0"/>
                </a:solidFill>
                <a:latin typeface="方正姚体" pitchFamily="2" charset="-122"/>
                <a:ea typeface="方正姚体" pitchFamily="2" charset="-122"/>
              </a:rPr>
              <a:t>表中删去具有可解先辈的所有节点</a:t>
            </a:r>
            <a:r>
              <a:rPr lang="zh-CN" altLang="en-US" sz="2300" dirty="0" smtClean="0">
                <a:solidFill>
                  <a:srgbClr val="0070C0"/>
                </a:solidFill>
                <a:latin typeface="方正姚体" pitchFamily="2" charset="-122"/>
                <a:ea typeface="方正姚体" pitchFamily="2" charset="-122"/>
              </a:rPr>
              <a:t>。</a:t>
            </a:r>
            <a:endParaRPr lang="en-US" altLang="zh-CN" sz="2300" dirty="0" smtClean="0">
              <a:solidFill>
                <a:srgbClr val="0070C0"/>
              </a:solidFill>
              <a:latin typeface="方正姚体" pitchFamily="2" charset="-122"/>
              <a:ea typeface="方正姚体" pitchFamily="2" charset="-122"/>
            </a:endParaRPr>
          </a:p>
          <a:p>
            <a:pPr algn="just">
              <a:lnSpc>
                <a:spcPct val="150000"/>
              </a:lnSpc>
              <a:spcBef>
                <a:spcPts val="0"/>
              </a:spcBef>
            </a:pPr>
            <a:r>
              <a:rPr lang="en-US" altLang="zh-CN" sz="2300" dirty="0" smtClean="0">
                <a:latin typeface="方正姚体" pitchFamily="2" charset="-122"/>
                <a:ea typeface="方正姚体" pitchFamily="2" charset="-122"/>
              </a:rPr>
              <a:t> (</a:t>
            </a:r>
            <a:r>
              <a:rPr lang="en-US" altLang="zh-CN" sz="2300" dirty="0" smtClean="0">
                <a:solidFill>
                  <a:srgbClr val="0070C0"/>
                </a:solidFill>
                <a:latin typeface="方正姚体" pitchFamily="2" charset="-122"/>
                <a:ea typeface="方正姚体" pitchFamily="2" charset="-122"/>
              </a:rPr>
              <a:t>5) </a:t>
            </a:r>
            <a:r>
              <a:rPr lang="zh-CN" altLang="en-US" sz="2300" dirty="0" smtClean="0">
                <a:solidFill>
                  <a:srgbClr val="0070C0"/>
                </a:solidFill>
                <a:latin typeface="方正姚体" pitchFamily="2" charset="-122"/>
                <a:ea typeface="方正姚体" pitchFamily="2" charset="-122"/>
              </a:rPr>
              <a:t>如果节点</a:t>
            </a:r>
            <a:r>
              <a:rPr lang="en-US" altLang="zh-CN" sz="2300" i="1" dirty="0" smtClean="0">
                <a:solidFill>
                  <a:srgbClr val="0070C0"/>
                </a:solidFill>
                <a:latin typeface="方正姚体" pitchFamily="2" charset="-122"/>
                <a:ea typeface="方正姚体" pitchFamily="2" charset="-122"/>
                <a:cs typeface="Times New Roman" pitchFamily="18" charset="0"/>
              </a:rPr>
              <a:t>N</a:t>
            </a:r>
            <a:r>
              <a:rPr lang="zh-CN" altLang="en-US" sz="2300" dirty="0" smtClean="0">
                <a:solidFill>
                  <a:srgbClr val="0070C0"/>
                </a:solidFill>
                <a:latin typeface="方正姚体" pitchFamily="2" charset="-122"/>
                <a:ea typeface="方正姚体" pitchFamily="2" charset="-122"/>
              </a:rPr>
              <a:t>不是终止节点</a:t>
            </a:r>
            <a:r>
              <a:rPr lang="en-US" altLang="zh-CN" sz="2300" dirty="0" smtClean="0">
                <a:solidFill>
                  <a:srgbClr val="0070C0"/>
                </a:solidFill>
                <a:latin typeface="方正姚体" pitchFamily="2" charset="-122"/>
                <a:ea typeface="方正姚体" pitchFamily="2" charset="-122"/>
              </a:rPr>
              <a:t>, </a:t>
            </a:r>
            <a:r>
              <a:rPr lang="zh-CN" altLang="en-US" sz="2300" dirty="0" smtClean="0">
                <a:solidFill>
                  <a:srgbClr val="0070C0"/>
                </a:solidFill>
                <a:latin typeface="方正姚体" pitchFamily="2" charset="-122"/>
                <a:ea typeface="方正姚体" pitchFamily="2" charset="-122"/>
              </a:rPr>
              <a:t>且它不可扩展</a:t>
            </a:r>
            <a:r>
              <a:rPr lang="en-US" altLang="zh-CN" sz="2300" dirty="0" smtClean="0">
                <a:solidFill>
                  <a:srgbClr val="0070C0"/>
                </a:solidFill>
                <a:latin typeface="方正姚体" pitchFamily="2" charset="-122"/>
                <a:ea typeface="方正姚体" pitchFamily="2" charset="-122"/>
              </a:rPr>
              <a:t>, </a:t>
            </a:r>
            <a:r>
              <a:rPr lang="zh-CN" altLang="en-US" sz="2300" dirty="0" smtClean="0">
                <a:solidFill>
                  <a:srgbClr val="0070C0"/>
                </a:solidFill>
                <a:latin typeface="方正姚体" pitchFamily="2" charset="-122"/>
                <a:ea typeface="方正姚体" pitchFamily="2" charset="-122"/>
              </a:rPr>
              <a:t>则做下列工作：</a:t>
            </a:r>
          </a:p>
          <a:p>
            <a:pPr algn="just">
              <a:lnSpc>
                <a:spcPct val="120000"/>
              </a:lnSpc>
              <a:spcBef>
                <a:spcPts val="0"/>
              </a:spcBef>
            </a:pPr>
            <a:r>
              <a:rPr lang="zh-CN" altLang="en-US" sz="2300" dirty="0" smtClean="0">
                <a:solidFill>
                  <a:srgbClr val="0070C0"/>
                </a:solidFill>
                <a:latin typeface="方正姚体" pitchFamily="2" charset="-122"/>
                <a:ea typeface="方正姚体" pitchFamily="2" charset="-122"/>
              </a:rPr>
              <a:t>       </a:t>
            </a:r>
            <a:r>
              <a:rPr lang="en-US" altLang="zh-CN" sz="2300" dirty="0" smtClean="0">
                <a:solidFill>
                  <a:srgbClr val="0070C0"/>
                </a:solidFill>
                <a:latin typeface="方正姚体" pitchFamily="2" charset="-122"/>
                <a:ea typeface="方正姚体" pitchFamily="2" charset="-122"/>
              </a:rPr>
              <a:t>① </a:t>
            </a:r>
            <a:r>
              <a:rPr lang="zh-CN" altLang="en-US" sz="2300" dirty="0" smtClean="0">
                <a:solidFill>
                  <a:srgbClr val="0070C0"/>
                </a:solidFill>
                <a:latin typeface="方正姚体" pitchFamily="2" charset="-122"/>
                <a:ea typeface="方正姚体" pitchFamily="2" charset="-122"/>
              </a:rPr>
              <a:t>标示</a:t>
            </a:r>
            <a:r>
              <a:rPr lang="en-US" altLang="zh-CN" sz="2300" i="1" dirty="0" smtClean="0">
                <a:solidFill>
                  <a:srgbClr val="0070C0"/>
                </a:solidFill>
                <a:latin typeface="方正姚体" pitchFamily="2" charset="-122"/>
                <a:ea typeface="方正姚体" pitchFamily="2" charset="-122"/>
                <a:cs typeface="Times New Roman" pitchFamily="18" charset="0"/>
              </a:rPr>
              <a:t>N</a:t>
            </a:r>
            <a:r>
              <a:rPr lang="zh-CN" altLang="en-US" sz="2300" dirty="0" smtClean="0">
                <a:solidFill>
                  <a:srgbClr val="0070C0"/>
                </a:solidFill>
                <a:latin typeface="方正姚体" pitchFamily="2" charset="-122"/>
                <a:ea typeface="方正姚体" pitchFamily="2" charset="-122"/>
              </a:rPr>
              <a:t>为不可解节点。</a:t>
            </a:r>
          </a:p>
          <a:p>
            <a:pPr algn="just">
              <a:lnSpc>
                <a:spcPct val="120000"/>
              </a:lnSpc>
              <a:spcBef>
                <a:spcPts val="0"/>
              </a:spcBef>
            </a:pPr>
            <a:r>
              <a:rPr lang="zh-CN" altLang="en-US" sz="2300" dirty="0" smtClean="0">
                <a:solidFill>
                  <a:srgbClr val="0070C0"/>
                </a:solidFill>
                <a:latin typeface="方正姚体" pitchFamily="2" charset="-122"/>
                <a:ea typeface="方正姚体" pitchFamily="2" charset="-122"/>
              </a:rPr>
              <a:t>       </a:t>
            </a:r>
            <a:r>
              <a:rPr lang="en-US" altLang="zh-CN" sz="2300" dirty="0" smtClean="0">
                <a:solidFill>
                  <a:srgbClr val="0070C0"/>
                </a:solidFill>
                <a:latin typeface="方正姚体" pitchFamily="2" charset="-122"/>
                <a:ea typeface="方正姚体" pitchFamily="2" charset="-122"/>
              </a:rPr>
              <a:t>② </a:t>
            </a:r>
            <a:r>
              <a:rPr lang="zh-CN" altLang="en-US" sz="2300" dirty="0" smtClean="0">
                <a:solidFill>
                  <a:srgbClr val="0070C0"/>
                </a:solidFill>
                <a:latin typeface="方正姚体" pitchFamily="2" charset="-122"/>
                <a:ea typeface="方正姚体" pitchFamily="2" charset="-122"/>
              </a:rPr>
              <a:t>对</a:t>
            </a:r>
            <a:r>
              <a:rPr lang="en-US" altLang="zh-CN" sz="2300" i="1" dirty="0" smtClean="0">
                <a:solidFill>
                  <a:srgbClr val="0070C0"/>
                </a:solidFill>
                <a:latin typeface="方正姚体" pitchFamily="2" charset="-122"/>
                <a:ea typeface="方正姚体" pitchFamily="2" charset="-122"/>
                <a:cs typeface="Times New Roman" pitchFamily="18" charset="0"/>
              </a:rPr>
              <a:t>T</a:t>
            </a:r>
            <a:r>
              <a:rPr lang="zh-CN" altLang="en-US" sz="2300" dirty="0" smtClean="0">
                <a:solidFill>
                  <a:srgbClr val="0070C0"/>
                </a:solidFill>
                <a:latin typeface="方正姚体" pitchFamily="2" charset="-122"/>
                <a:ea typeface="方正姚体" pitchFamily="2" charset="-122"/>
              </a:rPr>
              <a:t>应用不可解标记过程</a:t>
            </a:r>
            <a:r>
              <a:rPr lang="en-US" altLang="zh-CN" sz="2300" dirty="0" smtClean="0">
                <a:solidFill>
                  <a:srgbClr val="0070C0"/>
                </a:solidFill>
                <a:latin typeface="方正姚体" pitchFamily="2" charset="-122"/>
                <a:ea typeface="方正姚体" pitchFamily="2" charset="-122"/>
              </a:rPr>
              <a:t>, </a:t>
            </a:r>
            <a:r>
              <a:rPr lang="zh-CN" altLang="en-US" sz="2300" dirty="0" smtClean="0">
                <a:solidFill>
                  <a:srgbClr val="0070C0"/>
                </a:solidFill>
                <a:latin typeface="方正姚体" pitchFamily="2" charset="-122"/>
                <a:ea typeface="方正姚体" pitchFamily="2" charset="-122"/>
              </a:rPr>
              <a:t>把</a:t>
            </a:r>
            <a:r>
              <a:rPr lang="en-US" altLang="zh-CN" sz="2300" i="1" dirty="0" smtClean="0">
                <a:solidFill>
                  <a:srgbClr val="0070C0"/>
                </a:solidFill>
                <a:latin typeface="方正姚体" pitchFamily="2" charset="-122"/>
                <a:ea typeface="方正姚体" pitchFamily="2" charset="-122"/>
                <a:cs typeface="Times New Roman" pitchFamily="18" charset="0"/>
              </a:rPr>
              <a:t>N</a:t>
            </a:r>
            <a:r>
              <a:rPr lang="zh-CN" altLang="en-US" sz="2300" dirty="0" smtClean="0">
                <a:solidFill>
                  <a:srgbClr val="0070C0"/>
                </a:solidFill>
                <a:latin typeface="方正姚体" pitchFamily="2" charset="-122"/>
                <a:ea typeface="方正姚体" pitchFamily="2" charset="-122"/>
              </a:rPr>
              <a:t>的先辈节点中的不可解节点都标记为不可解节点。 </a:t>
            </a:r>
          </a:p>
          <a:p>
            <a:pPr algn="just">
              <a:lnSpc>
                <a:spcPct val="120000"/>
              </a:lnSpc>
              <a:spcBef>
                <a:spcPts val="0"/>
              </a:spcBef>
            </a:pPr>
            <a:r>
              <a:rPr lang="zh-CN" altLang="en-US" sz="2300" dirty="0" smtClean="0">
                <a:solidFill>
                  <a:srgbClr val="0070C0"/>
                </a:solidFill>
                <a:latin typeface="方正姚体" pitchFamily="2" charset="-122"/>
                <a:ea typeface="方正姚体" pitchFamily="2" charset="-122"/>
              </a:rPr>
              <a:t>       </a:t>
            </a:r>
            <a:r>
              <a:rPr lang="en-US" altLang="zh-CN" sz="2300" dirty="0" smtClean="0">
                <a:solidFill>
                  <a:srgbClr val="0070C0"/>
                </a:solidFill>
                <a:latin typeface="方正姚体" pitchFamily="2" charset="-122"/>
                <a:ea typeface="方正姚体" pitchFamily="2" charset="-122"/>
              </a:rPr>
              <a:t>③ </a:t>
            </a:r>
            <a:r>
              <a:rPr lang="zh-CN" altLang="en-US" sz="2300" dirty="0" smtClean="0">
                <a:solidFill>
                  <a:srgbClr val="0070C0"/>
                </a:solidFill>
                <a:latin typeface="方正姚体" pitchFamily="2" charset="-122"/>
                <a:ea typeface="方正姚体" pitchFamily="2" charset="-122"/>
              </a:rPr>
              <a:t>若初始节点</a:t>
            </a:r>
            <a:r>
              <a:rPr lang="en-US" altLang="zh-CN" sz="2300" i="1" dirty="0" err="1" smtClean="0">
                <a:solidFill>
                  <a:srgbClr val="0070C0"/>
                </a:solidFill>
                <a:latin typeface="方正姚体" pitchFamily="2" charset="-122"/>
                <a:ea typeface="方正姚体" pitchFamily="2" charset="-122"/>
                <a:cs typeface="Times New Roman" pitchFamily="18" charset="0"/>
              </a:rPr>
              <a:t>Q</a:t>
            </a:r>
            <a:r>
              <a:rPr lang="en-US" altLang="zh-CN" sz="2300" baseline="-25000" dirty="0" err="1" smtClean="0">
                <a:solidFill>
                  <a:srgbClr val="0070C0"/>
                </a:solidFill>
                <a:latin typeface="方正姚体" pitchFamily="2" charset="-122"/>
                <a:ea typeface="方正姚体" pitchFamily="2" charset="-122"/>
                <a:cs typeface="Times New Roman" pitchFamily="18" charset="0"/>
              </a:rPr>
              <a:t>o</a:t>
            </a:r>
            <a:r>
              <a:rPr lang="zh-CN" altLang="en-US" sz="2300" dirty="0" smtClean="0">
                <a:solidFill>
                  <a:srgbClr val="0070C0"/>
                </a:solidFill>
                <a:latin typeface="方正姚体" pitchFamily="2" charset="-122"/>
                <a:ea typeface="方正姚体" pitchFamily="2" charset="-122"/>
              </a:rPr>
              <a:t>也被标记为不可解节点</a:t>
            </a:r>
            <a:r>
              <a:rPr lang="en-US" altLang="zh-CN" sz="2300" dirty="0" smtClean="0">
                <a:solidFill>
                  <a:srgbClr val="0070C0"/>
                </a:solidFill>
                <a:latin typeface="方正姚体" pitchFamily="2" charset="-122"/>
                <a:ea typeface="方正姚体" pitchFamily="2" charset="-122"/>
              </a:rPr>
              <a:t>, </a:t>
            </a:r>
            <a:r>
              <a:rPr lang="zh-CN" altLang="en-US" sz="2300" dirty="0" smtClean="0">
                <a:solidFill>
                  <a:srgbClr val="0070C0"/>
                </a:solidFill>
                <a:latin typeface="方正姚体" pitchFamily="2" charset="-122"/>
                <a:ea typeface="方正姚体" pitchFamily="2" charset="-122"/>
              </a:rPr>
              <a:t>则失败退出。 </a:t>
            </a:r>
          </a:p>
          <a:p>
            <a:pPr>
              <a:lnSpc>
                <a:spcPct val="120000"/>
              </a:lnSpc>
              <a:spcBef>
                <a:spcPts val="0"/>
              </a:spcBef>
            </a:pPr>
            <a:r>
              <a:rPr lang="zh-CN" altLang="en-US" sz="2300" dirty="0" smtClean="0">
                <a:solidFill>
                  <a:srgbClr val="0070C0"/>
                </a:solidFill>
                <a:latin typeface="方正姚体" pitchFamily="2" charset="-122"/>
                <a:ea typeface="方正姚体" pitchFamily="2" charset="-122"/>
              </a:rPr>
              <a:t>       </a:t>
            </a:r>
            <a:r>
              <a:rPr lang="en-US" altLang="zh-CN" sz="2300" dirty="0" smtClean="0">
                <a:solidFill>
                  <a:srgbClr val="0070C0"/>
                </a:solidFill>
                <a:latin typeface="方正姚体" pitchFamily="2" charset="-122"/>
                <a:ea typeface="方正姚体" pitchFamily="2" charset="-122"/>
              </a:rPr>
              <a:t>④ </a:t>
            </a:r>
            <a:r>
              <a:rPr lang="zh-CN" altLang="en-US" sz="2300" dirty="0" smtClean="0">
                <a:solidFill>
                  <a:srgbClr val="0070C0"/>
                </a:solidFill>
                <a:latin typeface="方正姚体" pitchFamily="2" charset="-122"/>
                <a:ea typeface="方正姚体" pitchFamily="2" charset="-122"/>
              </a:rPr>
              <a:t>否则</a:t>
            </a:r>
            <a:r>
              <a:rPr lang="en-US" altLang="zh-CN" sz="2300" dirty="0" smtClean="0">
                <a:solidFill>
                  <a:srgbClr val="0070C0"/>
                </a:solidFill>
                <a:latin typeface="方正姚体" pitchFamily="2" charset="-122"/>
                <a:ea typeface="方正姚体" pitchFamily="2" charset="-122"/>
              </a:rPr>
              <a:t>, </a:t>
            </a:r>
            <a:r>
              <a:rPr lang="zh-CN" altLang="en-US" sz="2300" dirty="0" smtClean="0">
                <a:solidFill>
                  <a:srgbClr val="0070C0"/>
                </a:solidFill>
                <a:latin typeface="方正姚体" pitchFamily="2" charset="-122"/>
                <a:ea typeface="方正姚体" pitchFamily="2" charset="-122"/>
              </a:rPr>
              <a:t>从</a:t>
            </a:r>
            <a:r>
              <a:rPr lang="en-US" altLang="zh-CN" sz="2300" dirty="0" smtClean="0">
                <a:solidFill>
                  <a:srgbClr val="0070C0"/>
                </a:solidFill>
                <a:latin typeface="方正姚体" pitchFamily="2" charset="-122"/>
                <a:ea typeface="方正姚体" pitchFamily="2" charset="-122"/>
              </a:rPr>
              <a:t>OPEN</a:t>
            </a:r>
            <a:r>
              <a:rPr lang="zh-CN" altLang="en-US" sz="2300" dirty="0" smtClean="0">
                <a:solidFill>
                  <a:srgbClr val="0070C0"/>
                </a:solidFill>
                <a:latin typeface="方正姚体" pitchFamily="2" charset="-122"/>
                <a:ea typeface="方正姚体" pitchFamily="2" charset="-122"/>
              </a:rPr>
              <a:t>表中删去具有不可解先辈的所有节点。  </a:t>
            </a:r>
            <a:endParaRPr lang="zh-CN" altLang="en-US" sz="2300" dirty="0">
              <a:solidFill>
                <a:srgbClr val="0070C0"/>
              </a:solidFill>
              <a:latin typeface="方正姚体" pitchFamily="2" charset="-122"/>
              <a:ea typeface="方正姚体" pitchFamily="2" charset="-122"/>
            </a:endParaRPr>
          </a:p>
        </p:txBody>
      </p:sp>
    </p:spTree>
  </p:cSld>
  <p:clrMapOvr>
    <a:masterClrMapping/>
  </p:clrMapOvr>
  <p:transition>
    <p:checke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516" name="Text Box 4"/>
          <p:cNvSpPr txBox="1">
            <a:spLocks noChangeArrowheads="1"/>
          </p:cNvSpPr>
          <p:nvPr/>
        </p:nvSpPr>
        <p:spPr bwMode="auto">
          <a:xfrm>
            <a:off x="642910" y="838200"/>
            <a:ext cx="7715304" cy="3136243"/>
          </a:xfrm>
          <a:prstGeom prst="rect">
            <a:avLst/>
          </a:prstGeom>
          <a:noFill/>
          <a:ln w="9525">
            <a:noFill/>
            <a:miter lim="800000"/>
            <a:headEnd/>
            <a:tailEnd/>
          </a:ln>
          <a:effectLst/>
        </p:spPr>
        <p:txBody>
          <a:bodyPr wrap="square">
            <a:spAutoFit/>
          </a:bodyPr>
          <a:lstStyle/>
          <a:p>
            <a:pPr algn="just">
              <a:lnSpc>
                <a:spcPct val="150000"/>
              </a:lnSpc>
              <a:spcBef>
                <a:spcPts val="0"/>
              </a:spcBef>
            </a:pPr>
            <a:r>
              <a:rPr lang="en-US" altLang="zh-CN" sz="2300" dirty="0" smtClean="0">
                <a:latin typeface="方正姚体" pitchFamily="2" charset="-122"/>
                <a:ea typeface="方正姚体" pitchFamily="2" charset="-122"/>
              </a:rPr>
              <a:t>   (</a:t>
            </a:r>
            <a:r>
              <a:rPr lang="en-US" altLang="zh-CN" sz="2300" dirty="0" smtClean="0">
                <a:solidFill>
                  <a:srgbClr val="0070C0"/>
                </a:solidFill>
                <a:latin typeface="方正姚体" pitchFamily="2" charset="-122"/>
                <a:ea typeface="方正姚体" pitchFamily="2" charset="-122"/>
              </a:rPr>
              <a:t>6) </a:t>
            </a:r>
            <a:r>
              <a:rPr lang="zh-CN" altLang="en-US" sz="2300" dirty="0">
                <a:solidFill>
                  <a:srgbClr val="0070C0"/>
                </a:solidFill>
                <a:latin typeface="方正姚体" pitchFamily="2" charset="-122"/>
                <a:ea typeface="方正姚体" pitchFamily="2" charset="-122"/>
              </a:rPr>
              <a:t>如果节点</a:t>
            </a:r>
            <a:r>
              <a:rPr lang="en-US" altLang="zh-CN" sz="2300" i="1" dirty="0">
                <a:solidFill>
                  <a:srgbClr val="0070C0"/>
                </a:solidFill>
                <a:latin typeface="方正姚体" pitchFamily="2" charset="-122"/>
                <a:ea typeface="方正姚体" pitchFamily="2" charset="-122"/>
                <a:cs typeface="Times New Roman" pitchFamily="18" charset="0"/>
              </a:rPr>
              <a:t>N</a:t>
            </a:r>
            <a:r>
              <a:rPr lang="zh-CN" altLang="en-US" sz="2300" dirty="0">
                <a:solidFill>
                  <a:srgbClr val="0070C0"/>
                </a:solidFill>
                <a:latin typeface="方正姚体" pitchFamily="2" charset="-122"/>
                <a:ea typeface="方正姚体" pitchFamily="2" charset="-122"/>
              </a:rPr>
              <a:t>不是终止节点</a:t>
            </a:r>
            <a:r>
              <a:rPr lang="en-US" altLang="zh-CN" sz="2300" dirty="0">
                <a:solidFill>
                  <a:srgbClr val="0070C0"/>
                </a:solidFill>
                <a:latin typeface="方正姚体" pitchFamily="2" charset="-122"/>
                <a:ea typeface="方正姚体" pitchFamily="2" charset="-122"/>
              </a:rPr>
              <a:t>, </a:t>
            </a:r>
            <a:r>
              <a:rPr lang="zh-CN" altLang="en-US" sz="2300" dirty="0">
                <a:solidFill>
                  <a:srgbClr val="0070C0"/>
                </a:solidFill>
                <a:latin typeface="方正姚体" pitchFamily="2" charset="-122"/>
                <a:ea typeface="方正姚体" pitchFamily="2" charset="-122"/>
              </a:rPr>
              <a:t>但它可扩展</a:t>
            </a:r>
            <a:r>
              <a:rPr lang="en-US" altLang="zh-CN" sz="2300" dirty="0">
                <a:solidFill>
                  <a:srgbClr val="0070C0"/>
                </a:solidFill>
                <a:latin typeface="方正姚体" pitchFamily="2" charset="-122"/>
                <a:ea typeface="方正姚体" pitchFamily="2" charset="-122"/>
              </a:rPr>
              <a:t>, </a:t>
            </a:r>
            <a:r>
              <a:rPr lang="zh-CN" altLang="en-US" sz="2300" dirty="0">
                <a:solidFill>
                  <a:srgbClr val="0070C0"/>
                </a:solidFill>
                <a:latin typeface="方正姚体" pitchFamily="2" charset="-122"/>
                <a:ea typeface="方正姚体" pitchFamily="2" charset="-122"/>
              </a:rPr>
              <a:t>则可做下列工作： </a:t>
            </a:r>
          </a:p>
          <a:p>
            <a:pPr algn="just">
              <a:lnSpc>
                <a:spcPct val="140000"/>
              </a:lnSpc>
              <a:spcBef>
                <a:spcPts val="0"/>
              </a:spcBef>
            </a:pPr>
            <a:r>
              <a:rPr lang="zh-CN" altLang="en-US" sz="2300" dirty="0">
                <a:solidFill>
                  <a:srgbClr val="0070C0"/>
                </a:solidFill>
                <a:latin typeface="方正姚体" pitchFamily="2" charset="-122"/>
                <a:ea typeface="方正姚体" pitchFamily="2" charset="-122"/>
              </a:rPr>
              <a:t> </a:t>
            </a:r>
            <a:r>
              <a:rPr lang="zh-CN" altLang="en-US" sz="2300" dirty="0" smtClean="0">
                <a:solidFill>
                  <a:srgbClr val="0070C0"/>
                </a:solidFill>
                <a:latin typeface="方正姚体" pitchFamily="2" charset="-122"/>
                <a:ea typeface="方正姚体" pitchFamily="2" charset="-122"/>
              </a:rPr>
              <a:t>     </a:t>
            </a:r>
            <a:r>
              <a:rPr lang="en-US" altLang="zh-CN" sz="2300" dirty="0" smtClean="0">
                <a:solidFill>
                  <a:srgbClr val="0070C0"/>
                </a:solidFill>
                <a:latin typeface="方正姚体" pitchFamily="2" charset="-122"/>
                <a:ea typeface="方正姚体" pitchFamily="2" charset="-122"/>
              </a:rPr>
              <a:t>① </a:t>
            </a:r>
            <a:r>
              <a:rPr lang="zh-CN" altLang="en-US" sz="2300" dirty="0">
                <a:solidFill>
                  <a:srgbClr val="0070C0"/>
                </a:solidFill>
                <a:latin typeface="方正姚体" pitchFamily="2" charset="-122"/>
                <a:ea typeface="方正姚体" pitchFamily="2" charset="-122"/>
              </a:rPr>
              <a:t>扩展节点</a:t>
            </a:r>
            <a:r>
              <a:rPr lang="en-US" altLang="zh-CN" sz="2300" i="1" dirty="0">
                <a:solidFill>
                  <a:srgbClr val="0070C0"/>
                </a:solidFill>
                <a:latin typeface="方正姚体" pitchFamily="2" charset="-122"/>
                <a:ea typeface="方正姚体" pitchFamily="2" charset="-122"/>
                <a:cs typeface="Times New Roman" pitchFamily="18" charset="0"/>
              </a:rPr>
              <a:t>N</a:t>
            </a:r>
            <a:r>
              <a:rPr lang="en-US" altLang="zh-CN" sz="2300" dirty="0">
                <a:solidFill>
                  <a:srgbClr val="0070C0"/>
                </a:solidFill>
                <a:latin typeface="方正姚体" pitchFamily="2" charset="-122"/>
                <a:ea typeface="方正姚体" pitchFamily="2" charset="-122"/>
              </a:rPr>
              <a:t>, </a:t>
            </a:r>
            <a:r>
              <a:rPr lang="zh-CN" altLang="en-US" sz="2300" dirty="0">
                <a:solidFill>
                  <a:srgbClr val="0070C0"/>
                </a:solidFill>
                <a:latin typeface="方正姚体" pitchFamily="2" charset="-122"/>
                <a:ea typeface="方正姚体" pitchFamily="2" charset="-122"/>
              </a:rPr>
              <a:t>产生</a:t>
            </a:r>
            <a:r>
              <a:rPr lang="en-US" altLang="zh-CN" sz="2300" i="1" dirty="0">
                <a:solidFill>
                  <a:srgbClr val="0070C0"/>
                </a:solidFill>
                <a:latin typeface="方正姚体" pitchFamily="2" charset="-122"/>
                <a:ea typeface="方正姚体" pitchFamily="2" charset="-122"/>
                <a:cs typeface="Times New Roman" pitchFamily="18" charset="0"/>
              </a:rPr>
              <a:t>N</a:t>
            </a:r>
            <a:r>
              <a:rPr lang="zh-CN" altLang="en-US" sz="2300" dirty="0">
                <a:solidFill>
                  <a:srgbClr val="0070C0"/>
                </a:solidFill>
                <a:latin typeface="方正姚体" pitchFamily="2" charset="-122"/>
                <a:ea typeface="方正姚体" pitchFamily="2" charset="-122"/>
              </a:rPr>
              <a:t>的所有子节点</a:t>
            </a:r>
            <a:r>
              <a:rPr lang="zh-CN" altLang="en-US" sz="2300" dirty="0" smtClean="0">
                <a:solidFill>
                  <a:srgbClr val="0070C0"/>
                </a:solidFill>
                <a:latin typeface="方正姚体" pitchFamily="2" charset="-122"/>
                <a:ea typeface="方正姚体" pitchFamily="2" charset="-122"/>
              </a:rPr>
              <a:t>。</a:t>
            </a:r>
            <a:endParaRPr lang="zh-CN" altLang="en-US" sz="2300" dirty="0">
              <a:solidFill>
                <a:srgbClr val="0070C0"/>
              </a:solidFill>
              <a:latin typeface="方正姚体" pitchFamily="2" charset="-122"/>
              <a:ea typeface="方正姚体" pitchFamily="2" charset="-122"/>
            </a:endParaRPr>
          </a:p>
          <a:p>
            <a:pPr algn="just">
              <a:lnSpc>
                <a:spcPct val="140000"/>
              </a:lnSpc>
              <a:spcBef>
                <a:spcPts val="0"/>
              </a:spcBef>
            </a:pPr>
            <a:r>
              <a:rPr lang="zh-CN" altLang="en-US" sz="2300" dirty="0">
                <a:solidFill>
                  <a:srgbClr val="0070C0"/>
                </a:solidFill>
                <a:latin typeface="方正姚体" pitchFamily="2" charset="-122"/>
                <a:ea typeface="方正姚体" pitchFamily="2" charset="-122"/>
              </a:rPr>
              <a:t>  </a:t>
            </a:r>
            <a:r>
              <a:rPr lang="zh-CN" altLang="en-US" sz="2300" dirty="0" smtClean="0">
                <a:solidFill>
                  <a:srgbClr val="0070C0"/>
                </a:solidFill>
                <a:latin typeface="方正姚体" pitchFamily="2" charset="-122"/>
                <a:ea typeface="方正姚体" pitchFamily="2" charset="-122"/>
              </a:rPr>
              <a:t>    </a:t>
            </a:r>
            <a:r>
              <a:rPr lang="en-US" altLang="zh-CN" sz="2300" dirty="0" smtClean="0">
                <a:solidFill>
                  <a:srgbClr val="0070C0"/>
                </a:solidFill>
                <a:latin typeface="方正姚体" pitchFamily="2" charset="-122"/>
                <a:ea typeface="方正姚体" pitchFamily="2" charset="-122"/>
              </a:rPr>
              <a:t>②</a:t>
            </a:r>
            <a:r>
              <a:rPr lang="zh-CN" altLang="en-US" sz="2300" dirty="0" smtClean="0">
                <a:solidFill>
                  <a:srgbClr val="0070C0"/>
                </a:solidFill>
                <a:latin typeface="方正姚体" pitchFamily="2" charset="-122"/>
                <a:ea typeface="方正姚体" pitchFamily="2" charset="-122"/>
              </a:rPr>
              <a:t>把</a:t>
            </a:r>
            <a:r>
              <a:rPr lang="zh-CN" altLang="en-US" sz="2300" dirty="0">
                <a:solidFill>
                  <a:srgbClr val="0070C0"/>
                </a:solidFill>
                <a:latin typeface="方正姚体" pitchFamily="2" charset="-122"/>
                <a:ea typeface="方正姚体" pitchFamily="2" charset="-122"/>
              </a:rPr>
              <a:t>这些子节点都放入</a:t>
            </a:r>
            <a:r>
              <a:rPr lang="en-US" altLang="zh-CN" sz="2300" dirty="0">
                <a:solidFill>
                  <a:srgbClr val="0070C0"/>
                </a:solidFill>
                <a:latin typeface="方正姚体" pitchFamily="2" charset="-122"/>
                <a:ea typeface="方正姚体" pitchFamily="2" charset="-122"/>
                <a:cs typeface="Times New Roman" pitchFamily="18" charset="0"/>
              </a:rPr>
              <a:t>OPEN</a:t>
            </a:r>
            <a:r>
              <a:rPr lang="zh-CN" altLang="en-US" sz="2300" dirty="0">
                <a:solidFill>
                  <a:srgbClr val="0070C0"/>
                </a:solidFill>
                <a:latin typeface="方正姚体" pitchFamily="2" charset="-122"/>
                <a:ea typeface="方正姚体" pitchFamily="2" charset="-122"/>
              </a:rPr>
              <a:t>表中</a:t>
            </a:r>
            <a:r>
              <a:rPr lang="en-US" altLang="zh-CN" sz="2300" dirty="0">
                <a:solidFill>
                  <a:srgbClr val="0070C0"/>
                </a:solidFill>
                <a:latin typeface="方正姚体" pitchFamily="2" charset="-122"/>
                <a:ea typeface="方正姚体" pitchFamily="2" charset="-122"/>
              </a:rPr>
              <a:t>, </a:t>
            </a:r>
            <a:r>
              <a:rPr lang="zh-CN" altLang="en-US" sz="2300" dirty="0">
                <a:solidFill>
                  <a:srgbClr val="0070C0"/>
                </a:solidFill>
                <a:latin typeface="方正姚体" pitchFamily="2" charset="-122"/>
                <a:ea typeface="方正姚体" pitchFamily="2" charset="-122"/>
              </a:rPr>
              <a:t>并为每一个子节点配置指向父节点</a:t>
            </a:r>
            <a:r>
              <a:rPr lang="en-US" altLang="zh-CN" sz="2300" dirty="0">
                <a:solidFill>
                  <a:srgbClr val="0070C0"/>
                </a:solidFill>
                <a:latin typeface="方正姚体" pitchFamily="2" charset="-122"/>
                <a:ea typeface="方正姚体" pitchFamily="2" charset="-122"/>
              </a:rPr>
              <a:t>(</a:t>
            </a:r>
            <a:r>
              <a:rPr lang="zh-CN" altLang="en-US" sz="2300" dirty="0">
                <a:solidFill>
                  <a:srgbClr val="0070C0"/>
                </a:solidFill>
                <a:latin typeface="方正姚体" pitchFamily="2" charset="-122"/>
                <a:ea typeface="方正姚体" pitchFamily="2" charset="-122"/>
              </a:rPr>
              <a:t>节点</a:t>
            </a:r>
            <a:r>
              <a:rPr lang="en-US" altLang="zh-CN" sz="2300" i="1" dirty="0">
                <a:solidFill>
                  <a:srgbClr val="0070C0"/>
                </a:solidFill>
                <a:latin typeface="方正姚体" pitchFamily="2" charset="-122"/>
                <a:ea typeface="方正姚体" pitchFamily="2" charset="-122"/>
                <a:cs typeface="Times New Roman" pitchFamily="18" charset="0"/>
              </a:rPr>
              <a:t>N</a:t>
            </a:r>
            <a:r>
              <a:rPr lang="en-US" altLang="zh-CN" sz="2300" dirty="0">
                <a:solidFill>
                  <a:srgbClr val="0070C0"/>
                </a:solidFill>
                <a:latin typeface="方正姚体" pitchFamily="2" charset="-122"/>
                <a:ea typeface="方正姚体" pitchFamily="2" charset="-122"/>
              </a:rPr>
              <a:t>)</a:t>
            </a:r>
            <a:r>
              <a:rPr lang="zh-CN" altLang="en-US" sz="2300" dirty="0">
                <a:solidFill>
                  <a:srgbClr val="0070C0"/>
                </a:solidFill>
                <a:latin typeface="方正姚体" pitchFamily="2" charset="-122"/>
                <a:ea typeface="方正姚体" pitchFamily="2" charset="-122"/>
              </a:rPr>
              <a:t>的指针</a:t>
            </a:r>
            <a:r>
              <a:rPr lang="zh-CN" altLang="en-US" sz="2300" dirty="0" smtClean="0">
                <a:solidFill>
                  <a:srgbClr val="0070C0"/>
                </a:solidFill>
                <a:latin typeface="方正姚体" pitchFamily="2" charset="-122"/>
                <a:ea typeface="方正姚体" pitchFamily="2" charset="-122"/>
              </a:rPr>
              <a:t>。</a:t>
            </a:r>
            <a:endParaRPr lang="zh-CN" altLang="en-US" sz="2300" dirty="0">
              <a:solidFill>
                <a:srgbClr val="0070C0"/>
              </a:solidFill>
              <a:latin typeface="方正姚体" pitchFamily="2" charset="-122"/>
              <a:ea typeface="方正姚体" pitchFamily="2" charset="-122"/>
            </a:endParaRPr>
          </a:p>
          <a:p>
            <a:pPr algn="just">
              <a:lnSpc>
                <a:spcPct val="140000"/>
              </a:lnSpc>
              <a:spcBef>
                <a:spcPts val="0"/>
              </a:spcBef>
            </a:pPr>
            <a:r>
              <a:rPr lang="zh-CN" altLang="en-US" sz="2300" dirty="0">
                <a:solidFill>
                  <a:srgbClr val="0070C0"/>
                </a:solidFill>
                <a:latin typeface="方正姚体" pitchFamily="2" charset="-122"/>
                <a:ea typeface="方正姚体" pitchFamily="2" charset="-122"/>
              </a:rPr>
              <a:t>  </a:t>
            </a:r>
            <a:r>
              <a:rPr lang="zh-CN" altLang="en-US" sz="2300" dirty="0" smtClean="0">
                <a:solidFill>
                  <a:srgbClr val="0070C0"/>
                </a:solidFill>
                <a:latin typeface="方正姚体" pitchFamily="2" charset="-122"/>
                <a:ea typeface="方正姚体" pitchFamily="2" charset="-122"/>
              </a:rPr>
              <a:t>     </a:t>
            </a:r>
            <a:r>
              <a:rPr lang="en-US" altLang="zh-CN" sz="2300" dirty="0" smtClean="0">
                <a:solidFill>
                  <a:srgbClr val="0070C0"/>
                </a:solidFill>
                <a:latin typeface="方正姚体" pitchFamily="2" charset="-122"/>
                <a:ea typeface="方正姚体" pitchFamily="2" charset="-122"/>
              </a:rPr>
              <a:t>③ </a:t>
            </a:r>
            <a:r>
              <a:rPr lang="zh-CN" altLang="en-US" sz="2300" dirty="0">
                <a:solidFill>
                  <a:srgbClr val="0070C0"/>
                </a:solidFill>
                <a:latin typeface="方正姚体" pitchFamily="2" charset="-122"/>
                <a:ea typeface="方正姚体" pitchFamily="2" charset="-122"/>
              </a:rPr>
              <a:t>计算这些子节点的</a:t>
            </a:r>
            <a:r>
              <a:rPr lang="en-US" altLang="zh-CN" sz="2300" i="1" dirty="0">
                <a:solidFill>
                  <a:srgbClr val="0070C0"/>
                </a:solidFill>
                <a:latin typeface="方正姚体" pitchFamily="2" charset="-122"/>
                <a:ea typeface="方正姚体" pitchFamily="2" charset="-122"/>
                <a:cs typeface="Times New Roman" pitchFamily="18" charset="0"/>
              </a:rPr>
              <a:t>g</a:t>
            </a:r>
            <a:r>
              <a:rPr lang="zh-CN" altLang="en-US" sz="2300" dirty="0">
                <a:solidFill>
                  <a:srgbClr val="0070C0"/>
                </a:solidFill>
                <a:latin typeface="方正姚体" pitchFamily="2" charset="-122"/>
                <a:ea typeface="方正姚体" pitchFamily="2" charset="-122"/>
              </a:rPr>
              <a:t>值及其先辈节点的</a:t>
            </a:r>
            <a:r>
              <a:rPr lang="en-US" altLang="zh-CN" sz="2300" i="1" dirty="0">
                <a:solidFill>
                  <a:srgbClr val="0070C0"/>
                </a:solidFill>
                <a:latin typeface="方正姚体" pitchFamily="2" charset="-122"/>
                <a:ea typeface="方正姚体" pitchFamily="2" charset="-122"/>
                <a:cs typeface="Times New Roman" pitchFamily="18" charset="0"/>
              </a:rPr>
              <a:t>g</a:t>
            </a:r>
            <a:r>
              <a:rPr lang="zh-CN" altLang="en-US" sz="2300" dirty="0">
                <a:solidFill>
                  <a:srgbClr val="0070C0"/>
                </a:solidFill>
                <a:latin typeface="方正姚体" pitchFamily="2" charset="-122"/>
                <a:ea typeface="方正姚体" pitchFamily="2" charset="-122"/>
              </a:rPr>
              <a:t>值</a:t>
            </a:r>
            <a:r>
              <a:rPr lang="zh-CN" altLang="en-US" sz="2300" dirty="0" smtClean="0">
                <a:solidFill>
                  <a:srgbClr val="0070C0"/>
                </a:solidFill>
                <a:latin typeface="方正姚体" pitchFamily="2" charset="-122"/>
                <a:ea typeface="方正姚体" pitchFamily="2" charset="-122"/>
              </a:rPr>
              <a:t>。</a:t>
            </a:r>
            <a:endParaRPr lang="zh-CN" altLang="en-US" sz="2300" dirty="0">
              <a:solidFill>
                <a:srgbClr val="0070C0"/>
              </a:solidFill>
              <a:latin typeface="方正姚体" pitchFamily="2" charset="-122"/>
              <a:ea typeface="方正姚体" pitchFamily="2" charset="-122"/>
            </a:endParaRPr>
          </a:p>
          <a:p>
            <a:pPr>
              <a:lnSpc>
                <a:spcPct val="150000"/>
              </a:lnSpc>
              <a:spcBef>
                <a:spcPts val="0"/>
              </a:spcBef>
            </a:pPr>
            <a:r>
              <a:rPr lang="en-US" altLang="zh-CN" sz="2300" dirty="0" smtClean="0">
                <a:solidFill>
                  <a:srgbClr val="0070C0"/>
                </a:solidFill>
                <a:latin typeface="方正姚体" pitchFamily="2" charset="-122"/>
                <a:ea typeface="方正姚体" pitchFamily="2" charset="-122"/>
              </a:rPr>
              <a:t>   (7) </a:t>
            </a:r>
            <a:r>
              <a:rPr lang="zh-CN" altLang="en-US" sz="2300" dirty="0" smtClean="0">
                <a:solidFill>
                  <a:srgbClr val="0070C0"/>
                </a:solidFill>
                <a:latin typeface="方正姚体" pitchFamily="2" charset="-122"/>
                <a:ea typeface="方正姚体" pitchFamily="2" charset="-122"/>
              </a:rPr>
              <a:t>转步</a:t>
            </a:r>
            <a:r>
              <a:rPr lang="en-US" altLang="zh-CN" sz="2300" dirty="0" smtClean="0">
                <a:solidFill>
                  <a:srgbClr val="0070C0"/>
                </a:solidFill>
                <a:latin typeface="方正姚体" pitchFamily="2" charset="-122"/>
                <a:ea typeface="方正姚体" pitchFamily="2" charset="-122"/>
              </a:rPr>
              <a:t>(2)</a:t>
            </a:r>
            <a:r>
              <a:rPr lang="zh-CN" altLang="en-US" sz="2300" dirty="0" smtClean="0">
                <a:solidFill>
                  <a:srgbClr val="0070C0"/>
                </a:solidFill>
                <a:latin typeface="方正姚体" pitchFamily="2" charset="-122"/>
                <a:ea typeface="方正姚体" pitchFamily="2" charset="-122"/>
              </a:rPr>
              <a:t>。 </a:t>
            </a:r>
            <a:endParaRPr lang="zh-CN" altLang="en-US" sz="2300" dirty="0">
              <a:solidFill>
                <a:srgbClr val="0070C0"/>
              </a:solidFill>
              <a:latin typeface="方正姚体" pitchFamily="2" charset="-122"/>
              <a:ea typeface="方正姚体" pitchFamily="2" charset="-122"/>
            </a:endParaRPr>
          </a:p>
        </p:txBody>
      </p:sp>
    </p:spTree>
  </p:cSld>
  <p:clrMapOvr>
    <a:masterClrMapping/>
  </p:clrMapOvr>
  <p:transition>
    <p:checke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492" name="Text Box 4"/>
          <p:cNvSpPr txBox="1">
            <a:spLocks noChangeArrowheads="1"/>
          </p:cNvSpPr>
          <p:nvPr/>
        </p:nvSpPr>
        <p:spPr bwMode="auto">
          <a:xfrm>
            <a:off x="714348" y="762000"/>
            <a:ext cx="7572428" cy="4487382"/>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zh-CN" altLang="en-US" dirty="0">
                <a:latin typeface="宋体" charset="-122"/>
              </a:rPr>
              <a:t>　　</a:t>
            </a:r>
            <a:r>
              <a:rPr lang="zh-CN" altLang="en-US" dirty="0">
                <a:solidFill>
                  <a:srgbClr val="0070C0"/>
                </a:solidFill>
                <a:latin typeface="+mn-ea"/>
                <a:ea typeface="+mn-ea"/>
              </a:rPr>
              <a:t>例 </a:t>
            </a:r>
            <a:r>
              <a:rPr lang="en-US" altLang="zh-CN" dirty="0" smtClean="0">
                <a:solidFill>
                  <a:srgbClr val="0070C0"/>
                </a:solidFill>
                <a:latin typeface="+mn-ea"/>
                <a:ea typeface="+mn-ea"/>
              </a:rPr>
              <a:t>3-14 </a:t>
            </a:r>
            <a:r>
              <a:rPr lang="zh-CN" altLang="en-US" dirty="0" smtClean="0">
                <a:solidFill>
                  <a:srgbClr val="0070C0"/>
                </a:solidFill>
                <a:latin typeface="宋体" charset="-122"/>
              </a:rPr>
              <a:t>下面举例说明</a:t>
            </a:r>
            <a:r>
              <a:rPr lang="zh-CN" altLang="en-US" dirty="0">
                <a:solidFill>
                  <a:srgbClr val="0070C0"/>
                </a:solidFill>
                <a:latin typeface="宋体" charset="-122"/>
              </a:rPr>
              <a:t>上述搜索过程。 </a:t>
            </a:r>
          </a:p>
          <a:p>
            <a:pPr algn="just">
              <a:lnSpc>
                <a:spcPct val="130000"/>
              </a:lnSpc>
              <a:spcBef>
                <a:spcPct val="50000"/>
              </a:spcBef>
            </a:pPr>
            <a:r>
              <a:rPr lang="zh-CN" altLang="en-US" dirty="0">
                <a:solidFill>
                  <a:srgbClr val="0070C0"/>
                </a:solidFill>
                <a:latin typeface="宋体" charset="-122"/>
              </a:rPr>
              <a:t>    设初始节点为</a:t>
            </a:r>
            <a:r>
              <a:rPr lang="en-US" altLang="zh-CN" i="1" dirty="0" err="1">
                <a:solidFill>
                  <a:srgbClr val="0070C0"/>
                </a:solidFill>
                <a:cs typeface="Times New Roman" pitchFamily="18" charset="0"/>
              </a:rPr>
              <a:t>Q</a:t>
            </a:r>
            <a:r>
              <a:rPr lang="en-US" altLang="zh-CN" baseline="-25000" dirty="0" err="1">
                <a:solidFill>
                  <a:srgbClr val="0070C0"/>
                </a:solidFill>
                <a:cs typeface="Times New Roman" pitchFamily="18" charset="0"/>
              </a:rPr>
              <a:t>o</a:t>
            </a:r>
            <a:r>
              <a:rPr lang="en-US" altLang="zh-CN" dirty="0">
                <a:solidFill>
                  <a:srgbClr val="0070C0"/>
                </a:solidFill>
                <a:latin typeface="宋体" charset="-122"/>
              </a:rPr>
              <a:t>, </a:t>
            </a:r>
            <a:r>
              <a:rPr lang="zh-CN" altLang="en-US" dirty="0">
                <a:solidFill>
                  <a:srgbClr val="0070C0"/>
                </a:solidFill>
                <a:latin typeface="宋体" charset="-122"/>
              </a:rPr>
              <a:t>每次扩展两层</a:t>
            </a:r>
            <a:r>
              <a:rPr lang="en-US" altLang="zh-CN" dirty="0">
                <a:solidFill>
                  <a:srgbClr val="0070C0"/>
                </a:solidFill>
                <a:latin typeface="宋体" charset="-122"/>
              </a:rPr>
              <a:t>,</a:t>
            </a:r>
            <a:r>
              <a:rPr lang="zh-CN" altLang="en-US" dirty="0">
                <a:solidFill>
                  <a:srgbClr val="0070C0"/>
                </a:solidFill>
                <a:latin typeface="宋体" charset="-122"/>
              </a:rPr>
              <a:t>并设</a:t>
            </a:r>
            <a:r>
              <a:rPr lang="en-US" altLang="zh-CN" i="1" dirty="0" err="1">
                <a:solidFill>
                  <a:srgbClr val="0070C0"/>
                </a:solidFill>
                <a:cs typeface="Times New Roman" pitchFamily="18" charset="0"/>
              </a:rPr>
              <a:t>Q</a:t>
            </a:r>
            <a:r>
              <a:rPr lang="en-US" altLang="zh-CN" i="1" baseline="-25000" dirty="0" err="1">
                <a:solidFill>
                  <a:srgbClr val="0070C0"/>
                </a:solidFill>
                <a:cs typeface="Times New Roman" pitchFamily="18" charset="0"/>
              </a:rPr>
              <a:t>o</a:t>
            </a:r>
            <a:r>
              <a:rPr lang="zh-CN" altLang="en-US" dirty="0">
                <a:solidFill>
                  <a:srgbClr val="0070C0"/>
                </a:solidFill>
                <a:latin typeface="宋体" charset="-122"/>
              </a:rPr>
              <a:t>经扩展后得到如图</a:t>
            </a:r>
            <a:r>
              <a:rPr lang="en-US" altLang="zh-CN" dirty="0" smtClean="0">
                <a:solidFill>
                  <a:srgbClr val="0070C0"/>
                </a:solidFill>
                <a:latin typeface="宋体" charset="-122"/>
              </a:rPr>
              <a:t>3-18(a</a:t>
            </a:r>
            <a:r>
              <a:rPr lang="en-US" altLang="zh-CN" dirty="0">
                <a:solidFill>
                  <a:srgbClr val="0070C0"/>
                </a:solidFill>
                <a:latin typeface="宋体" charset="-122"/>
              </a:rPr>
              <a:t>)</a:t>
            </a:r>
            <a:r>
              <a:rPr lang="zh-CN" altLang="en-US" dirty="0">
                <a:solidFill>
                  <a:srgbClr val="0070C0"/>
                </a:solidFill>
                <a:latin typeface="宋体" charset="-122"/>
              </a:rPr>
              <a:t>所示的与或树</a:t>
            </a:r>
            <a:r>
              <a:rPr lang="en-US" altLang="zh-CN" dirty="0">
                <a:solidFill>
                  <a:srgbClr val="0070C0"/>
                </a:solidFill>
                <a:latin typeface="宋体" charset="-122"/>
              </a:rPr>
              <a:t>, </a:t>
            </a:r>
            <a:r>
              <a:rPr lang="zh-CN" altLang="en-US" dirty="0">
                <a:solidFill>
                  <a:srgbClr val="0070C0"/>
                </a:solidFill>
                <a:latin typeface="宋体" charset="-122"/>
              </a:rPr>
              <a:t>其中子节点</a:t>
            </a:r>
            <a:r>
              <a:rPr lang="en-US" altLang="zh-CN" i="1" dirty="0">
                <a:solidFill>
                  <a:srgbClr val="0070C0"/>
                </a:solidFill>
                <a:cs typeface="Times New Roman" pitchFamily="18" charset="0"/>
              </a:rPr>
              <a:t>B</a:t>
            </a:r>
            <a:r>
              <a:rPr lang="en-US" altLang="zh-CN" dirty="0">
                <a:solidFill>
                  <a:srgbClr val="0070C0"/>
                </a:solidFill>
                <a:cs typeface="Times New Roman" pitchFamily="18" charset="0"/>
              </a:rPr>
              <a:t>,</a:t>
            </a:r>
            <a:r>
              <a:rPr lang="en-US" altLang="zh-CN" i="1" dirty="0">
                <a:solidFill>
                  <a:srgbClr val="0070C0"/>
                </a:solidFill>
                <a:cs typeface="Times New Roman" pitchFamily="18" charset="0"/>
              </a:rPr>
              <a:t>C</a:t>
            </a:r>
            <a:r>
              <a:rPr lang="en-US" altLang="zh-CN" dirty="0">
                <a:solidFill>
                  <a:srgbClr val="0070C0"/>
                </a:solidFill>
                <a:cs typeface="Times New Roman" pitchFamily="18" charset="0"/>
              </a:rPr>
              <a:t>,</a:t>
            </a:r>
            <a:r>
              <a:rPr lang="en-US" altLang="zh-CN" i="1" dirty="0">
                <a:solidFill>
                  <a:srgbClr val="0070C0"/>
                </a:solidFill>
                <a:cs typeface="Times New Roman" pitchFamily="18" charset="0"/>
              </a:rPr>
              <a:t>E</a:t>
            </a:r>
            <a:r>
              <a:rPr lang="en-US" altLang="zh-CN" dirty="0">
                <a:solidFill>
                  <a:srgbClr val="0070C0"/>
                </a:solidFill>
                <a:cs typeface="Times New Roman" pitchFamily="18" charset="0"/>
              </a:rPr>
              <a:t>,</a:t>
            </a:r>
            <a:r>
              <a:rPr lang="en-US" altLang="zh-CN" i="1" dirty="0">
                <a:solidFill>
                  <a:srgbClr val="0070C0"/>
                </a:solidFill>
                <a:cs typeface="Times New Roman" pitchFamily="18" charset="0"/>
              </a:rPr>
              <a:t>F</a:t>
            </a:r>
            <a:r>
              <a:rPr lang="zh-CN" altLang="en-US" dirty="0">
                <a:solidFill>
                  <a:srgbClr val="0070C0"/>
                </a:solidFill>
                <a:latin typeface="宋体" charset="-122"/>
              </a:rPr>
              <a:t>用启发函数估算出的</a:t>
            </a:r>
            <a:r>
              <a:rPr lang="en-US" altLang="zh-CN" i="1" dirty="0">
                <a:solidFill>
                  <a:srgbClr val="0070C0"/>
                </a:solidFill>
                <a:cs typeface="Times New Roman" pitchFamily="18" charset="0"/>
              </a:rPr>
              <a:t>g</a:t>
            </a:r>
            <a:r>
              <a:rPr lang="zh-CN" altLang="en-US" dirty="0">
                <a:solidFill>
                  <a:srgbClr val="0070C0"/>
                </a:solidFill>
                <a:latin typeface="宋体" charset="-122"/>
              </a:rPr>
              <a:t>值分别</a:t>
            </a:r>
            <a:r>
              <a:rPr lang="zh-CN" altLang="en-US" dirty="0" smtClean="0">
                <a:solidFill>
                  <a:srgbClr val="0070C0"/>
                </a:solidFill>
                <a:latin typeface="宋体" charset="-122"/>
              </a:rPr>
              <a:t>是</a:t>
            </a:r>
            <a:endParaRPr lang="zh-CN" altLang="en-US" dirty="0">
              <a:solidFill>
                <a:srgbClr val="0070C0"/>
              </a:solidFill>
              <a:latin typeface="宋体" charset="-122"/>
            </a:endParaRPr>
          </a:p>
          <a:p>
            <a:pPr algn="just">
              <a:lnSpc>
                <a:spcPct val="130000"/>
              </a:lnSpc>
              <a:spcBef>
                <a:spcPts val="0"/>
              </a:spcBef>
            </a:pPr>
            <a:r>
              <a:rPr lang="zh-CN" altLang="en-US" dirty="0">
                <a:solidFill>
                  <a:srgbClr val="0070C0"/>
                </a:solidFill>
                <a:latin typeface="宋体" charset="-122"/>
              </a:rPr>
              <a:t>   　   </a:t>
            </a:r>
            <a:r>
              <a:rPr lang="zh-CN" altLang="en-US" dirty="0" smtClean="0">
                <a:solidFill>
                  <a:srgbClr val="0070C0"/>
                </a:solidFill>
                <a:latin typeface="宋体" charset="-122"/>
              </a:rPr>
              <a:t>    </a:t>
            </a:r>
            <a:r>
              <a:rPr lang="en-US" altLang="zh-CN" i="1" dirty="0">
                <a:solidFill>
                  <a:srgbClr val="0070C0"/>
                </a:solidFill>
                <a:cs typeface="Times New Roman" pitchFamily="18" charset="0"/>
              </a:rPr>
              <a:t>g</a:t>
            </a:r>
            <a:r>
              <a:rPr lang="en-US" altLang="zh-CN" dirty="0">
                <a:solidFill>
                  <a:srgbClr val="0070C0"/>
                </a:solidFill>
                <a:cs typeface="Times New Roman" pitchFamily="18" charset="0"/>
              </a:rPr>
              <a:t>(</a:t>
            </a:r>
            <a:r>
              <a:rPr lang="en-US" altLang="zh-CN" i="1" dirty="0">
                <a:solidFill>
                  <a:srgbClr val="0070C0"/>
                </a:solidFill>
                <a:cs typeface="Times New Roman" pitchFamily="18" charset="0"/>
              </a:rPr>
              <a:t>B</a:t>
            </a:r>
            <a:r>
              <a:rPr lang="en-US" altLang="zh-CN" dirty="0">
                <a:solidFill>
                  <a:srgbClr val="0070C0"/>
                </a:solidFill>
                <a:cs typeface="Times New Roman" pitchFamily="18" charset="0"/>
              </a:rPr>
              <a:t>)=3,   </a:t>
            </a:r>
            <a:r>
              <a:rPr lang="en-US" altLang="zh-CN" i="1" dirty="0">
                <a:solidFill>
                  <a:srgbClr val="0070C0"/>
                </a:solidFill>
                <a:cs typeface="Times New Roman" pitchFamily="18" charset="0"/>
              </a:rPr>
              <a:t>g</a:t>
            </a:r>
            <a:r>
              <a:rPr lang="en-US" altLang="zh-CN" dirty="0">
                <a:solidFill>
                  <a:srgbClr val="0070C0"/>
                </a:solidFill>
                <a:cs typeface="Times New Roman" pitchFamily="18" charset="0"/>
              </a:rPr>
              <a:t>(</a:t>
            </a:r>
            <a:r>
              <a:rPr lang="en-US" altLang="zh-CN" i="1" dirty="0">
                <a:solidFill>
                  <a:srgbClr val="0070C0"/>
                </a:solidFill>
                <a:cs typeface="Times New Roman" pitchFamily="18" charset="0"/>
              </a:rPr>
              <a:t>C</a:t>
            </a:r>
            <a:r>
              <a:rPr lang="en-US" altLang="zh-CN" dirty="0">
                <a:solidFill>
                  <a:srgbClr val="0070C0"/>
                </a:solidFill>
                <a:cs typeface="Times New Roman" pitchFamily="18" charset="0"/>
              </a:rPr>
              <a:t>)=3,   </a:t>
            </a:r>
            <a:r>
              <a:rPr lang="en-US" altLang="zh-CN" i="1" dirty="0">
                <a:solidFill>
                  <a:srgbClr val="0070C0"/>
                </a:solidFill>
                <a:cs typeface="Times New Roman" pitchFamily="18" charset="0"/>
              </a:rPr>
              <a:t>g</a:t>
            </a:r>
            <a:r>
              <a:rPr lang="en-US" altLang="zh-CN" dirty="0">
                <a:solidFill>
                  <a:srgbClr val="0070C0"/>
                </a:solidFill>
                <a:cs typeface="Times New Roman" pitchFamily="18" charset="0"/>
              </a:rPr>
              <a:t>(</a:t>
            </a:r>
            <a:r>
              <a:rPr lang="en-US" altLang="zh-CN" i="1" dirty="0">
                <a:solidFill>
                  <a:srgbClr val="0070C0"/>
                </a:solidFill>
                <a:cs typeface="Times New Roman" pitchFamily="18" charset="0"/>
              </a:rPr>
              <a:t>E</a:t>
            </a:r>
            <a:r>
              <a:rPr lang="en-US" altLang="zh-CN" dirty="0">
                <a:solidFill>
                  <a:srgbClr val="0070C0"/>
                </a:solidFill>
                <a:cs typeface="Times New Roman" pitchFamily="18" charset="0"/>
              </a:rPr>
              <a:t>)=3,    </a:t>
            </a:r>
            <a:r>
              <a:rPr lang="en-US" altLang="zh-CN" i="1" dirty="0">
                <a:solidFill>
                  <a:srgbClr val="0070C0"/>
                </a:solidFill>
                <a:cs typeface="Times New Roman" pitchFamily="18" charset="0"/>
              </a:rPr>
              <a:t>g</a:t>
            </a:r>
            <a:r>
              <a:rPr lang="en-US" altLang="zh-CN" dirty="0">
                <a:solidFill>
                  <a:srgbClr val="0070C0"/>
                </a:solidFill>
                <a:cs typeface="Times New Roman" pitchFamily="18" charset="0"/>
              </a:rPr>
              <a:t>(</a:t>
            </a:r>
            <a:r>
              <a:rPr lang="en-US" altLang="zh-CN" i="1" dirty="0">
                <a:solidFill>
                  <a:srgbClr val="0070C0"/>
                </a:solidFill>
                <a:cs typeface="Times New Roman" pitchFamily="18" charset="0"/>
              </a:rPr>
              <a:t>F</a:t>
            </a:r>
            <a:r>
              <a:rPr lang="en-US" altLang="zh-CN" dirty="0">
                <a:solidFill>
                  <a:srgbClr val="0070C0"/>
                </a:solidFill>
                <a:cs typeface="Times New Roman" pitchFamily="18" charset="0"/>
              </a:rPr>
              <a:t>)=</a:t>
            </a:r>
            <a:r>
              <a:rPr lang="en-US" altLang="zh-CN" dirty="0" smtClean="0">
                <a:solidFill>
                  <a:srgbClr val="0070C0"/>
                </a:solidFill>
                <a:cs typeface="Times New Roman" pitchFamily="18" charset="0"/>
              </a:rPr>
              <a:t>2</a:t>
            </a:r>
            <a:endParaRPr lang="en-US" altLang="zh-CN" dirty="0">
              <a:solidFill>
                <a:srgbClr val="0070C0"/>
              </a:solidFill>
              <a:cs typeface="Times New Roman" pitchFamily="18" charset="0"/>
            </a:endParaRPr>
          </a:p>
          <a:p>
            <a:pPr algn="just">
              <a:lnSpc>
                <a:spcPct val="130000"/>
              </a:lnSpc>
              <a:spcBef>
                <a:spcPct val="50000"/>
              </a:spcBef>
            </a:pPr>
            <a:r>
              <a:rPr lang="en-US" altLang="zh-CN" dirty="0">
                <a:solidFill>
                  <a:srgbClr val="0070C0"/>
                </a:solidFill>
                <a:latin typeface="宋体" charset="-122"/>
              </a:rPr>
              <a:t>    </a:t>
            </a:r>
            <a:r>
              <a:rPr lang="zh-CN" altLang="en-US" dirty="0">
                <a:solidFill>
                  <a:srgbClr val="0070C0"/>
                </a:solidFill>
                <a:latin typeface="宋体" charset="-122"/>
              </a:rPr>
              <a:t>若按和代价计算</a:t>
            </a:r>
            <a:r>
              <a:rPr lang="en-US" altLang="zh-CN" dirty="0">
                <a:solidFill>
                  <a:srgbClr val="0070C0"/>
                </a:solidFill>
                <a:latin typeface="宋体" charset="-122"/>
              </a:rPr>
              <a:t>, </a:t>
            </a:r>
            <a:r>
              <a:rPr lang="zh-CN" altLang="en-US" dirty="0">
                <a:solidFill>
                  <a:srgbClr val="0070C0"/>
                </a:solidFill>
                <a:latin typeface="宋体" charset="-122"/>
              </a:rPr>
              <a:t>则</a:t>
            </a:r>
            <a:r>
              <a:rPr lang="zh-CN" altLang="en-US" dirty="0" smtClean="0">
                <a:solidFill>
                  <a:srgbClr val="0070C0"/>
                </a:solidFill>
                <a:latin typeface="宋体" charset="-122"/>
              </a:rPr>
              <a:t>得到</a:t>
            </a:r>
            <a:endParaRPr lang="zh-CN" altLang="en-US" dirty="0">
              <a:solidFill>
                <a:srgbClr val="0070C0"/>
              </a:solidFill>
              <a:latin typeface="宋体" charset="-122"/>
            </a:endParaRPr>
          </a:p>
          <a:p>
            <a:pPr algn="just">
              <a:lnSpc>
                <a:spcPct val="130000"/>
              </a:lnSpc>
              <a:spcBef>
                <a:spcPts val="0"/>
              </a:spcBef>
            </a:pPr>
            <a:r>
              <a:rPr lang="zh-CN" altLang="en-US" dirty="0">
                <a:solidFill>
                  <a:srgbClr val="0070C0"/>
                </a:solidFill>
                <a:latin typeface="宋体" charset="-122"/>
              </a:rPr>
              <a:t>             </a:t>
            </a:r>
            <a:r>
              <a:rPr lang="en-US" altLang="zh-CN" i="1" dirty="0">
                <a:solidFill>
                  <a:srgbClr val="0070C0"/>
                </a:solidFill>
                <a:cs typeface="Times New Roman" pitchFamily="18" charset="0"/>
              </a:rPr>
              <a:t>g</a:t>
            </a:r>
            <a:r>
              <a:rPr lang="en-US" altLang="zh-CN" dirty="0">
                <a:solidFill>
                  <a:srgbClr val="0070C0"/>
                </a:solidFill>
                <a:cs typeface="Times New Roman" pitchFamily="18" charset="0"/>
              </a:rPr>
              <a:t>(</a:t>
            </a:r>
            <a:r>
              <a:rPr lang="en-US" altLang="zh-CN" i="1" dirty="0">
                <a:solidFill>
                  <a:srgbClr val="0070C0"/>
                </a:solidFill>
                <a:cs typeface="Times New Roman" pitchFamily="18" charset="0"/>
              </a:rPr>
              <a:t>A</a:t>
            </a:r>
            <a:r>
              <a:rPr lang="en-US" altLang="zh-CN" dirty="0">
                <a:solidFill>
                  <a:srgbClr val="0070C0"/>
                </a:solidFill>
                <a:cs typeface="Times New Roman" pitchFamily="18" charset="0"/>
              </a:rPr>
              <a:t>)=8,    </a:t>
            </a:r>
            <a:r>
              <a:rPr lang="en-US" altLang="zh-CN" i="1" dirty="0">
                <a:solidFill>
                  <a:srgbClr val="0070C0"/>
                </a:solidFill>
                <a:cs typeface="Times New Roman" pitchFamily="18" charset="0"/>
              </a:rPr>
              <a:t>g</a:t>
            </a:r>
            <a:r>
              <a:rPr lang="en-US" altLang="zh-CN" dirty="0">
                <a:solidFill>
                  <a:srgbClr val="0070C0"/>
                </a:solidFill>
                <a:cs typeface="Times New Roman" pitchFamily="18" charset="0"/>
              </a:rPr>
              <a:t>(</a:t>
            </a:r>
            <a:r>
              <a:rPr lang="en-US" altLang="zh-CN" i="1" dirty="0">
                <a:solidFill>
                  <a:srgbClr val="0070C0"/>
                </a:solidFill>
                <a:cs typeface="Times New Roman" pitchFamily="18" charset="0"/>
              </a:rPr>
              <a:t>D</a:t>
            </a:r>
            <a:r>
              <a:rPr lang="en-US" altLang="zh-CN" dirty="0">
                <a:solidFill>
                  <a:srgbClr val="0070C0"/>
                </a:solidFill>
                <a:cs typeface="Times New Roman" pitchFamily="18" charset="0"/>
              </a:rPr>
              <a:t>)=7,   </a:t>
            </a:r>
            <a:r>
              <a:rPr lang="en-US" altLang="zh-CN" i="1" dirty="0">
                <a:solidFill>
                  <a:srgbClr val="0070C0"/>
                </a:solidFill>
                <a:cs typeface="Times New Roman" pitchFamily="18" charset="0"/>
              </a:rPr>
              <a:t>g</a:t>
            </a:r>
            <a:r>
              <a:rPr lang="en-US" altLang="zh-CN" dirty="0">
                <a:solidFill>
                  <a:srgbClr val="0070C0"/>
                </a:solidFill>
                <a:cs typeface="Times New Roman" pitchFamily="18" charset="0"/>
              </a:rPr>
              <a:t>(</a:t>
            </a:r>
            <a:r>
              <a:rPr lang="en-US" altLang="zh-CN" i="1" dirty="0" err="1">
                <a:solidFill>
                  <a:srgbClr val="0070C0"/>
                </a:solidFill>
                <a:cs typeface="Times New Roman" pitchFamily="18" charset="0"/>
              </a:rPr>
              <a:t>Q</a:t>
            </a:r>
            <a:r>
              <a:rPr lang="en-US" altLang="zh-CN" baseline="-25000" dirty="0" err="1">
                <a:solidFill>
                  <a:srgbClr val="0070C0"/>
                </a:solidFill>
                <a:cs typeface="Times New Roman" pitchFamily="18" charset="0"/>
              </a:rPr>
              <a:t>o</a:t>
            </a:r>
            <a:r>
              <a:rPr lang="en-US" altLang="zh-CN" dirty="0">
                <a:solidFill>
                  <a:srgbClr val="0070C0"/>
                </a:solidFill>
                <a:cs typeface="Times New Roman" pitchFamily="18" charset="0"/>
              </a:rPr>
              <a:t>)=</a:t>
            </a:r>
            <a:r>
              <a:rPr lang="en-US" altLang="zh-CN" dirty="0" smtClean="0">
                <a:solidFill>
                  <a:srgbClr val="0070C0"/>
                </a:solidFill>
                <a:cs typeface="Times New Roman" pitchFamily="18" charset="0"/>
              </a:rPr>
              <a:t>8</a:t>
            </a:r>
            <a:endParaRPr lang="en-US" altLang="zh-CN" dirty="0">
              <a:solidFill>
                <a:srgbClr val="0070C0"/>
              </a:solidFill>
              <a:cs typeface="Times New Roman" pitchFamily="18" charset="0"/>
            </a:endParaRPr>
          </a:p>
          <a:p>
            <a:pPr>
              <a:lnSpc>
                <a:spcPct val="130000"/>
              </a:lnSpc>
              <a:spcBef>
                <a:spcPct val="50000"/>
              </a:spcBef>
            </a:pPr>
            <a:r>
              <a:rPr lang="en-US" altLang="zh-CN" dirty="0" smtClean="0">
                <a:solidFill>
                  <a:srgbClr val="0070C0"/>
                </a:solidFill>
              </a:rPr>
              <a:t>  (</a:t>
            </a:r>
            <a:r>
              <a:rPr lang="zh-CN" altLang="en-US" dirty="0">
                <a:solidFill>
                  <a:srgbClr val="0070C0"/>
                </a:solidFill>
                <a:latin typeface="宋体" charset="-122"/>
              </a:rPr>
              <a:t>注</a:t>
            </a:r>
            <a:r>
              <a:rPr lang="en-US" altLang="zh-CN" dirty="0">
                <a:solidFill>
                  <a:srgbClr val="0070C0"/>
                </a:solidFill>
              </a:rPr>
              <a:t>:  </a:t>
            </a:r>
            <a:r>
              <a:rPr lang="zh-CN" altLang="en-US" dirty="0">
                <a:solidFill>
                  <a:srgbClr val="0070C0"/>
                </a:solidFill>
                <a:latin typeface="宋体" charset="-122"/>
              </a:rPr>
              <a:t>这里把边代价一律按</a:t>
            </a:r>
            <a:r>
              <a:rPr lang="en-US" altLang="zh-CN" dirty="0">
                <a:solidFill>
                  <a:srgbClr val="0070C0"/>
                </a:solidFill>
              </a:rPr>
              <a:t>1</a:t>
            </a:r>
            <a:r>
              <a:rPr lang="zh-CN" altLang="en-US" dirty="0">
                <a:solidFill>
                  <a:srgbClr val="0070C0"/>
                </a:solidFill>
                <a:latin typeface="宋体" charset="-122"/>
              </a:rPr>
              <a:t>计算</a:t>
            </a:r>
            <a:r>
              <a:rPr lang="en-US" altLang="zh-CN" dirty="0">
                <a:solidFill>
                  <a:srgbClr val="0070C0"/>
                </a:solidFill>
              </a:rPr>
              <a:t>, </a:t>
            </a:r>
            <a:r>
              <a:rPr lang="zh-CN" altLang="en-US" dirty="0">
                <a:solidFill>
                  <a:srgbClr val="0070C0"/>
                </a:solidFill>
                <a:latin typeface="宋体" charset="-122"/>
              </a:rPr>
              <a:t>下同。</a:t>
            </a:r>
            <a:r>
              <a:rPr lang="zh-CN" altLang="en-US" dirty="0">
                <a:solidFill>
                  <a:srgbClr val="0070C0"/>
                </a:solidFill>
              </a:rPr>
              <a:t> </a:t>
            </a:r>
            <a:r>
              <a:rPr lang="en-US" altLang="zh-CN" dirty="0">
                <a:solidFill>
                  <a:srgbClr val="0070C0"/>
                </a:solidFill>
              </a:rPr>
              <a:t>)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215492">
                                            <p:txEl>
                                              <p:pRg st="0" end="0"/>
                                            </p:txEl>
                                          </p:spTgt>
                                        </p:tgtEl>
                                        <p:attrNameLst>
                                          <p:attrName>style.visibility</p:attrName>
                                        </p:attrNameLst>
                                      </p:cBhvr>
                                      <p:to>
                                        <p:strVal val="visible"/>
                                      </p:to>
                                    </p:set>
                                    <p:animEffect transition="in" filter="blinds(horizontal)">
                                      <p:cBhvr>
                                        <p:cTn id="7" dur="500"/>
                                        <p:tgtEl>
                                          <p:spTgt spid="12154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15492">
                                            <p:txEl>
                                              <p:pRg st="1" end="1"/>
                                            </p:txEl>
                                          </p:spTgt>
                                        </p:tgtEl>
                                        <p:attrNameLst>
                                          <p:attrName>style.visibility</p:attrName>
                                        </p:attrNameLst>
                                      </p:cBhvr>
                                      <p:to>
                                        <p:strVal val="visible"/>
                                      </p:to>
                                    </p:set>
                                    <p:animEffect transition="in" filter="blinds(horizontal)">
                                      <p:cBhvr>
                                        <p:cTn id="12" dur="500"/>
                                        <p:tgtEl>
                                          <p:spTgt spid="1215492">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215492">
                                            <p:txEl>
                                              <p:pRg st="2" end="2"/>
                                            </p:txEl>
                                          </p:spTgt>
                                        </p:tgtEl>
                                        <p:attrNameLst>
                                          <p:attrName>style.visibility</p:attrName>
                                        </p:attrNameLst>
                                      </p:cBhvr>
                                      <p:to>
                                        <p:strVal val="visible"/>
                                      </p:to>
                                    </p:set>
                                    <p:animEffect transition="in" filter="blinds(horizontal)">
                                      <p:cBhvr>
                                        <p:cTn id="15" dur="500"/>
                                        <p:tgtEl>
                                          <p:spTgt spid="121549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215492">
                                            <p:txEl>
                                              <p:pRg st="3" end="3"/>
                                            </p:txEl>
                                          </p:spTgt>
                                        </p:tgtEl>
                                        <p:attrNameLst>
                                          <p:attrName>style.visibility</p:attrName>
                                        </p:attrNameLst>
                                      </p:cBhvr>
                                      <p:to>
                                        <p:strVal val="visible"/>
                                      </p:to>
                                    </p:set>
                                    <p:animEffect transition="in" filter="blinds(horizontal)">
                                      <p:cBhvr>
                                        <p:cTn id="20" dur="500"/>
                                        <p:tgtEl>
                                          <p:spTgt spid="1215492">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1215492">
                                            <p:txEl>
                                              <p:pRg st="4" end="4"/>
                                            </p:txEl>
                                          </p:spTgt>
                                        </p:tgtEl>
                                        <p:attrNameLst>
                                          <p:attrName>style.visibility</p:attrName>
                                        </p:attrNameLst>
                                      </p:cBhvr>
                                      <p:to>
                                        <p:strVal val="visible"/>
                                      </p:to>
                                    </p:set>
                                    <p:animEffect transition="in" filter="blinds(horizontal)">
                                      <p:cBhvr>
                                        <p:cTn id="23" dur="500"/>
                                        <p:tgtEl>
                                          <p:spTgt spid="1215492">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215492">
                                            <p:txEl>
                                              <p:pRg st="5" end="5"/>
                                            </p:txEl>
                                          </p:spTgt>
                                        </p:tgtEl>
                                        <p:attrNameLst>
                                          <p:attrName>style.visibility</p:attrName>
                                        </p:attrNameLst>
                                      </p:cBhvr>
                                      <p:to>
                                        <p:strVal val="visible"/>
                                      </p:to>
                                    </p:set>
                                    <p:animEffect transition="in" filter="blinds(horizontal)">
                                      <p:cBhvr>
                                        <p:cTn id="26" dur="500"/>
                                        <p:tgtEl>
                                          <p:spTgt spid="121549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468" name="Text Box 4"/>
          <p:cNvSpPr txBox="1">
            <a:spLocks noChangeArrowheads="1"/>
          </p:cNvSpPr>
          <p:nvPr/>
        </p:nvSpPr>
        <p:spPr bwMode="auto">
          <a:xfrm>
            <a:off x="785786" y="836613"/>
            <a:ext cx="7500990" cy="4413516"/>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zh-CN" altLang="en-US" dirty="0">
                <a:solidFill>
                  <a:srgbClr val="0070C0"/>
                </a:solidFill>
                <a:latin typeface="宋体" charset="-122"/>
              </a:rPr>
              <a:t>此时</a:t>
            </a:r>
            <a:r>
              <a:rPr lang="en-US" altLang="zh-CN" dirty="0">
                <a:solidFill>
                  <a:srgbClr val="0070C0"/>
                </a:solidFill>
                <a:latin typeface="宋体" charset="-122"/>
              </a:rPr>
              <a:t>,</a:t>
            </a:r>
            <a:r>
              <a:rPr lang="en-US" altLang="zh-CN" i="1" dirty="0" err="1">
                <a:solidFill>
                  <a:srgbClr val="0070C0"/>
                </a:solidFill>
                <a:cs typeface="Times New Roman" pitchFamily="18" charset="0"/>
              </a:rPr>
              <a:t>Q</a:t>
            </a:r>
            <a:r>
              <a:rPr lang="en-US" altLang="zh-CN" baseline="-25000" dirty="0" err="1">
                <a:solidFill>
                  <a:srgbClr val="0070C0"/>
                </a:solidFill>
                <a:latin typeface="宋体" charset="-122"/>
              </a:rPr>
              <a:t>o</a:t>
            </a:r>
            <a:r>
              <a:rPr lang="zh-CN" altLang="en-US" dirty="0">
                <a:solidFill>
                  <a:srgbClr val="0070C0"/>
                </a:solidFill>
                <a:latin typeface="宋体" charset="-122"/>
              </a:rPr>
              <a:t>的右子树是希望树。下面将对此希望树的节点进行扩展。 </a:t>
            </a:r>
          </a:p>
          <a:p>
            <a:pPr algn="just">
              <a:lnSpc>
                <a:spcPct val="130000"/>
              </a:lnSpc>
              <a:spcBef>
                <a:spcPts val="0"/>
              </a:spcBef>
            </a:pPr>
            <a:r>
              <a:rPr lang="zh-CN" altLang="en-US" dirty="0">
                <a:solidFill>
                  <a:srgbClr val="0070C0"/>
                </a:solidFill>
                <a:latin typeface="宋体" charset="-122"/>
              </a:rPr>
              <a:t>    设对节点</a:t>
            </a:r>
            <a:r>
              <a:rPr lang="en-US" altLang="zh-CN" dirty="0">
                <a:solidFill>
                  <a:srgbClr val="0070C0"/>
                </a:solidFill>
                <a:latin typeface="宋体" charset="-122"/>
              </a:rPr>
              <a:t>E</a:t>
            </a:r>
            <a:r>
              <a:rPr lang="zh-CN" altLang="en-US" dirty="0">
                <a:solidFill>
                  <a:srgbClr val="0070C0"/>
                </a:solidFill>
                <a:latin typeface="宋体" charset="-122"/>
              </a:rPr>
              <a:t>扩展两层后得到如图</a:t>
            </a:r>
            <a:r>
              <a:rPr lang="en-US" altLang="zh-CN" dirty="0" smtClean="0">
                <a:solidFill>
                  <a:srgbClr val="0070C0"/>
                </a:solidFill>
                <a:latin typeface="宋体" charset="-122"/>
              </a:rPr>
              <a:t>3-18(b</a:t>
            </a:r>
            <a:r>
              <a:rPr lang="en-US" altLang="zh-CN" dirty="0">
                <a:solidFill>
                  <a:srgbClr val="0070C0"/>
                </a:solidFill>
                <a:latin typeface="宋体" charset="-122"/>
              </a:rPr>
              <a:t>)</a:t>
            </a:r>
            <a:r>
              <a:rPr lang="zh-CN" altLang="en-US" dirty="0">
                <a:solidFill>
                  <a:srgbClr val="0070C0"/>
                </a:solidFill>
                <a:latin typeface="宋体" charset="-122"/>
              </a:rPr>
              <a:t>所示的与或树</a:t>
            </a:r>
            <a:r>
              <a:rPr lang="en-US" altLang="zh-CN" dirty="0">
                <a:solidFill>
                  <a:srgbClr val="0070C0"/>
                </a:solidFill>
                <a:latin typeface="宋体" charset="-122"/>
              </a:rPr>
              <a:t>, </a:t>
            </a:r>
            <a:r>
              <a:rPr lang="zh-CN" altLang="en-US" dirty="0">
                <a:solidFill>
                  <a:srgbClr val="0070C0"/>
                </a:solidFill>
                <a:latin typeface="宋体" charset="-122"/>
              </a:rPr>
              <a:t>节点旁的数字为用启发函数估算出的</a:t>
            </a:r>
            <a:r>
              <a:rPr lang="en-US" altLang="zh-CN" i="1" dirty="0">
                <a:solidFill>
                  <a:srgbClr val="0070C0"/>
                </a:solidFill>
                <a:cs typeface="Times New Roman" pitchFamily="18" charset="0"/>
              </a:rPr>
              <a:t>g</a:t>
            </a:r>
            <a:r>
              <a:rPr lang="zh-CN" altLang="en-US" dirty="0">
                <a:solidFill>
                  <a:srgbClr val="0070C0"/>
                </a:solidFill>
                <a:latin typeface="宋体" charset="-122"/>
              </a:rPr>
              <a:t>值</a:t>
            </a:r>
            <a:r>
              <a:rPr lang="en-US" altLang="zh-CN" dirty="0">
                <a:solidFill>
                  <a:srgbClr val="0070C0"/>
                </a:solidFill>
                <a:latin typeface="宋体" charset="-122"/>
              </a:rPr>
              <a:t>, </a:t>
            </a:r>
            <a:r>
              <a:rPr lang="zh-CN" altLang="en-US" dirty="0">
                <a:solidFill>
                  <a:srgbClr val="0070C0"/>
                </a:solidFill>
                <a:latin typeface="宋体" charset="-122"/>
              </a:rPr>
              <a:t>则按和代价法计算</a:t>
            </a:r>
            <a:r>
              <a:rPr lang="zh-CN" altLang="en-US" dirty="0" smtClean="0">
                <a:solidFill>
                  <a:srgbClr val="0070C0"/>
                </a:solidFill>
                <a:latin typeface="宋体" charset="-122"/>
              </a:rPr>
              <a:t>得到</a:t>
            </a:r>
            <a:endParaRPr lang="zh-CN" altLang="en-US" dirty="0">
              <a:solidFill>
                <a:srgbClr val="0070C0"/>
              </a:solidFill>
              <a:latin typeface="宋体" charset="-122"/>
            </a:endParaRPr>
          </a:p>
          <a:p>
            <a:pPr algn="just">
              <a:lnSpc>
                <a:spcPct val="130000"/>
              </a:lnSpc>
              <a:spcBef>
                <a:spcPts val="0"/>
              </a:spcBef>
            </a:pPr>
            <a:r>
              <a:rPr lang="zh-CN" altLang="en-US" dirty="0">
                <a:solidFill>
                  <a:srgbClr val="0070C0"/>
                </a:solidFill>
                <a:latin typeface="宋体" charset="-122"/>
              </a:rPr>
              <a:t>      </a:t>
            </a:r>
            <a:r>
              <a:rPr lang="zh-CN" altLang="en-US" i="1" dirty="0">
                <a:solidFill>
                  <a:srgbClr val="0070C0"/>
                </a:solidFill>
                <a:latin typeface="宋体" charset="-122"/>
              </a:rPr>
              <a:t> </a:t>
            </a:r>
            <a:r>
              <a:rPr lang="zh-CN" altLang="en-US" i="1" dirty="0" smtClean="0">
                <a:solidFill>
                  <a:srgbClr val="0070C0"/>
                </a:solidFill>
                <a:latin typeface="宋体" charset="-122"/>
              </a:rPr>
              <a:t> </a:t>
            </a:r>
            <a:r>
              <a:rPr lang="en-US" altLang="zh-CN" i="1" dirty="0" smtClean="0">
                <a:solidFill>
                  <a:srgbClr val="0070C0"/>
                </a:solidFill>
                <a:cs typeface="Times New Roman" pitchFamily="18" charset="0"/>
              </a:rPr>
              <a:t>g</a:t>
            </a:r>
            <a:r>
              <a:rPr lang="en-US" altLang="zh-CN" dirty="0" smtClean="0">
                <a:solidFill>
                  <a:srgbClr val="0070C0"/>
                </a:solidFill>
                <a:cs typeface="Times New Roman" pitchFamily="18" charset="0"/>
              </a:rPr>
              <a:t>(</a:t>
            </a:r>
            <a:r>
              <a:rPr lang="en-US" altLang="zh-CN" i="1" dirty="0" smtClean="0">
                <a:solidFill>
                  <a:srgbClr val="0070C0"/>
                </a:solidFill>
                <a:cs typeface="Times New Roman" pitchFamily="18" charset="0"/>
              </a:rPr>
              <a:t>G</a:t>
            </a:r>
            <a:r>
              <a:rPr lang="en-US" altLang="zh-CN" dirty="0">
                <a:solidFill>
                  <a:srgbClr val="0070C0"/>
                </a:solidFill>
                <a:cs typeface="Times New Roman" pitchFamily="18" charset="0"/>
              </a:rPr>
              <a:t>)=7,    </a:t>
            </a:r>
            <a:r>
              <a:rPr lang="en-US" altLang="zh-CN" i="1" dirty="0">
                <a:solidFill>
                  <a:srgbClr val="0070C0"/>
                </a:solidFill>
                <a:cs typeface="Times New Roman" pitchFamily="18" charset="0"/>
              </a:rPr>
              <a:t>g</a:t>
            </a:r>
            <a:r>
              <a:rPr lang="en-US" altLang="zh-CN" dirty="0">
                <a:solidFill>
                  <a:srgbClr val="0070C0"/>
                </a:solidFill>
                <a:cs typeface="Times New Roman" pitchFamily="18" charset="0"/>
              </a:rPr>
              <a:t>(</a:t>
            </a:r>
            <a:r>
              <a:rPr lang="en-US" altLang="zh-CN" i="1" dirty="0">
                <a:solidFill>
                  <a:srgbClr val="0070C0"/>
                </a:solidFill>
                <a:cs typeface="Times New Roman" pitchFamily="18" charset="0"/>
              </a:rPr>
              <a:t>H</a:t>
            </a:r>
            <a:r>
              <a:rPr lang="en-US" altLang="zh-CN" dirty="0">
                <a:solidFill>
                  <a:srgbClr val="0070C0"/>
                </a:solidFill>
                <a:cs typeface="Times New Roman" pitchFamily="18" charset="0"/>
              </a:rPr>
              <a:t>)=6,  </a:t>
            </a:r>
            <a:r>
              <a:rPr lang="en-US" altLang="zh-CN" i="1" dirty="0">
                <a:solidFill>
                  <a:srgbClr val="0070C0"/>
                </a:solidFill>
                <a:cs typeface="Times New Roman" pitchFamily="18" charset="0"/>
              </a:rPr>
              <a:t> g</a:t>
            </a:r>
            <a:r>
              <a:rPr lang="en-US" altLang="zh-CN" dirty="0">
                <a:solidFill>
                  <a:srgbClr val="0070C0"/>
                </a:solidFill>
                <a:cs typeface="Times New Roman" pitchFamily="18" charset="0"/>
              </a:rPr>
              <a:t>(</a:t>
            </a:r>
            <a:r>
              <a:rPr lang="en-US" altLang="zh-CN" i="1" dirty="0">
                <a:solidFill>
                  <a:srgbClr val="0070C0"/>
                </a:solidFill>
                <a:cs typeface="Times New Roman" pitchFamily="18" charset="0"/>
              </a:rPr>
              <a:t>E</a:t>
            </a:r>
            <a:r>
              <a:rPr lang="en-US" altLang="zh-CN" dirty="0">
                <a:solidFill>
                  <a:srgbClr val="0070C0"/>
                </a:solidFill>
                <a:cs typeface="Times New Roman" pitchFamily="18" charset="0"/>
              </a:rPr>
              <a:t>)=7,   </a:t>
            </a:r>
            <a:r>
              <a:rPr lang="en-US" altLang="zh-CN" i="1" dirty="0">
                <a:solidFill>
                  <a:srgbClr val="0070C0"/>
                </a:solidFill>
                <a:cs typeface="Times New Roman" pitchFamily="18" charset="0"/>
              </a:rPr>
              <a:t>g</a:t>
            </a:r>
            <a:r>
              <a:rPr lang="en-US" altLang="zh-CN" dirty="0">
                <a:solidFill>
                  <a:srgbClr val="0070C0"/>
                </a:solidFill>
                <a:cs typeface="Times New Roman" pitchFamily="18" charset="0"/>
              </a:rPr>
              <a:t>(</a:t>
            </a:r>
            <a:r>
              <a:rPr lang="en-US" altLang="zh-CN" i="1" dirty="0">
                <a:solidFill>
                  <a:srgbClr val="0070C0"/>
                </a:solidFill>
                <a:cs typeface="Times New Roman" pitchFamily="18" charset="0"/>
              </a:rPr>
              <a:t>D</a:t>
            </a:r>
            <a:r>
              <a:rPr lang="en-US" altLang="zh-CN" dirty="0">
                <a:solidFill>
                  <a:srgbClr val="0070C0"/>
                </a:solidFill>
                <a:cs typeface="Times New Roman" pitchFamily="18" charset="0"/>
              </a:rPr>
              <a:t>)=</a:t>
            </a:r>
            <a:r>
              <a:rPr lang="en-US" altLang="zh-CN" dirty="0" smtClean="0">
                <a:solidFill>
                  <a:srgbClr val="0070C0"/>
                </a:solidFill>
                <a:cs typeface="Times New Roman" pitchFamily="18" charset="0"/>
              </a:rPr>
              <a:t>11</a:t>
            </a:r>
            <a:endParaRPr lang="en-US" altLang="zh-CN" dirty="0">
              <a:solidFill>
                <a:srgbClr val="0070C0"/>
              </a:solidFill>
              <a:cs typeface="Times New Roman" pitchFamily="18" charset="0"/>
            </a:endParaRPr>
          </a:p>
          <a:p>
            <a:pPr algn="just">
              <a:lnSpc>
                <a:spcPct val="130000"/>
              </a:lnSpc>
              <a:spcBef>
                <a:spcPts val="0"/>
              </a:spcBef>
            </a:pPr>
            <a:r>
              <a:rPr lang="zh-CN" altLang="en-US" dirty="0">
                <a:solidFill>
                  <a:srgbClr val="0070C0"/>
                </a:solidFill>
                <a:latin typeface="宋体" charset="-122"/>
              </a:rPr>
              <a:t>此时</a:t>
            </a:r>
            <a:r>
              <a:rPr lang="en-US" altLang="zh-CN" dirty="0">
                <a:solidFill>
                  <a:srgbClr val="0070C0"/>
                </a:solidFill>
                <a:latin typeface="宋体" charset="-122"/>
              </a:rPr>
              <a:t>, </a:t>
            </a:r>
            <a:r>
              <a:rPr lang="zh-CN" altLang="en-US" dirty="0">
                <a:solidFill>
                  <a:srgbClr val="0070C0"/>
                </a:solidFill>
                <a:cs typeface="Times New Roman" pitchFamily="18" charset="0"/>
              </a:rPr>
              <a:t>由</a:t>
            </a:r>
            <a:r>
              <a:rPr lang="en-US" altLang="zh-CN" i="1" dirty="0" err="1">
                <a:solidFill>
                  <a:srgbClr val="0070C0"/>
                </a:solidFill>
                <a:cs typeface="Times New Roman" pitchFamily="18" charset="0"/>
              </a:rPr>
              <a:t>Q</a:t>
            </a:r>
            <a:r>
              <a:rPr lang="en-US" altLang="zh-CN" baseline="-25000" dirty="0" err="1">
                <a:solidFill>
                  <a:srgbClr val="0070C0"/>
                </a:solidFill>
                <a:cs typeface="Times New Roman" pitchFamily="18" charset="0"/>
              </a:rPr>
              <a:t>o</a:t>
            </a:r>
            <a:r>
              <a:rPr lang="zh-CN" altLang="en-US" dirty="0">
                <a:solidFill>
                  <a:srgbClr val="0070C0"/>
                </a:solidFill>
                <a:cs typeface="Times New Roman" pitchFamily="18" charset="0"/>
              </a:rPr>
              <a:t>的右子树算出的</a:t>
            </a:r>
            <a:r>
              <a:rPr lang="en-US" altLang="zh-CN" i="1" dirty="0">
                <a:solidFill>
                  <a:srgbClr val="0070C0"/>
                </a:solidFill>
                <a:cs typeface="Times New Roman" pitchFamily="18" charset="0"/>
              </a:rPr>
              <a:t>g</a:t>
            </a:r>
            <a:r>
              <a:rPr lang="en-US" altLang="zh-CN" dirty="0">
                <a:solidFill>
                  <a:srgbClr val="0070C0"/>
                </a:solidFill>
                <a:cs typeface="Times New Roman" pitchFamily="18" charset="0"/>
              </a:rPr>
              <a:t>(</a:t>
            </a:r>
            <a:r>
              <a:rPr lang="en-US" altLang="zh-CN" i="1" dirty="0" err="1">
                <a:solidFill>
                  <a:srgbClr val="0070C0"/>
                </a:solidFill>
                <a:cs typeface="Times New Roman" pitchFamily="18" charset="0"/>
              </a:rPr>
              <a:t>Q</a:t>
            </a:r>
            <a:r>
              <a:rPr lang="en-US" altLang="zh-CN" baseline="-25000" dirty="0" err="1">
                <a:solidFill>
                  <a:srgbClr val="0070C0"/>
                </a:solidFill>
                <a:cs typeface="Times New Roman" pitchFamily="18" charset="0"/>
              </a:rPr>
              <a:t>o</a:t>
            </a:r>
            <a:r>
              <a:rPr lang="en-US" altLang="zh-CN" dirty="0">
                <a:solidFill>
                  <a:srgbClr val="0070C0"/>
                </a:solidFill>
                <a:cs typeface="Times New Roman" pitchFamily="18" charset="0"/>
              </a:rPr>
              <a:t>)=12</a:t>
            </a:r>
            <a:r>
              <a:rPr lang="zh-CN" altLang="en-US" dirty="0">
                <a:solidFill>
                  <a:srgbClr val="0070C0"/>
                </a:solidFill>
                <a:cs typeface="Times New Roman" pitchFamily="18" charset="0"/>
              </a:rPr>
              <a:t>。但是</a:t>
            </a:r>
            <a:r>
              <a:rPr lang="en-US" altLang="zh-CN" dirty="0">
                <a:solidFill>
                  <a:srgbClr val="0070C0"/>
                </a:solidFill>
                <a:cs typeface="Times New Roman" pitchFamily="18" charset="0"/>
              </a:rPr>
              <a:t>, </a:t>
            </a:r>
            <a:r>
              <a:rPr lang="zh-CN" altLang="en-US" dirty="0">
                <a:solidFill>
                  <a:srgbClr val="0070C0"/>
                </a:solidFill>
                <a:cs typeface="Times New Roman" pitchFamily="18" charset="0"/>
              </a:rPr>
              <a:t>由左子树算出的</a:t>
            </a:r>
            <a:r>
              <a:rPr lang="en-US" altLang="zh-CN" i="1" dirty="0">
                <a:solidFill>
                  <a:srgbClr val="0070C0"/>
                </a:solidFill>
                <a:cs typeface="Times New Roman" pitchFamily="18" charset="0"/>
              </a:rPr>
              <a:t>g</a:t>
            </a:r>
            <a:r>
              <a:rPr lang="en-US" altLang="zh-CN" dirty="0">
                <a:solidFill>
                  <a:srgbClr val="0070C0"/>
                </a:solidFill>
                <a:cs typeface="Times New Roman" pitchFamily="18" charset="0"/>
              </a:rPr>
              <a:t>(</a:t>
            </a:r>
            <a:r>
              <a:rPr lang="en-US" altLang="zh-CN" i="1" dirty="0" err="1">
                <a:solidFill>
                  <a:srgbClr val="0070C0"/>
                </a:solidFill>
                <a:cs typeface="Times New Roman" pitchFamily="18" charset="0"/>
              </a:rPr>
              <a:t>Q</a:t>
            </a:r>
            <a:r>
              <a:rPr lang="en-US" altLang="zh-CN" baseline="-25000" dirty="0" err="1">
                <a:solidFill>
                  <a:srgbClr val="0070C0"/>
                </a:solidFill>
                <a:cs typeface="Times New Roman" pitchFamily="18" charset="0"/>
              </a:rPr>
              <a:t>o</a:t>
            </a:r>
            <a:r>
              <a:rPr lang="en-US" altLang="zh-CN" dirty="0">
                <a:solidFill>
                  <a:srgbClr val="0070C0"/>
                </a:solidFill>
                <a:cs typeface="Times New Roman" pitchFamily="18" charset="0"/>
              </a:rPr>
              <a:t>)=9</a:t>
            </a:r>
            <a:r>
              <a:rPr lang="zh-CN" altLang="en-US" dirty="0">
                <a:solidFill>
                  <a:srgbClr val="0070C0"/>
                </a:solidFill>
                <a:cs typeface="Times New Roman" pitchFamily="18" charset="0"/>
              </a:rPr>
              <a:t>。显然</a:t>
            </a:r>
            <a:r>
              <a:rPr lang="en-US" altLang="zh-CN" dirty="0">
                <a:solidFill>
                  <a:srgbClr val="0070C0"/>
                </a:solidFill>
                <a:cs typeface="Times New Roman" pitchFamily="18" charset="0"/>
              </a:rPr>
              <a:t>, </a:t>
            </a:r>
            <a:r>
              <a:rPr lang="zh-CN" altLang="en-US" dirty="0">
                <a:solidFill>
                  <a:srgbClr val="0070C0"/>
                </a:solidFill>
                <a:cs typeface="Times New Roman" pitchFamily="18" charset="0"/>
              </a:rPr>
              <a:t>左子树的代价</a:t>
            </a:r>
            <a:r>
              <a:rPr lang="zh-CN" altLang="en-US" dirty="0">
                <a:solidFill>
                  <a:srgbClr val="0070C0"/>
                </a:solidFill>
                <a:latin typeface="宋体" charset="-122"/>
              </a:rPr>
              <a:t>小</a:t>
            </a:r>
            <a:r>
              <a:rPr lang="en-US" altLang="zh-CN" dirty="0">
                <a:solidFill>
                  <a:srgbClr val="0070C0"/>
                </a:solidFill>
              </a:rPr>
              <a:t>, </a:t>
            </a:r>
            <a:r>
              <a:rPr lang="zh-CN" altLang="en-US" dirty="0">
                <a:solidFill>
                  <a:srgbClr val="0070C0"/>
                </a:solidFill>
                <a:latin typeface="宋体" charset="-122"/>
              </a:rPr>
              <a:t>所以现在改取左子树作为当前的希望树。</a:t>
            </a:r>
            <a:r>
              <a:rPr lang="zh-CN" altLang="en-US" dirty="0">
                <a:solidFill>
                  <a:srgbClr val="0070C0"/>
                </a:solidFill>
              </a:rPr>
              <a:t>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214468">
                                            <p:txEl>
                                              <p:pRg st="0" end="0"/>
                                            </p:txEl>
                                          </p:spTgt>
                                        </p:tgtEl>
                                        <p:attrNameLst>
                                          <p:attrName>style.visibility</p:attrName>
                                        </p:attrNameLst>
                                      </p:cBhvr>
                                      <p:to>
                                        <p:strVal val="visible"/>
                                      </p:to>
                                    </p:set>
                                    <p:animEffect transition="in" filter="blinds(horizontal)">
                                      <p:cBhvr>
                                        <p:cTn id="7" dur="500"/>
                                        <p:tgtEl>
                                          <p:spTgt spid="12144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14468">
                                            <p:txEl>
                                              <p:pRg st="1" end="1"/>
                                            </p:txEl>
                                          </p:spTgt>
                                        </p:tgtEl>
                                        <p:attrNameLst>
                                          <p:attrName>style.visibility</p:attrName>
                                        </p:attrNameLst>
                                      </p:cBhvr>
                                      <p:to>
                                        <p:strVal val="visible"/>
                                      </p:to>
                                    </p:set>
                                    <p:animEffect transition="in" filter="blinds(horizontal)">
                                      <p:cBhvr>
                                        <p:cTn id="12" dur="500"/>
                                        <p:tgtEl>
                                          <p:spTgt spid="1214468">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214468">
                                            <p:txEl>
                                              <p:pRg st="2" end="2"/>
                                            </p:txEl>
                                          </p:spTgt>
                                        </p:tgtEl>
                                        <p:attrNameLst>
                                          <p:attrName>style.visibility</p:attrName>
                                        </p:attrNameLst>
                                      </p:cBhvr>
                                      <p:to>
                                        <p:strVal val="visible"/>
                                      </p:to>
                                    </p:set>
                                    <p:animEffect transition="in" filter="blinds(horizontal)">
                                      <p:cBhvr>
                                        <p:cTn id="15" dur="500"/>
                                        <p:tgtEl>
                                          <p:spTgt spid="121446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214468">
                                            <p:txEl>
                                              <p:pRg st="3" end="3"/>
                                            </p:txEl>
                                          </p:spTgt>
                                        </p:tgtEl>
                                        <p:attrNameLst>
                                          <p:attrName>style.visibility</p:attrName>
                                        </p:attrNameLst>
                                      </p:cBhvr>
                                      <p:to>
                                        <p:strVal val="visible"/>
                                      </p:to>
                                    </p:set>
                                    <p:animEffect transition="in" filter="blinds(horizontal)">
                                      <p:cBhvr>
                                        <p:cTn id="20" dur="500"/>
                                        <p:tgtEl>
                                          <p:spTgt spid="121446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2" name="Text Box 4"/>
          <p:cNvSpPr txBox="1">
            <a:spLocks noChangeArrowheads="1"/>
          </p:cNvSpPr>
          <p:nvPr/>
        </p:nvSpPr>
        <p:spPr bwMode="auto">
          <a:xfrm>
            <a:off x="857225" y="857232"/>
            <a:ext cx="7500990" cy="1532727"/>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zh-CN" altLang="en-US" dirty="0">
                <a:latin typeface="宋体" charset="-122"/>
              </a:rPr>
              <a:t>　　</a:t>
            </a:r>
            <a:r>
              <a:rPr lang="zh-CN" altLang="en-US" dirty="0">
                <a:solidFill>
                  <a:srgbClr val="0070C0"/>
                </a:solidFill>
                <a:latin typeface="宋体" charset="-122"/>
              </a:rPr>
              <a:t>假设对节点</a:t>
            </a:r>
            <a:r>
              <a:rPr lang="en-US" altLang="zh-CN" i="1" dirty="0">
                <a:solidFill>
                  <a:srgbClr val="0070C0"/>
                </a:solidFill>
                <a:latin typeface="宋体" charset="-122"/>
              </a:rPr>
              <a:t>B</a:t>
            </a:r>
            <a:r>
              <a:rPr lang="zh-CN" altLang="en-US" dirty="0">
                <a:solidFill>
                  <a:srgbClr val="0070C0"/>
                </a:solidFill>
                <a:latin typeface="宋体" charset="-122"/>
              </a:rPr>
              <a:t>扩展两层后得到如图</a:t>
            </a:r>
            <a:r>
              <a:rPr lang="en-US" altLang="zh-CN" dirty="0" smtClean="0">
                <a:solidFill>
                  <a:srgbClr val="0070C0"/>
                </a:solidFill>
                <a:latin typeface="宋体" charset="-122"/>
              </a:rPr>
              <a:t>3-18(c</a:t>
            </a:r>
            <a:r>
              <a:rPr lang="en-US" altLang="zh-CN" dirty="0">
                <a:solidFill>
                  <a:srgbClr val="0070C0"/>
                </a:solidFill>
                <a:latin typeface="宋体" charset="-122"/>
              </a:rPr>
              <a:t>)</a:t>
            </a:r>
            <a:r>
              <a:rPr lang="zh-CN" altLang="en-US" dirty="0">
                <a:solidFill>
                  <a:srgbClr val="0070C0"/>
                </a:solidFill>
                <a:latin typeface="宋体" charset="-122"/>
              </a:rPr>
              <a:t>所示的与或树</a:t>
            </a:r>
            <a:r>
              <a:rPr lang="en-US" altLang="zh-CN" dirty="0">
                <a:solidFill>
                  <a:srgbClr val="0070C0"/>
                </a:solidFill>
                <a:latin typeface="宋体" charset="-122"/>
              </a:rPr>
              <a:t>, </a:t>
            </a:r>
            <a:r>
              <a:rPr lang="zh-CN" altLang="en-US" dirty="0">
                <a:solidFill>
                  <a:srgbClr val="0070C0"/>
                </a:solidFill>
                <a:latin typeface="宋体" charset="-122"/>
              </a:rPr>
              <a:t>节点旁的数字是对相应节点的估算值</a:t>
            </a:r>
            <a:r>
              <a:rPr lang="en-US" altLang="zh-CN" dirty="0">
                <a:solidFill>
                  <a:srgbClr val="0070C0"/>
                </a:solidFill>
              </a:rPr>
              <a:t>, </a:t>
            </a:r>
            <a:r>
              <a:rPr lang="zh-CN" altLang="en-US" dirty="0">
                <a:solidFill>
                  <a:srgbClr val="0070C0"/>
                </a:solidFill>
                <a:latin typeface="宋体" charset="-122"/>
              </a:rPr>
              <a:t>节点</a:t>
            </a:r>
            <a:r>
              <a:rPr lang="en-US" altLang="zh-CN" i="1" dirty="0">
                <a:solidFill>
                  <a:srgbClr val="0070C0"/>
                </a:solidFill>
              </a:rPr>
              <a:t>L</a:t>
            </a:r>
            <a:r>
              <a:rPr lang="zh-CN" altLang="en-US" dirty="0">
                <a:solidFill>
                  <a:srgbClr val="0070C0"/>
                </a:solidFill>
                <a:latin typeface="宋体" charset="-122"/>
              </a:rPr>
              <a:t>的两个子节点是终止节点</a:t>
            </a:r>
            <a:r>
              <a:rPr lang="en-US" altLang="zh-CN" dirty="0">
                <a:solidFill>
                  <a:srgbClr val="0070C0"/>
                </a:solidFill>
              </a:rPr>
              <a:t>, </a:t>
            </a:r>
            <a:r>
              <a:rPr lang="zh-CN" altLang="en-US" dirty="0">
                <a:solidFill>
                  <a:srgbClr val="0070C0"/>
                </a:solidFill>
                <a:latin typeface="宋体" charset="-122"/>
              </a:rPr>
              <a:t>则按和代价法计算得到</a:t>
            </a:r>
            <a:r>
              <a:rPr lang="zh-CN" altLang="en-US" dirty="0">
                <a:solidFill>
                  <a:srgbClr val="0070C0"/>
                </a:solidFill>
              </a:rPr>
              <a:t> </a:t>
            </a:r>
          </a:p>
        </p:txBody>
      </p:sp>
      <p:sp>
        <p:nvSpPr>
          <p:cNvPr id="1225733" name="Text Box 5"/>
          <p:cNvSpPr txBox="1">
            <a:spLocks noChangeArrowheads="1"/>
          </p:cNvSpPr>
          <p:nvPr/>
        </p:nvSpPr>
        <p:spPr bwMode="auto">
          <a:xfrm>
            <a:off x="2286000" y="2438400"/>
            <a:ext cx="4687888" cy="457200"/>
          </a:xfrm>
          <a:prstGeom prst="rect">
            <a:avLst/>
          </a:prstGeom>
          <a:noFill/>
          <a:ln w="9525">
            <a:noFill/>
            <a:miter lim="800000"/>
            <a:headEnd/>
            <a:tailEnd/>
          </a:ln>
          <a:effectLst/>
        </p:spPr>
        <p:txBody>
          <a:bodyPr wrap="none">
            <a:spAutoFit/>
          </a:bodyPr>
          <a:lstStyle/>
          <a:p>
            <a:r>
              <a:rPr lang="en-US" altLang="zh-CN" i="1" dirty="0">
                <a:solidFill>
                  <a:srgbClr val="0070C0"/>
                </a:solidFill>
              </a:rPr>
              <a:t>g</a:t>
            </a:r>
            <a:r>
              <a:rPr lang="en-US" altLang="zh-CN" dirty="0">
                <a:solidFill>
                  <a:srgbClr val="0070C0"/>
                </a:solidFill>
              </a:rPr>
              <a:t>(</a:t>
            </a:r>
            <a:r>
              <a:rPr lang="en-US" altLang="zh-CN" i="1" dirty="0">
                <a:solidFill>
                  <a:srgbClr val="0070C0"/>
                </a:solidFill>
              </a:rPr>
              <a:t>L</a:t>
            </a:r>
            <a:r>
              <a:rPr lang="en-US" altLang="zh-CN" dirty="0">
                <a:solidFill>
                  <a:srgbClr val="0070C0"/>
                </a:solidFill>
              </a:rPr>
              <a:t>)=2,   </a:t>
            </a:r>
            <a:r>
              <a:rPr lang="en-US" altLang="zh-CN" i="1" dirty="0">
                <a:solidFill>
                  <a:srgbClr val="0070C0"/>
                </a:solidFill>
              </a:rPr>
              <a:t>g</a:t>
            </a:r>
            <a:r>
              <a:rPr lang="en-US" altLang="zh-CN" dirty="0">
                <a:solidFill>
                  <a:srgbClr val="0070C0"/>
                </a:solidFill>
              </a:rPr>
              <a:t>(</a:t>
            </a:r>
            <a:r>
              <a:rPr lang="en-US" altLang="zh-CN" i="1" dirty="0">
                <a:solidFill>
                  <a:srgbClr val="0070C0"/>
                </a:solidFill>
              </a:rPr>
              <a:t>M</a:t>
            </a:r>
            <a:r>
              <a:rPr lang="en-US" altLang="zh-CN" dirty="0">
                <a:solidFill>
                  <a:srgbClr val="0070C0"/>
                </a:solidFill>
              </a:rPr>
              <a:t>)=6,  </a:t>
            </a:r>
            <a:r>
              <a:rPr lang="en-US" altLang="zh-CN" i="1" dirty="0">
                <a:solidFill>
                  <a:srgbClr val="0070C0"/>
                </a:solidFill>
              </a:rPr>
              <a:t> g</a:t>
            </a:r>
            <a:r>
              <a:rPr lang="en-US" altLang="zh-CN" dirty="0">
                <a:solidFill>
                  <a:srgbClr val="0070C0"/>
                </a:solidFill>
              </a:rPr>
              <a:t>(</a:t>
            </a:r>
            <a:r>
              <a:rPr lang="en-US" altLang="zh-CN" i="1" dirty="0">
                <a:solidFill>
                  <a:srgbClr val="0070C0"/>
                </a:solidFill>
              </a:rPr>
              <a:t>B</a:t>
            </a:r>
            <a:r>
              <a:rPr lang="en-US" altLang="zh-CN" dirty="0">
                <a:solidFill>
                  <a:srgbClr val="0070C0"/>
                </a:solidFill>
              </a:rPr>
              <a:t>)=3,   </a:t>
            </a:r>
            <a:r>
              <a:rPr lang="en-US" altLang="zh-CN" i="1" dirty="0">
                <a:solidFill>
                  <a:srgbClr val="0070C0"/>
                </a:solidFill>
              </a:rPr>
              <a:t>g</a:t>
            </a:r>
            <a:r>
              <a:rPr lang="en-US" altLang="zh-CN" dirty="0">
                <a:solidFill>
                  <a:srgbClr val="0070C0"/>
                </a:solidFill>
              </a:rPr>
              <a:t>(</a:t>
            </a:r>
            <a:r>
              <a:rPr lang="en-US" altLang="zh-CN" i="1" dirty="0">
                <a:solidFill>
                  <a:srgbClr val="0070C0"/>
                </a:solidFill>
              </a:rPr>
              <a:t>A</a:t>
            </a:r>
            <a:r>
              <a:rPr lang="en-US" altLang="zh-CN" dirty="0">
                <a:solidFill>
                  <a:srgbClr val="0070C0"/>
                </a:solidFill>
              </a:rPr>
              <a:t>)=8 </a:t>
            </a:r>
          </a:p>
        </p:txBody>
      </p:sp>
      <p:sp>
        <p:nvSpPr>
          <p:cNvPr id="1225734" name="Text Box 6"/>
          <p:cNvSpPr txBox="1">
            <a:spLocks noChangeArrowheads="1"/>
          </p:cNvSpPr>
          <p:nvPr/>
        </p:nvSpPr>
        <p:spPr bwMode="auto">
          <a:xfrm>
            <a:off x="928662" y="3015392"/>
            <a:ext cx="7500990" cy="1200329"/>
          </a:xfrm>
          <a:prstGeom prst="rect">
            <a:avLst/>
          </a:prstGeom>
          <a:noFill/>
          <a:ln w="9525">
            <a:noFill/>
            <a:miter lim="800000"/>
            <a:headEnd/>
            <a:tailEnd/>
          </a:ln>
          <a:effectLst/>
        </p:spPr>
        <p:txBody>
          <a:bodyPr wrap="square">
            <a:spAutoFit/>
          </a:bodyPr>
          <a:lstStyle/>
          <a:p>
            <a:pPr algn="just">
              <a:lnSpc>
                <a:spcPct val="150000"/>
              </a:lnSpc>
              <a:spcBef>
                <a:spcPct val="50000"/>
              </a:spcBef>
            </a:pPr>
            <a:r>
              <a:rPr lang="zh-CN" altLang="en-US" dirty="0">
                <a:solidFill>
                  <a:srgbClr val="0070C0"/>
                </a:solidFill>
                <a:latin typeface="宋体" charset="-122"/>
              </a:rPr>
              <a:t>由此可推算出</a:t>
            </a:r>
            <a:r>
              <a:rPr lang="en-US" altLang="zh-CN" i="1" dirty="0">
                <a:solidFill>
                  <a:srgbClr val="0070C0"/>
                </a:solidFill>
                <a:cs typeface="Times New Roman" pitchFamily="18" charset="0"/>
              </a:rPr>
              <a:t>g</a:t>
            </a:r>
            <a:r>
              <a:rPr lang="en-US" altLang="zh-CN" dirty="0">
                <a:solidFill>
                  <a:srgbClr val="0070C0"/>
                </a:solidFill>
                <a:cs typeface="Times New Roman" pitchFamily="18" charset="0"/>
              </a:rPr>
              <a:t>(</a:t>
            </a:r>
            <a:r>
              <a:rPr lang="en-US" altLang="zh-CN" i="1" dirty="0" err="1">
                <a:solidFill>
                  <a:srgbClr val="0070C0"/>
                </a:solidFill>
                <a:cs typeface="Times New Roman" pitchFamily="18" charset="0"/>
              </a:rPr>
              <a:t>Q</a:t>
            </a:r>
            <a:r>
              <a:rPr lang="en-US" altLang="zh-CN" baseline="-25000" dirty="0" err="1">
                <a:solidFill>
                  <a:srgbClr val="0070C0"/>
                </a:solidFill>
                <a:cs typeface="Times New Roman" pitchFamily="18" charset="0"/>
              </a:rPr>
              <a:t>o</a:t>
            </a:r>
            <a:r>
              <a:rPr lang="en-US" altLang="zh-CN" dirty="0">
                <a:solidFill>
                  <a:srgbClr val="0070C0"/>
                </a:solidFill>
                <a:cs typeface="Times New Roman" pitchFamily="18" charset="0"/>
              </a:rPr>
              <a:t>)=9</a:t>
            </a:r>
            <a:r>
              <a:rPr lang="zh-CN" altLang="en-US" dirty="0">
                <a:solidFill>
                  <a:srgbClr val="0070C0"/>
                </a:solidFill>
                <a:latin typeface="宋体" charset="-122"/>
              </a:rPr>
              <a:t>。这时</a:t>
            </a:r>
            <a:r>
              <a:rPr lang="en-US" altLang="zh-CN" dirty="0">
                <a:solidFill>
                  <a:srgbClr val="0070C0"/>
                </a:solidFill>
                <a:latin typeface="宋体" charset="-122"/>
              </a:rPr>
              <a:t>, </a:t>
            </a:r>
            <a:r>
              <a:rPr lang="zh-CN" altLang="en-US" dirty="0">
                <a:solidFill>
                  <a:srgbClr val="0070C0"/>
                </a:solidFill>
                <a:latin typeface="宋体" charset="-122"/>
              </a:rPr>
              <a:t>左子树仍然是希望树</a:t>
            </a:r>
            <a:r>
              <a:rPr lang="en-US" altLang="zh-CN" dirty="0">
                <a:solidFill>
                  <a:srgbClr val="0070C0"/>
                </a:solidFill>
                <a:latin typeface="宋体" charset="-122"/>
              </a:rPr>
              <a:t>, </a:t>
            </a:r>
            <a:r>
              <a:rPr lang="zh-CN" altLang="en-US" dirty="0">
                <a:solidFill>
                  <a:srgbClr val="0070C0"/>
                </a:solidFill>
                <a:latin typeface="宋体" charset="-122"/>
              </a:rPr>
              <a:t>继续对其扩展。该扩展节点</a:t>
            </a:r>
            <a:r>
              <a:rPr lang="en-US" altLang="zh-CN" i="1" dirty="0">
                <a:solidFill>
                  <a:srgbClr val="0070C0"/>
                </a:solidFill>
                <a:latin typeface="宋体" charset="-122"/>
              </a:rPr>
              <a:t>C</a:t>
            </a:r>
            <a:r>
              <a:rPr lang="zh-CN" altLang="en-US" dirty="0">
                <a:solidFill>
                  <a:srgbClr val="0070C0"/>
                </a:solidFill>
                <a:latin typeface="宋体" charset="-122"/>
              </a:rPr>
              <a:t>。</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25732"/>
                                        </p:tgtEl>
                                        <p:attrNameLst>
                                          <p:attrName>style.visibility</p:attrName>
                                        </p:attrNameLst>
                                      </p:cBhvr>
                                      <p:to>
                                        <p:strVal val="visible"/>
                                      </p:to>
                                    </p:set>
                                    <p:animEffect transition="in" filter="blinds(horizontal)">
                                      <p:cBhvr>
                                        <p:cTn id="7" dur="500"/>
                                        <p:tgtEl>
                                          <p:spTgt spid="122573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25733"/>
                                        </p:tgtEl>
                                        <p:attrNameLst>
                                          <p:attrName>style.visibility</p:attrName>
                                        </p:attrNameLst>
                                      </p:cBhvr>
                                      <p:to>
                                        <p:strVal val="visible"/>
                                      </p:to>
                                    </p:set>
                                    <p:animEffect transition="in" filter="blinds(horizontal)">
                                      <p:cBhvr>
                                        <p:cTn id="10" dur="500"/>
                                        <p:tgtEl>
                                          <p:spTgt spid="122573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225734">
                                            <p:txEl>
                                              <p:pRg st="0" end="0"/>
                                            </p:txEl>
                                          </p:spTgt>
                                        </p:tgtEl>
                                        <p:attrNameLst>
                                          <p:attrName>style.visibility</p:attrName>
                                        </p:attrNameLst>
                                      </p:cBhvr>
                                      <p:to>
                                        <p:strVal val="visible"/>
                                      </p:to>
                                    </p:set>
                                    <p:animEffect transition="in" filter="blinds(horizontal)">
                                      <p:cBhvr>
                                        <p:cTn id="15" dur="500"/>
                                        <p:tgtEl>
                                          <p:spTgt spid="12257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5732" grpId="0"/>
      <p:bldP spid="122573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8" name="Text Box 4"/>
          <p:cNvSpPr txBox="1">
            <a:spLocks noChangeArrowheads="1"/>
          </p:cNvSpPr>
          <p:nvPr/>
        </p:nvSpPr>
        <p:spPr bwMode="auto">
          <a:xfrm>
            <a:off x="785786" y="672130"/>
            <a:ext cx="7572428" cy="1532727"/>
          </a:xfrm>
          <a:prstGeom prst="rect">
            <a:avLst/>
          </a:prstGeom>
          <a:noFill/>
          <a:ln w="9525">
            <a:noFill/>
            <a:miter lim="800000"/>
            <a:headEnd/>
            <a:tailEnd/>
          </a:ln>
          <a:effectLst/>
        </p:spPr>
        <p:txBody>
          <a:bodyPr wrap="square">
            <a:spAutoFit/>
          </a:bodyPr>
          <a:lstStyle/>
          <a:p>
            <a:pPr>
              <a:lnSpc>
                <a:spcPct val="130000"/>
              </a:lnSpc>
              <a:spcBef>
                <a:spcPct val="50000"/>
              </a:spcBef>
            </a:pPr>
            <a:r>
              <a:rPr lang="zh-CN" altLang="en-US" dirty="0">
                <a:latin typeface="宋体" charset="-122"/>
              </a:rPr>
              <a:t>　　</a:t>
            </a:r>
            <a:r>
              <a:rPr lang="zh-CN" altLang="en-US" dirty="0">
                <a:solidFill>
                  <a:srgbClr val="0070C0"/>
                </a:solidFill>
                <a:latin typeface="宋体" charset="-122"/>
              </a:rPr>
              <a:t>假设节点</a:t>
            </a:r>
            <a:r>
              <a:rPr lang="en-US" altLang="zh-CN" i="1" dirty="0">
                <a:solidFill>
                  <a:srgbClr val="0070C0"/>
                </a:solidFill>
                <a:latin typeface="宋体" charset="-122"/>
              </a:rPr>
              <a:t>C</a:t>
            </a:r>
            <a:r>
              <a:rPr lang="zh-CN" altLang="en-US" dirty="0">
                <a:solidFill>
                  <a:srgbClr val="0070C0"/>
                </a:solidFill>
                <a:latin typeface="宋体" charset="-122"/>
              </a:rPr>
              <a:t>扩展两层后得到如图</a:t>
            </a:r>
            <a:r>
              <a:rPr lang="en-US" altLang="zh-CN" dirty="0" smtClean="0">
                <a:solidFill>
                  <a:srgbClr val="0070C0"/>
                </a:solidFill>
                <a:latin typeface="宋体" charset="-122"/>
              </a:rPr>
              <a:t>3-18(</a:t>
            </a:r>
            <a:r>
              <a:rPr lang="en-US" altLang="zh-CN" i="1" dirty="0" smtClean="0">
                <a:solidFill>
                  <a:srgbClr val="0070C0"/>
                </a:solidFill>
                <a:latin typeface="宋体" charset="-122"/>
              </a:rPr>
              <a:t>d</a:t>
            </a:r>
            <a:r>
              <a:rPr lang="en-US" altLang="zh-CN" dirty="0">
                <a:solidFill>
                  <a:srgbClr val="0070C0"/>
                </a:solidFill>
                <a:latin typeface="宋体" charset="-122"/>
              </a:rPr>
              <a:t>)</a:t>
            </a:r>
            <a:r>
              <a:rPr lang="zh-CN" altLang="en-US" dirty="0">
                <a:solidFill>
                  <a:srgbClr val="0070C0"/>
                </a:solidFill>
                <a:latin typeface="宋体" charset="-122"/>
              </a:rPr>
              <a:t>所示的与或树</a:t>
            </a:r>
            <a:r>
              <a:rPr lang="en-US" altLang="zh-CN" dirty="0">
                <a:solidFill>
                  <a:srgbClr val="0070C0"/>
                </a:solidFill>
                <a:latin typeface="宋体" charset="-122"/>
              </a:rPr>
              <a:t>, </a:t>
            </a:r>
            <a:r>
              <a:rPr lang="zh-CN" altLang="en-US" dirty="0">
                <a:solidFill>
                  <a:srgbClr val="0070C0"/>
                </a:solidFill>
                <a:latin typeface="宋体" charset="-122"/>
              </a:rPr>
              <a:t>节点旁的数字是对相应节点的估算值</a:t>
            </a:r>
            <a:r>
              <a:rPr lang="en-US" altLang="zh-CN" dirty="0">
                <a:solidFill>
                  <a:srgbClr val="0070C0"/>
                </a:solidFill>
              </a:rPr>
              <a:t>, </a:t>
            </a:r>
            <a:r>
              <a:rPr lang="zh-CN" altLang="en-US" dirty="0">
                <a:solidFill>
                  <a:srgbClr val="0070C0"/>
                </a:solidFill>
                <a:latin typeface="宋体" charset="-122"/>
              </a:rPr>
              <a:t>节点</a:t>
            </a:r>
            <a:r>
              <a:rPr lang="en-US" altLang="zh-CN" i="1" dirty="0">
                <a:solidFill>
                  <a:srgbClr val="0070C0"/>
                </a:solidFill>
              </a:rPr>
              <a:t>N</a:t>
            </a:r>
            <a:r>
              <a:rPr lang="zh-CN" altLang="en-US" dirty="0">
                <a:solidFill>
                  <a:srgbClr val="0070C0"/>
                </a:solidFill>
                <a:latin typeface="宋体" charset="-122"/>
              </a:rPr>
              <a:t>的两个子节点是终止节点。</a:t>
            </a:r>
            <a:r>
              <a:rPr lang="zh-CN" altLang="en-US" dirty="0">
                <a:solidFill>
                  <a:srgbClr val="0070C0"/>
                </a:solidFill>
              </a:rPr>
              <a:t> </a:t>
            </a:r>
            <a:r>
              <a:rPr lang="zh-CN" altLang="en-US" dirty="0">
                <a:solidFill>
                  <a:srgbClr val="0070C0"/>
                </a:solidFill>
                <a:latin typeface="宋体" charset="-122"/>
              </a:rPr>
              <a:t>按和代价计算得到</a:t>
            </a:r>
          </a:p>
        </p:txBody>
      </p:sp>
      <p:sp>
        <p:nvSpPr>
          <p:cNvPr id="1224709" name="Text Box 5"/>
          <p:cNvSpPr txBox="1">
            <a:spLocks noChangeArrowheads="1"/>
          </p:cNvSpPr>
          <p:nvPr/>
        </p:nvSpPr>
        <p:spPr bwMode="auto">
          <a:xfrm>
            <a:off x="1928794" y="2204104"/>
            <a:ext cx="4804520" cy="523220"/>
          </a:xfrm>
          <a:prstGeom prst="rect">
            <a:avLst/>
          </a:prstGeom>
          <a:noFill/>
          <a:ln w="9525">
            <a:noFill/>
            <a:miter lim="800000"/>
            <a:headEnd/>
            <a:tailEnd/>
          </a:ln>
          <a:effectLst/>
        </p:spPr>
        <p:txBody>
          <a:bodyPr wrap="none">
            <a:spAutoFit/>
          </a:bodyPr>
          <a:lstStyle/>
          <a:p>
            <a:r>
              <a:rPr lang="en-US" altLang="zh-CN" sz="2800" dirty="0"/>
              <a:t> </a:t>
            </a:r>
            <a:r>
              <a:rPr lang="en-US" altLang="zh-CN" i="1" dirty="0">
                <a:solidFill>
                  <a:srgbClr val="0070C0"/>
                </a:solidFill>
              </a:rPr>
              <a:t>g</a:t>
            </a:r>
            <a:r>
              <a:rPr lang="en-US" altLang="zh-CN" dirty="0">
                <a:solidFill>
                  <a:srgbClr val="0070C0"/>
                </a:solidFill>
              </a:rPr>
              <a:t>(</a:t>
            </a:r>
            <a:r>
              <a:rPr lang="en-US" altLang="zh-CN" i="1" dirty="0">
                <a:solidFill>
                  <a:srgbClr val="0070C0"/>
                </a:solidFill>
              </a:rPr>
              <a:t>N</a:t>
            </a:r>
            <a:r>
              <a:rPr lang="en-US" altLang="zh-CN" dirty="0">
                <a:solidFill>
                  <a:srgbClr val="0070C0"/>
                </a:solidFill>
              </a:rPr>
              <a:t>)=2,   </a:t>
            </a:r>
            <a:r>
              <a:rPr lang="en-US" altLang="zh-CN" i="1" dirty="0">
                <a:solidFill>
                  <a:srgbClr val="0070C0"/>
                </a:solidFill>
              </a:rPr>
              <a:t>g</a:t>
            </a:r>
            <a:r>
              <a:rPr lang="en-US" altLang="zh-CN" dirty="0">
                <a:solidFill>
                  <a:srgbClr val="0070C0"/>
                </a:solidFill>
              </a:rPr>
              <a:t>(</a:t>
            </a:r>
            <a:r>
              <a:rPr lang="en-US" altLang="zh-CN" i="1" dirty="0">
                <a:solidFill>
                  <a:srgbClr val="0070C0"/>
                </a:solidFill>
              </a:rPr>
              <a:t>P</a:t>
            </a:r>
            <a:r>
              <a:rPr lang="en-US" altLang="zh-CN" dirty="0">
                <a:solidFill>
                  <a:srgbClr val="0070C0"/>
                </a:solidFill>
              </a:rPr>
              <a:t>)=7,   </a:t>
            </a:r>
            <a:r>
              <a:rPr lang="en-US" altLang="zh-CN" i="1" dirty="0">
                <a:solidFill>
                  <a:srgbClr val="0070C0"/>
                </a:solidFill>
              </a:rPr>
              <a:t>g</a:t>
            </a:r>
            <a:r>
              <a:rPr lang="en-US" altLang="zh-CN" dirty="0">
                <a:solidFill>
                  <a:srgbClr val="0070C0"/>
                </a:solidFill>
              </a:rPr>
              <a:t>(</a:t>
            </a:r>
            <a:r>
              <a:rPr lang="en-US" altLang="zh-CN" i="1" dirty="0">
                <a:solidFill>
                  <a:srgbClr val="0070C0"/>
                </a:solidFill>
              </a:rPr>
              <a:t>C</a:t>
            </a:r>
            <a:r>
              <a:rPr lang="en-US" altLang="zh-CN" dirty="0">
                <a:solidFill>
                  <a:srgbClr val="0070C0"/>
                </a:solidFill>
              </a:rPr>
              <a:t>)=3,   </a:t>
            </a:r>
            <a:r>
              <a:rPr lang="en-US" altLang="zh-CN" i="1" dirty="0">
                <a:solidFill>
                  <a:srgbClr val="0070C0"/>
                </a:solidFill>
              </a:rPr>
              <a:t>g</a:t>
            </a:r>
            <a:r>
              <a:rPr lang="en-US" altLang="zh-CN" dirty="0">
                <a:solidFill>
                  <a:srgbClr val="0070C0"/>
                </a:solidFill>
              </a:rPr>
              <a:t>(</a:t>
            </a:r>
            <a:r>
              <a:rPr lang="en-US" altLang="zh-CN" i="1" dirty="0">
                <a:solidFill>
                  <a:srgbClr val="0070C0"/>
                </a:solidFill>
              </a:rPr>
              <a:t>A</a:t>
            </a:r>
            <a:r>
              <a:rPr lang="en-US" altLang="zh-CN" dirty="0">
                <a:solidFill>
                  <a:srgbClr val="0070C0"/>
                </a:solidFill>
              </a:rPr>
              <a:t>)=8 </a:t>
            </a:r>
          </a:p>
        </p:txBody>
      </p:sp>
      <p:sp>
        <p:nvSpPr>
          <p:cNvPr id="1224710" name="Text Box 6"/>
          <p:cNvSpPr txBox="1">
            <a:spLocks noChangeArrowheads="1"/>
          </p:cNvSpPr>
          <p:nvPr/>
        </p:nvSpPr>
        <p:spPr bwMode="auto">
          <a:xfrm>
            <a:off x="857224" y="2851240"/>
            <a:ext cx="7500990" cy="2973122"/>
          </a:xfrm>
          <a:prstGeom prst="rect">
            <a:avLst/>
          </a:prstGeom>
          <a:noFill/>
          <a:ln w="9525">
            <a:noFill/>
            <a:miter lim="800000"/>
            <a:headEnd/>
            <a:tailEnd/>
          </a:ln>
          <a:effectLst/>
        </p:spPr>
        <p:txBody>
          <a:bodyPr wrap="square">
            <a:spAutoFit/>
          </a:bodyPr>
          <a:lstStyle/>
          <a:p>
            <a:pPr algn="just">
              <a:lnSpc>
                <a:spcPct val="130000"/>
              </a:lnSpc>
              <a:spcBef>
                <a:spcPct val="50000"/>
              </a:spcBef>
            </a:pPr>
            <a:r>
              <a:rPr lang="zh-CN" altLang="en-US" dirty="0">
                <a:solidFill>
                  <a:srgbClr val="0070C0"/>
                </a:solidFill>
              </a:rPr>
              <a:t>由此可推算出</a:t>
            </a:r>
            <a:r>
              <a:rPr lang="en-US" altLang="zh-CN" i="1" dirty="0">
                <a:solidFill>
                  <a:srgbClr val="0070C0"/>
                </a:solidFill>
              </a:rPr>
              <a:t>g</a:t>
            </a:r>
            <a:r>
              <a:rPr lang="en-US" altLang="zh-CN" dirty="0">
                <a:solidFill>
                  <a:srgbClr val="0070C0"/>
                </a:solidFill>
              </a:rPr>
              <a:t>(</a:t>
            </a:r>
            <a:r>
              <a:rPr lang="en-US" altLang="zh-CN" i="1" dirty="0" err="1">
                <a:solidFill>
                  <a:srgbClr val="0070C0"/>
                </a:solidFill>
              </a:rPr>
              <a:t>Q</a:t>
            </a:r>
            <a:r>
              <a:rPr lang="en-US" altLang="zh-CN" baseline="-25000" dirty="0" err="1">
                <a:solidFill>
                  <a:srgbClr val="0070C0"/>
                </a:solidFill>
              </a:rPr>
              <a:t>o</a:t>
            </a:r>
            <a:r>
              <a:rPr lang="en-US" altLang="zh-CN" dirty="0">
                <a:solidFill>
                  <a:srgbClr val="0070C0"/>
                </a:solidFill>
              </a:rPr>
              <a:t>)=9</a:t>
            </a:r>
            <a:r>
              <a:rPr lang="zh-CN" altLang="en-US" dirty="0">
                <a:solidFill>
                  <a:srgbClr val="0070C0"/>
                </a:solidFill>
              </a:rPr>
              <a:t>。另外</a:t>
            </a:r>
            <a:r>
              <a:rPr lang="en-US" altLang="zh-CN" dirty="0">
                <a:solidFill>
                  <a:srgbClr val="0070C0"/>
                </a:solidFill>
              </a:rPr>
              <a:t>,</a:t>
            </a:r>
            <a:r>
              <a:rPr lang="zh-CN" altLang="en-US" dirty="0">
                <a:solidFill>
                  <a:srgbClr val="0070C0"/>
                </a:solidFill>
              </a:rPr>
              <a:t>由于</a:t>
            </a:r>
            <a:r>
              <a:rPr lang="en-US" altLang="zh-CN" i="1" dirty="0">
                <a:solidFill>
                  <a:srgbClr val="0070C0"/>
                </a:solidFill>
              </a:rPr>
              <a:t>N</a:t>
            </a:r>
            <a:r>
              <a:rPr lang="zh-CN" altLang="en-US" dirty="0">
                <a:solidFill>
                  <a:srgbClr val="0070C0"/>
                </a:solidFill>
              </a:rPr>
              <a:t>的两个子节点都是终止节点</a:t>
            </a:r>
            <a:r>
              <a:rPr lang="en-US" altLang="zh-CN" dirty="0">
                <a:solidFill>
                  <a:srgbClr val="0070C0"/>
                </a:solidFill>
              </a:rPr>
              <a:t>, </a:t>
            </a:r>
            <a:r>
              <a:rPr lang="zh-CN" altLang="en-US" dirty="0">
                <a:solidFill>
                  <a:srgbClr val="0070C0"/>
                </a:solidFill>
              </a:rPr>
              <a:t>所以</a:t>
            </a:r>
            <a:r>
              <a:rPr lang="en-US" altLang="zh-CN" i="1" dirty="0">
                <a:solidFill>
                  <a:srgbClr val="0070C0"/>
                </a:solidFill>
              </a:rPr>
              <a:t>N</a:t>
            </a:r>
            <a:r>
              <a:rPr lang="zh-CN" altLang="en-US" dirty="0">
                <a:solidFill>
                  <a:srgbClr val="0070C0"/>
                </a:solidFill>
              </a:rPr>
              <a:t>和</a:t>
            </a:r>
            <a:r>
              <a:rPr lang="en-US" altLang="zh-CN" i="1" dirty="0">
                <a:solidFill>
                  <a:srgbClr val="0070C0"/>
                </a:solidFill>
              </a:rPr>
              <a:t>C</a:t>
            </a:r>
            <a:r>
              <a:rPr lang="zh-CN" altLang="en-US" dirty="0">
                <a:solidFill>
                  <a:srgbClr val="0070C0"/>
                </a:solidFill>
              </a:rPr>
              <a:t>都是可解节点。再由前面推出的</a:t>
            </a:r>
            <a:r>
              <a:rPr lang="en-US" altLang="zh-CN" i="1" dirty="0">
                <a:solidFill>
                  <a:srgbClr val="0070C0"/>
                </a:solidFill>
              </a:rPr>
              <a:t>B</a:t>
            </a:r>
            <a:r>
              <a:rPr lang="zh-CN" altLang="en-US" dirty="0">
                <a:solidFill>
                  <a:srgbClr val="0070C0"/>
                </a:solidFill>
              </a:rPr>
              <a:t>是可解节点</a:t>
            </a:r>
            <a:r>
              <a:rPr lang="en-US" altLang="zh-CN" dirty="0">
                <a:solidFill>
                  <a:srgbClr val="0070C0"/>
                </a:solidFill>
              </a:rPr>
              <a:t>, </a:t>
            </a:r>
            <a:r>
              <a:rPr lang="zh-CN" altLang="en-US" dirty="0">
                <a:solidFill>
                  <a:srgbClr val="0070C0"/>
                </a:solidFill>
              </a:rPr>
              <a:t>可推出</a:t>
            </a:r>
            <a:r>
              <a:rPr lang="en-US" altLang="zh-CN" i="1" dirty="0">
                <a:solidFill>
                  <a:srgbClr val="0070C0"/>
                </a:solidFill>
              </a:rPr>
              <a:t>A</a:t>
            </a:r>
            <a:r>
              <a:rPr lang="zh-CN" altLang="en-US" dirty="0">
                <a:solidFill>
                  <a:srgbClr val="0070C0"/>
                </a:solidFill>
              </a:rPr>
              <a:t>和</a:t>
            </a:r>
            <a:r>
              <a:rPr lang="en-US" altLang="zh-CN" i="1" dirty="0" err="1">
                <a:solidFill>
                  <a:srgbClr val="0070C0"/>
                </a:solidFill>
              </a:rPr>
              <a:t>Q</a:t>
            </a:r>
            <a:r>
              <a:rPr lang="en-US" altLang="zh-CN" baseline="-25000" dirty="0" err="1">
                <a:solidFill>
                  <a:srgbClr val="0070C0"/>
                </a:solidFill>
              </a:rPr>
              <a:t>o</a:t>
            </a:r>
            <a:r>
              <a:rPr lang="zh-CN" altLang="en-US" dirty="0">
                <a:solidFill>
                  <a:srgbClr val="0070C0"/>
                </a:solidFill>
              </a:rPr>
              <a:t>都是可解节点。这样就求出了代价最小的解树</a:t>
            </a:r>
            <a:r>
              <a:rPr lang="en-US" altLang="zh-CN" dirty="0">
                <a:solidFill>
                  <a:srgbClr val="0070C0"/>
                </a:solidFill>
              </a:rPr>
              <a:t>, </a:t>
            </a:r>
            <a:r>
              <a:rPr lang="zh-CN" altLang="en-US" dirty="0">
                <a:solidFill>
                  <a:srgbClr val="0070C0"/>
                </a:solidFill>
              </a:rPr>
              <a:t>即最优解树</a:t>
            </a:r>
            <a:r>
              <a:rPr lang="en-US" altLang="zh-CN" dirty="0">
                <a:solidFill>
                  <a:srgbClr val="0070C0"/>
                </a:solidFill>
              </a:rPr>
              <a:t>——</a:t>
            </a:r>
            <a:r>
              <a:rPr lang="zh-CN" altLang="en-US" dirty="0">
                <a:solidFill>
                  <a:srgbClr val="0070C0"/>
                </a:solidFill>
              </a:rPr>
              <a:t>图</a:t>
            </a:r>
            <a:r>
              <a:rPr lang="en-US" altLang="zh-CN" dirty="0" smtClean="0">
                <a:solidFill>
                  <a:srgbClr val="0070C0"/>
                </a:solidFill>
              </a:rPr>
              <a:t>3-18(d</a:t>
            </a:r>
            <a:r>
              <a:rPr lang="en-US" altLang="zh-CN" dirty="0">
                <a:solidFill>
                  <a:srgbClr val="0070C0"/>
                </a:solidFill>
              </a:rPr>
              <a:t>)</a:t>
            </a:r>
            <a:r>
              <a:rPr lang="zh-CN" altLang="en-US" dirty="0">
                <a:solidFill>
                  <a:srgbClr val="0070C0"/>
                </a:solidFill>
              </a:rPr>
              <a:t>中粗线部分所示。该最优解树是用和代价法求出来的</a:t>
            </a:r>
            <a:r>
              <a:rPr lang="en-US" altLang="zh-CN" dirty="0">
                <a:solidFill>
                  <a:srgbClr val="0070C0"/>
                </a:solidFill>
              </a:rPr>
              <a:t>, </a:t>
            </a:r>
            <a:r>
              <a:rPr lang="zh-CN" altLang="en-US" dirty="0">
                <a:solidFill>
                  <a:srgbClr val="0070C0"/>
                </a:solidFill>
              </a:rPr>
              <a:t>解树的代价为</a:t>
            </a:r>
            <a:r>
              <a:rPr lang="en-US" altLang="zh-CN" dirty="0">
                <a:solidFill>
                  <a:srgbClr val="0070C0"/>
                </a:solidFill>
              </a:rPr>
              <a:t>9</a:t>
            </a:r>
            <a:r>
              <a:rPr lang="zh-CN" altLang="en-US" dirty="0">
                <a:solidFill>
                  <a:srgbClr val="0070C0"/>
                </a:solidFill>
              </a:rPr>
              <a:t>。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24708"/>
                                        </p:tgtEl>
                                        <p:attrNameLst>
                                          <p:attrName>style.visibility</p:attrName>
                                        </p:attrNameLst>
                                      </p:cBhvr>
                                      <p:to>
                                        <p:strVal val="visible"/>
                                      </p:to>
                                    </p:set>
                                    <p:animEffect transition="in" filter="blinds(horizontal)">
                                      <p:cBhvr>
                                        <p:cTn id="7" dur="500"/>
                                        <p:tgtEl>
                                          <p:spTgt spid="122470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24709"/>
                                        </p:tgtEl>
                                        <p:attrNameLst>
                                          <p:attrName>style.visibility</p:attrName>
                                        </p:attrNameLst>
                                      </p:cBhvr>
                                      <p:to>
                                        <p:strVal val="visible"/>
                                      </p:to>
                                    </p:set>
                                    <p:animEffect transition="in" filter="blinds(horizontal)">
                                      <p:cBhvr>
                                        <p:cTn id="10" dur="500"/>
                                        <p:tgtEl>
                                          <p:spTgt spid="122470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224710">
                                            <p:txEl>
                                              <p:pRg st="0" end="0"/>
                                            </p:txEl>
                                          </p:spTgt>
                                        </p:tgtEl>
                                        <p:attrNameLst>
                                          <p:attrName>style.visibility</p:attrName>
                                        </p:attrNameLst>
                                      </p:cBhvr>
                                      <p:to>
                                        <p:strVal val="visible"/>
                                      </p:to>
                                    </p:set>
                                    <p:animEffect transition="in" filter="blinds(horizontal)">
                                      <p:cBhvr>
                                        <p:cTn id="15" dur="500"/>
                                        <p:tgtEl>
                                          <p:spTgt spid="12247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4708" grpId="0"/>
      <p:bldP spid="122470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684" name="Text Box 4"/>
          <p:cNvSpPr txBox="1">
            <a:spLocks noChangeArrowheads="1"/>
          </p:cNvSpPr>
          <p:nvPr/>
        </p:nvSpPr>
        <p:spPr bwMode="auto">
          <a:xfrm>
            <a:off x="2857488" y="5429264"/>
            <a:ext cx="3409950" cy="457200"/>
          </a:xfrm>
          <a:prstGeom prst="rect">
            <a:avLst/>
          </a:prstGeom>
          <a:noFill/>
          <a:ln w="9525">
            <a:noFill/>
            <a:miter lim="800000"/>
            <a:headEnd/>
            <a:tailEnd/>
          </a:ln>
          <a:effectLst/>
        </p:spPr>
        <p:txBody>
          <a:bodyPr wrap="none">
            <a:spAutoFit/>
          </a:bodyPr>
          <a:lstStyle/>
          <a:p>
            <a:r>
              <a:rPr lang="zh-CN" altLang="en-US" dirty="0">
                <a:solidFill>
                  <a:srgbClr val="0070C0"/>
                </a:solidFill>
                <a:latin typeface="宋体" charset="-122"/>
              </a:rPr>
              <a:t>图</a:t>
            </a:r>
            <a:r>
              <a:rPr lang="zh-CN" altLang="en-US" dirty="0">
                <a:solidFill>
                  <a:srgbClr val="0070C0"/>
                </a:solidFill>
              </a:rPr>
              <a:t> </a:t>
            </a:r>
            <a:r>
              <a:rPr lang="en-US" altLang="zh-CN" dirty="0" smtClean="0">
                <a:solidFill>
                  <a:srgbClr val="0070C0"/>
                </a:solidFill>
              </a:rPr>
              <a:t>3-18 </a:t>
            </a:r>
            <a:r>
              <a:rPr lang="zh-CN" altLang="en-US" dirty="0">
                <a:solidFill>
                  <a:srgbClr val="0070C0"/>
                </a:solidFill>
                <a:latin typeface="宋体" charset="-122"/>
              </a:rPr>
              <a:t>与或树有序搜索</a:t>
            </a:r>
            <a:r>
              <a:rPr lang="zh-CN" altLang="en-US" dirty="0">
                <a:solidFill>
                  <a:srgbClr val="0070C0"/>
                </a:solidFill>
              </a:rPr>
              <a:t> </a:t>
            </a:r>
          </a:p>
        </p:txBody>
      </p:sp>
      <p:sp>
        <p:nvSpPr>
          <p:cNvPr id="1223686" name="AutoShape 6">
            <a:hlinkClick r:id="rId2" action="ppaction://hlinksldjump" highlightClick="1"/>
          </p:cNvPr>
          <p:cNvSpPr>
            <a:spLocks noChangeArrowheads="1"/>
          </p:cNvSpPr>
          <p:nvPr/>
        </p:nvSpPr>
        <p:spPr bwMode="auto">
          <a:xfrm>
            <a:off x="7929586" y="6072206"/>
            <a:ext cx="720000" cy="144462"/>
          </a:xfrm>
          <a:prstGeom prst="actionButtonBackPrevious">
            <a:avLst/>
          </a:prstGeom>
          <a:solidFill>
            <a:schemeClr val="accent1"/>
          </a:solidFill>
          <a:ln w="9525">
            <a:noFill/>
            <a:miter lim="800000"/>
            <a:headEnd/>
            <a:tailEnd/>
          </a:ln>
          <a:effectLst/>
        </p:spPr>
        <p:txBody>
          <a:bodyPr wrap="none" anchor="ctr"/>
          <a:lstStyle/>
          <a:p>
            <a:endParaRPr lang="zh-CN" altLang="en-US"/>
          </a:p>
        </p:txBody>
      </p:sp>
      <p:pic>
        <p:nvPicPr>
          <p:cNvPr id="1316865" name="Picture 1" descr="E:\人工智能导论\085054-01 人工智能导论(图)\tu\RG3-18.tif"/>
          <p:cNvPicPr>
            <a:picLocks noChangeAspect="1" noChangeArrowheads="1"/>
          </p:cNvPicPr>
          <p:nvPr/>
        </p:nvPicPr>
        <p:blipFill>
          <a:blip r:embed="rId3"/>
          <a:srcRect/>
          <a:stretch>
            <a:fillRect/>
          </a:stretch>
        </p:blipFill>
        <p:spPr bwMode="auto">
          <a:xfrm>
            <a:off x="1285852" y="785794"/>
            <a:ext cx="6429420" cy="4426324"/>
          </a:xfrm>
          <a:prstGeom prst="rect">
            <a:avLst/>
          </a:prstGeom>
          <a:noFill/>
        </p:spPr>
      </p:pic>
      <p:cxnSp>
        <p:nvCxnSpPr>
          <p:cNvPr id="1318913" name="AutoShape 1"/>
          <p:cNvCxnSpPr>
            <a:cxnSpLocks noChangeShapeType="1"/>
          </p:cNvCxnSpPr>
          <p:nvPr/>
        </p:nvCxnSpPr>
        <p:spPr bwMode="auto">
          <a:xfrm flipH="1">
            <a:off x="5442904" y="4071942"/>
            <a:ext cx="252000" cy="288000"/>
          </a:xfrm>
          <a:prstGeom prst="straightConnector1">
            <a:avLst/>
          </a:prstGeom>
          <a:noFill/>
          <a:ln w="22225">
            <a:solidFill>
              <a:srgbClr val="000000"/>
            </a:solidFill>
            <a:round/>
            <a:headEnd/>
            <a:tailEnd type="triangle" w="sm" len="lg"/>
          </a:ln>
        </p:spPr>
      </p:cxnSp>
    </p:spTree>
  </p:cSld>
  <p:clrMapOvr>
    <a:masterClrMapping/>
  </p:clrMapOvr>
  <p:transition>
    <p:checke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暗香扑面">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10350</TotalTime>
  <Words>4602</Words>
  <Application>Microsoft PowerPoint</Application>
  <PresentationFormat>全屏显示(4:3)</PresentationFormat>
  <Paragraphs>713</Paragraphs>
  <Slides>114</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114</vt:i4>
      </vt:variant>
    </vt:vector>
  </HeadingPairs>
  <TitlesOfParts>
    <vt:vector size="116" baseType="lpstr">
      <vt:lpstr>暗香扑面</vt:lpstr>
      <vt:lpstr>Equation</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vector>
  </TitlesOfParts>
  <Company>西安火炬电脑公司</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mwz2</dc:creator>
  <cp:lastModifiedBy>dell</cp:lastModifiedBy>
  <cp:revision>205</cp:revision>
  <dcterms:created xsi:type="dcterms:W3CDTF">2004-03-24T08:02:06Z</dcterms:created>
  <dcterms:modified xsi:type="dcterms:W3CDTF">2021-11-01T23:56:05Z</dcterms:modified>
</cp:coreProperties>
</file>